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0" r:id="rId3"/>
    <p:sldMasterId id="2147483680" r:id="rId4"/>
  </p:sldMasterIdLst>
  <p:notesMasterIdLst>
    <p:notesMasterId r:id="rId65"/>
  </p:notesMasterIdLst>
  <p:sldIdLst>
    <p:sldId id="291" r:id="rId5"/>
    <p:sldId id="408" r:id="rId6"/>
    <p:sldId id="409" r:id="rId7"/>
    <p:sldId id="410" r:id="rId8"/>
    <p:sldId id="459" r:id="rId9"/>
    <p:sldId id="261" r:id="rId10"/>
    <p:sldId id="374" r:id="rId11"/>
    <p:sldId id="353" r:id="rId12"/>
    <p:sldId id="376" r:id="rId13"/>
    <p:sldId id="339" r:id="rId14"/>
    <p:sldId id="375" r:id="rId15"/>
    <p:sldId id="379" r:id="rId16"/>
    <p:sldId id="380" r:id="rId17"/>
    <p:sldId id="451" r:id="rId18"/>
    <p:sldId id="452" r:id="rId19"/>
    <p:sldId id="454" r:id="rId20"/>
    <p:sldId id="456" r:id="rId21"/>
    <p:sldId id="417" r:id="rId22"/>
    <p:sldId id="457" r:id="rId23"/>
    <p:sldId id="400" r:id="rId24"/>
    <p:sldId id="407" r:id="rId25"/>
    <p:sldId id="394" r:id="rId26"/>
    <p:sldId id="450" r:id="rId27"/>
    <p:sldId id="462" r:id="rId28"/>
    <p:sldId id="412" r:id="rId29"/>
    <p:sldId id="414" r:id="rId30"/>
    <p:sldId id="415" r:id="rId31"/>
    <p:sldId id="460" r:id="rId32"/>
    <p:sldId id="441" r:id="rId33"/>
    <p:sldId id="442" r:id="rId34"/>
    <p:sldId id="443" r:id="rId35"/>
    <p:sldId id="444" r:id="rId36"/>
    <p:sldId id="446" r:id="rId37"/>
    <p:sldId id="447" r:id="rId38"/>
    <p:sldId id="418" r:id="rId39"/>
    <p:sldId id="398" r:id="rId40"/>
    <p:sldId id="401" r:id="rId41"/>
    <p:sldId id="440" r:id="rId42"/>
    <p:sldId id="403" r:id="rId43"/>
    <p:sldId id="458" r:id="rId44"/>
    <p:sldId id="423" r:id="rId45"/>
    <p:sldId id="424" r:id="rId46"/>
    <p:sldId id="425" r:id="rId47"/>
    <p:sldId id="426" r:id="rId48"/>
    <p:sldId id="428" r:id="rId49"/>
    <p:sldId id="429" r:id="rId50"/>
    <p:sldId id="430" r:id="rId51"/>
    <p:sldId id="431" r:id="rId52"/>
    <p:sldId id="432" r:id="rId53"/>
    <p:sldId id="433" r:id="rId54"/>
    <p:sldId id="434" r:id="rId55"/>
    <p:sldId id="435" r:id="rId56"/>
    <p:sldId id="436" r:id="rId57"/>
    <p:sldId id="437" r:id="rId58"/>
    <p:sldId id="438" r:id="rId59"/>
    <p:sldId id="439" r:id="rId60"/>
    <p:sldId id="422" r:id="rId61"/>
    <p:sldId id="378" r:id="rId62"/>
    <p:sldId id="420" r:id="rId63"/>
    <p:sldId id="421" r:id="rId6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BDC"/>
    <a:srgbClr val="B9CDE5"/>
    <a:srgbClr val="000000"/>
    <a:srgbClr val="043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91" autoAdjust="0"/>
    <p:restoredTop sz="91892" autoAdjust="0"/>
  </p:normalViewPr>
  <p:slideViewPr>
    <p:cSldViewPr>
      <p:cViewPr varScale="1">
        <p:scale>
          <a:sx n="156" d="100"/>
          <a:sy n="156" d="100"/>
        </p:scale>
        <p:origin x="256" y="168"/>
      </p:cViewPr>
      <p:guideLst>
        <p:guide orient="horz" pos="1620"/>
        <p:guide pos="2880"/>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hyperlink" Target="https://gitlab.com/allotrope-incubator" TargetMode="External"/><Relationship Id="rId2" Type="http://schemas.openxmlformats.org/officeDocument/2006/relationships/hyperlink" Target="https://gitlab.com/allotrope-community" TargetMode="External"/><Relationship Id="rId1" Type="http://schemas.openxmlformats.org/officeDocument/2006/relationships/hyperlink" Target="https://gitlab.com/allotrope-open-source" TargetMode="External"/><Relationship Id="rId4" Type="http://schemas.openxmlformats.org/officeDocument/2006/relationships/hyperlink" Target="https://gitlab.com/allotrope"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gitlab.com/allotrope-incubator" TargetMode="External"/><Relationship Id="rId2" Type="http://schemas.openxmlformats.org/officeDocument/2006/relationships/hyperlink" Target="https://gitlab.com/allotrope-community" TargetMode="External"/><Relationship Id="rId1" Type="http://schemas.openxmlformats.org/officeDocument/2006/relationships/hyperlink" Target="https://gitlab.com/allotrope-open-source" TargetMode="External"/><Relationship Id="rId4" Type="http://schemas.openxmlformats.org/officeDocument/2006/relationships/hyperlink" Target="https://gitlab.com/allotrop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21744A-F99C-4D01-9394-C34CCBDBD62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7536C2D-99C2-4BC0-A228-9DD0DC77687D}">
      <dgm:prSet phldrT="[Text]"/>
      <dgm:spPr/>
      <dgm:t>
        <a:bodyPr/>
        <a:lstStyle/>
        <a:p>
          <a:r>
            <a:rPr lang="en-US" dirty="0"/>
            <a:t>Open Source Exchange</a:t>
          </a:r>
        </a:p>
      </dgm:t>
    </dgm:pt>
    <dgm:pt modelId="{546192BE-71FE-428E-80C9-512A263BB6DF}" type="parTrans" cxnId="{DD4E8338-5109-4C97-8AC0-E92383325548}">
      <dgm:prSet/>
      <dgm:spPr/>
      <dgm:t>
        <a:bodyPr/>
        <a:lstStyle/>
        <a:p>
          <a:endParaRPr lang="en-US"/>
        </a:p>
      </dgm:t>
    </dgm:pt>
    <dgm:pt modelId="{5B809A99-577D-4A73-9155-BCAFDF755206}" type="sibTrans" cxnId="{DD4E8338-5109-4C97-8AC0-E92383325548}">
      <dgm:prSet/>
      <dgm:spPr/>
      <dgm:t>
        <a:bodyPr/>
        <a:lstStyle/>
        <a:p>
          <a:endParaRPr lang="en-US"/>
        </a:p>
      </dgm:t>
    </dgm:pt>
    <dgm:pt modelId="{BF1EE613-4C9A-4019-9E20-E0E5197D3F00}">
      <dgm:prSet phldrT="[Text]"/>
      <dgm:spPr/>
      <dgm:t>
        <a:bodyPr/>
        <a:lstStyle/>
        <a:p>
          <a:r>
            <a:rPr lang="en-US" dirty="0"/>
            <a:t>Developers share their code with others (public or internal)</a:t>
          </a:r>
        </a:p>
      </dgm:t>
    </dgm:pt>
    <dgm:pt modelId="{7428EF1F-8FF7-44EF-BCB3-9034CAE3C676}" type="parTrans" cxnId="{9DF378A3-3F25-4F99-8A88-39632467258C}">
      <dgm:prSet/>
      <dgm:spPr/>
      <dgm:t>
        <a:bodyPr/>
        <a:lstStyle/>
        <a:p>
          <a:endParaRPr lang="en-US"/>
        </a:p>
      </dgm:t>
    </dgm:pt>
    <dgm:pt modelId="{EDAB3EE1-E08A-4C6E-A3FE-059FE78753EE}" type="sibTrans" cxnId="{9DF378A3-3F25-4F99-8A88-39632467258C}">
      <dgm:prSet/>
      <dgm:spPr/>
      <dgm:t>
        <a:bodyPr/>
        <a:lstStyle/>
        <a:p>
          <a:endParaRPr lang="en-US"/>
        </a:p>
      </dgm:t>
    </dgm:pt>
    <dgm:pt modelId="{03AA74C8-26C8-4565-A3AF-BBF5B195EEB8}">
      <dgm:prSet phldrT="[Text]"/>
      <dgm:spPr/>
      <dgm:t>
        <a:bodyPr/>
        <a:lstStyle/>
        <a:p>
          <a:r>
            <a:rPr lang="en-US" dirty="0"/>
            <a:t>No structured governance (some guidelines may apply)</a:t>
          </a:r>
        </a:p>
      </dgm:t>
    </dgm:pt>
    <dgm:pt modelId="{B370FCA3-3CD6-4A23-A457-C93012D4B69A}" type="parTrans" cxnId="{33451344-B6C1-4AB8-93F7-FD0636CDFCBC}">
      <dgm:prSet/>
      <dgm:spPr/>
      <dgm:t>
        <a:bodyPr/>
        <a:lstStyle/>
        <a:p>
          <a:endParaRPr lang="en-US"/>
        </a:p>
      </dgm:t>
    </dgm:pt>
    <dgm:pt modelId="{FD174585-1C58-4326-8D09-87ABB3B5D202}" type="sibTrans" cxnId="{33451344-B6C1-4AB8-93F7-FD0636CDFCBC}">
      <dgm:prSet/>
      <dgm:spPr/>
      <dgm:t>
        <a:bodyPr/>
        <a:lstStyle/>
        <a:p>
          <a:endParaRPr lang="en-US"/>
        </a:p>
      </dgm:t>
    </dgm:pt>
    <dgm:pt modelId="{32CD8058-7D1D-45EC-AF90-511C5865F087}">
      <dgm:prSet phldrT="[Text]"/>
      <dgm:spPr/>
      <dgm:t>
        <a:bodyPr/>
        <a:lstStyle/>
        <a:p>
          <a:r>
            <a:rPr lang="en-US" dirty="0"/>
            <a:t>Community Projects</a:t>
          </a:r>
        </a:p>
      </dgm:t>
    </dgm:pt>
    <dgm:pt modelId="{617BFC25-E61C-4D72-B51E-900BCA7264EF}" type="parTrans" cxnId="{7416FF68-CDC2-4B80-989A-E3ED398C0919}">
      <dgm:prSet/>
      <dgm:spPr/>
      <dgm:t>
        <a:bodyPr/>
        <a:lstStyle/>
        <a:p>
          <a:endParaRPr lang="en-US"/>
        </a:p>
      </dgm:t>
    </dgm:pt>
    <dgm:pt modelId="{0B0D682C-B8E4-4C46-8EAB-93832973EC81}" type="sibTrans" cxnId="{7416FF68-CDC2-4B80-989A-E3ED398C0919}">
      <dgm:prSet/>
      <dgm:spPr/>
      <dgm:t>
        <a:bodyPr/>
        <a:lstStyle/>
        <a:p>
          <a:endParaRPr lang="en-US"/>
        </a:p>
      </dgm:t>
    </dgm:pt>
    <dgm:pt modelId="{BB64D9EA-AE96-4392-A6CE-D69B1AFD6B82}">
      <dgm:prSet phldrT="[Text]"/>
      <dgm:spPr/>
      <dgm:t>
        <a:bodyPr/>
        <a:lstStyle/>
        <a:p>
          <a:r>
            <a:rPr lang="en-US" dirty="0"/>
            <a:t>Multiple companies collaborate on a shared development</a:t>
          </a:r>
        </a:p>
      </dgm:t>
    </dgm:pt>
    <dgm:pt modelId="{B5E8C5DD-751F-4332-86BB-2D697CE7976F}" type="parTrans" cxnId="{151ED7A2-047C-4E71-A104-1120733DDE35}">
      <dgm:prSet/>
      <dgm:spPr/>
      <dgm:t>
        <a:bodyPr/>
        <a:lstStyle/>
        <a:p>
          <a:endParaRPr lang="en-US"/>
        </a:p>
      </dgm:t>
    </dgm:pt>
    <dgm:pt modelId="{1165F243-238E-4474-AFDB-C01A80AB3EE8}" type="sibTrans" cxnId="{151ED7A2-047C-4E71-A104-1120733DDE35}">
      <dgm:prSet/>
      <dgm:spPr/>
      <dgm:t>
        <a:bodyPr/>
        <a:lstStyle/>
        <a:p>
          <a:endParaRPr lang="en-US"/>
        </a:p>
      </dgm:t>
    </dgm:pt>
    <dgm:pt modelId="{7194B42F-A78B-42BC-8AA5-D9E4E57AA5C5}">
      <dgm:prSet phldrT="[Text]"/>
      <dgm:spPr/>
      <dgm:t>
        <a:bodyPr/>
        <a:lstStyle/>
        <a:p>
          <a:r>
            <a:rPr lang="en-US" dirty="0"/>
            <a:t>Governed by the project leader (some guidelines may apply)</a:t>
          </a:r>
        </a:p>
      </dgm:t>
    </dgm:pt>
    <dgm:pt modelId="{C6F87E26-F4B0-4EE3-BA50-0CFC55D78CFB}" type="parTrans" cxnId="{4A8E232D-A1B7-4BCD-AF90-45AE63816B6A}">
      <dgm:prSet/>
      <dgm:spPr/>
      <dgm:t>
        <a:bodyPr/>
        <a:lstStyle/>
        <a:p>
          <a:endParaRPr lang="en-US"/>
        </a:p>
      </dgm:t>
    </dgm:pt>
    <dgm:pt modelId="{1E89F03E-A098-4460-A987-2DF3586487BB}" type="sibTrans" cxnId="{4A8E232D-A1B7-4BCD-AF90-45AE63816B6A}">
      <dgm:prSet/>
      <dgm:spPr/>
      <dgm:t>
        <a:bodyPr/>
        <a:lstStyle/>
        <a:p>
          <a:endParaRPr lang="en-US"/>
        </a:p>
      </dgm:t>
    </dgm:pt>
    <dgm:pt modelId="{46418FBD-9AD8-435D-956C-56488D36F97A}">
      <dgm:prSet phldrT="[Text]"/>
      <dgm:spPr/>
      <dgm:t>
        <a:bodyPr/>
        <a:lstStyle/>
        <a:p>
          <a:r>
            <a:rPr lang="en-US" dirty="0"/>
            <a:t>Incubator</a:t>
          </a:r>
        </a:p>
      </dgm:t>
    </dgm:pt>
    <dgm:pt modelId="{B3F123EA-46F9-4174-B555-875C7E4D9F86}" type="parTrans" cxnId="{2E870794-83C5-4860-8997-AE6C36088DBF}">
      <dgm:prSet/>
      <dgm:spPr/>
      <dgm:t>
        <a:bodyPr/>
        <a:lstStyle/>
        <a:p>
          <a:endParaRPr lang="en-US"/>
        </a:p>
      </dgm:t>
    </dgm:pt>
    <dgm:pt modelId="{7B6704F7-DB74-4D21-8C36-8CE8F14F664F}" type="sibTrans" cxnId="{2E870794-83C5-4860-8997-AE6C36088DBF}">
      <dgm:prSet/>
      <dgm:spPr/>
      <dgm:t>
        <a:bodyPr/>
        <a:lstStyle/>
        <a:p>
          <a:endParaRPr lang="en-US"/>
        </a:p>
      </dgm:t>
    </dgm:pt>
    <dgm:pt modelId="{495D0F79-70A5-4B9C-B310-218C6B3F1966}">
      <dgm:prSet phldrT="[Text]"/>
      <dgm:spPr/>
      <dgm:t>
        <a:bodyPr/>
        <a:lstStyle/>
        <a:p>
          <a:r>
            <a:rPr lang="en-US" dirty="0"/>
            <a:t>Contributions accepted by the Foundation</a:t>
          </a:r>
        </a:p>
      </dgm:t>
    </dgm:pt>
    <dgm:pt modelId="{5760B9D6-102B-43C4-B903-EF22E95310C7}" type="parTrans" cxnId="{6A0C1813-6919-410F-9F78-0C9B1C4C8E7E}">
      <dgm:prSet/>
      <dgm:spPr/>
      <dgm:t>
        <a:bodyPr/>
        <a:lstStyle/>
        <a:p>
          <a:endParaRPr lang="en-US"/>
        </a:p>
      </dgm:t>
    </dgm:pt>
    <dgm:pt modelId="{1393DEF1-30AE-4AF1-AE7D-51368A912FF4}" type="sibTrans" cxnId="{6A0C1813-6919-410F-9F78-0C9B1C4C8E7E}">
      <dgm:prSet/>
      <dgm:spPr/>
      <dgm:t>
        <a:bodyPr/>
        <a:lstStyle/>
        <a:p>
          <a:endParaRPr lang="en-US"/>
        </a:p>
      </dgm:t>
    </dgm:pt>
    <dgm:pt modelId="{33FA892E-7F91-4FE3-BE4E-3C5BC6C452D9}">
      <dgm:prSet phldrT="[Text]"/>
      <dgm:spPr/>
      <dgm:t>
        <a:bodyPr/>
        <a:lstStyle/>
        <a:p>
          <a:r>
            <a:rPr lang="en-US" dirty="0"/>
            <a:t>Released Allotrope products</a:t>
          </a:r>
        </a:p>
      </dgm:t>
    </dgm:pt>
    <dgm:pt modelId="{902C2E48-5631-4B78-84AA-F31CF90D349F}" type="parTrans" cxnId="{87C91DC2-ED5D-41A8-A94C-5321A75FEFA2}">
      <dgm:prSet/>
      <dgm:spPr/>
      <dgm:t>
        <a:bodyPr/>
        <a:lstStyle/>
        <a:p>
          <a:endParaRPr lang="en-US"/>
        </a:p>
      </dgm:t>
    </dgm:pt>
    <dgm:pt modelId="{2C01E304-28F4-4305-9841-0B898424E76D}" type="sibTrans" cxnId="{87C91DC2-ED5D-41A8-A94C-5321A75FEFA2}">
      <dgm:prSet/>
      <dgm:spPr/>
      <dgm:t>
        <a:bodyPr/>
        <a:lstStyle/>
        <a:p>
          <a:endParaRPr lang="en-US"/>
        </a:p>
      </dgm:t>
    </dgm:pt>
    <dgm:pt modelId="{7E5E7233-BA95-445D-9B1D-5017E2DA1A29}">
      <dgm:prSet phldrT="[Text]"/>
      <dgm:spPr/>
      <dgm:t>
        <a:bodyPr/>
        <a:lstStyle/>
        <a:p>
          <a:r>
            <a:rPr lang="en-US" dirty="0"/>
            <a:t>Product</a:t>
          </a:r>
        </a:p>
      </dgm:t>
    </dgm:pt>
    <dgm:pt modelId="{28E7EECA-487D-4DDE-9F4B-8BBED60E563C}" type="parTrans" cxnId="{BA37C24D-BB2C-4D32-813C-1470BFBDE173}">
      <dgm:prSet/>
      <dgm:spPr/>
      <dgm:t>
        <a:bodyPr/>
        <a:lstStyle/>
        <a:p>
          <a:endParaRPr lang="en-US"/>
        </a:p>
      </dgm:t>
    </dgm:pt>
    <dgm:pt modelId="{064659BF-7359-44AC-BB5A-56792F7EF3EA}" type="sibTrans" cxnId="{BA37C24D-BB2C-4D32-813C-1470BFBDE173}">
      <dgm:prSet/>
      <dgm:spPr/>
      <dgm:t>
        <a:bodyPr/>
        <a:lstStyle/>
        <a:p>
          <a:endParaRPr lang="en-US"/>
        </a:p>
      </dgm:t>
    </dgm:pt>
    <dgm:pt modelId="{99169FE4-6892-4E1F-B7FB-892E659F3F01}">
      <dgm:prSet phldrT="[Text]"/>
      <dgm:spPr/>
      <dgm:t>
        <a:bodyPr/>
        <a:lstStyle/>
        <a:p>
          <a:r>
            <a:rPr lang="en-US" dirty="0"/>
            <a:t>Alignment of contributions with the Allotrope Standards</a:t>
          </a:r>
        </a:p>
      </dgm:t>
    </dgm:pt>
    <dgm:pt modelId="{2619ED99-F87D-4836-BC32-8A1F472106CE}" type="parTrans" cxnId="{B6BDA06F-51C5-4BA1-94B6-32C91149EB28}">
      <dgm:prSet/>
      <dgm:spPr/>
      <dgm:t>
        <a:bodyPr/>
        <a:lstStyle/>
        <a:p>
          <a:endParaRPr lang="en-US"/>
        </a:p>
      </dgm:t>
    </dgm:pt>
    <dgm:pt modelId="{B458E77D-553C-40DF-8D72-79C198DA73B4}" type="sibTrans" cxnId="{B6BDA06F-51C5-4BA1-94B6-32C91149EB28}">
      <dgm:prSet/>
      <dgm:spPr/>
      <dgm:t>
        <a:bodyPr/>
        <a:lstStyle/>
        <a:p>
          <a:endParaRPr lang="en-US"/>
        </a:p>
      </dgm:t>
    </dgm:pt>
    <dgm:pt modelId="{5C81E9E6-51B0-43EC-90F8-88ECE234E855}">
      <dgm:prSet phldrT="[Text]"/>
      <dgm:spPr/>
      <dgm:t>
        <a:bodyPr/>
        <a:lstStyle/>
        <a:p>
          <a:r>
            <a:rPr lang="en-US" dirty="0"/>
            <a:t>Governed by the Foundation</a:t>
          </a:r>
        </a:p>
      </dgm:t>
    </dgm:pt>
    <dgm:pt modelId="{A060010E-41F0-4270-BAB4-6B2AB5BE4915}" type="parTrans" cxnId="{C60CB73F-5557-45E1-A2D5-91C5DBA7D6C8}">
      <dgm:prSet/>
      <dgm:spPr/>
      <dgm:t>
        <a:bodyPr/>
        <a:lstStyle/>
        <a:p>
          <a:endParaRPr lang="en-US"/>
        </a:p>
      </dgm:t>
    </dgm:pt>
    <dgm:pt modelId="{559D33CE-846B-4DD2-9212-9B98D2F30725}" type="sibTrans" cxnId="{C60CB73F-5557-45E1-A2D5-91C5DBA7D6C8}">
      <dgm:prSet/>
      <dgm:spPr/>
      <dgm:t>
        <a:bodyPr/>
        <a:lstStyle/>
        <a:p>
          <a:endParaRPr lang="en-US"/>
        </a:p>
      </dgm:t>
    </dgm:pt>
    <dgm:pt modelId="{11A056FB-19F0-40E1-9C84-082F0901EF0B}">
      <dgm:prSet phldrT="[Text]"/>
      <dgm:spPr/>
      <dgm:t>
        <a:bodyPr/>
        <a:lstStyle/>
        <a:p>
          <a:r>
            <a:rPr lang="en-US" dirty="0">
              <a:hlinkClick xmlns:r="http://schemas.openxmlformats.org/officeDocument/2006/relationships" r:id="rId1"/>
            </a:rPr>
            <a:t>https://gitlab.com/allotrope-open-source</a:t>
          </a:r>
          <a:endParaRPr lang="en-US" dirty="0"/>
        </a:p>
      </dgm:t>
    </dgm:pt>
    <dgm:pt modelId="{198381A5-785F-4CBF-8A5A-B09C1F45B106}" type="parTrans" cxnId="{AA283374-7210-4FCA-8258-7438A27A3104}">
      <dgm:prSet/>
      <dgm:spPr/>
      <dgm:t>
        <a:bodyPr/>
        <a:lstStyle/>
        <a:p>
          <a:endParaRPr lang="en-US"/>
        </a:p>
      </dgm:t>
    </dgm:pt>
    <dgm:pt modelId="{0A757D70-2036-4E03-9E47-D540000C1F8D}" type="sibTrans" cxnId="{AA283374-7210-4FCA-8258-7438A27A3104}">
      <dgm:prSet/>
      <dgm:spPr/>
      <dgm:t>
        <a:bodyPr/>
        <a:lstStyle/>
        <a:p>
          <a:endParaRPr lang="en-US"/>
        </a:p>
      </dgm:t>
    </dgm:pt>
    <dgm:pt modelId="{7FD19A6F-4C33-476D-B95E-4A799F807A17}">
      <dgm:prSet phldrT="[Text]"/>
      <dgm:spPr/>
      <dgm:t>
        <a:bodyPr/>
        <a:lstStyle/>
        <a:p>
          <a:r>
            <a:rPr lang="en-US" dirty="0">
              <a:hlinkClick xmlns:r="http://schemas.openxmlformats.org/officeDocument/2006/relationships" r:id="rId2"/>
            </a:rPr>
            <a:t>https://gitlab.com/allotrope-community</a:t>
          </a:r>
          <a:endParaRPr lang="en-US" dirty="0"/>
        </a:p>
      </dgm:t>
    </dgm:pt>
    <dgm:pt modelId="{1FE19BE0-4D1C-4543-B9A1-89F525C1532A}" type="parTrans" cxnId="{12326047-57FD-4AA7-BA6A-A8126330F593}">
      <dgm:prSet/>
      <dgm:spPr/>
      <dgm:t>
        <a:bodyPr/>
        <a:lstStyle/>
        <a:p>
          <a:endParaRPr lang="en-US"/>
        </a:p>
      </dgm:t>
    </dgm:pt>
    <dgm:pt modelId="{F5F43EEB-03FA-4D4D-BDAA-5D3D4F3216D6}" type="sibTrans" cxnId="{12326047-57FD-4AA7-BA6A-A8126330F593}">
      <dgm:prSet/>
      <dgm:spPr/>
      <dgm:t>
        <a:bodyPr/>
        <a:lstStyle/>
        <a:p>
          <a:endParaRPr lang="en-US"/>
        </a:p>
      </dgm:t>
    </dgm:pt>
    <dgm:pt modelId="{F79CAF3A-8BF3-4FB6-8B29-F25EF9B6D655}">
      <dgm:prSet phldrT="[Text]"/>
      <dgm:spPr/>
      <dgm:t>
        <a:bodyPr/>
        <a:lstStyle/>
        <a:p>
          <a:r>
            <a:rPr lang="en-US" dirty="0">
              <a:hlinkClick xmlns:r="http://schemas.openxmlformats.org/officeDocument/2006/relationships" r:id="rId3"/>
            </a:rPr>
            <a:t>https://gitlab.com/allotrope-incubator</a:t>
          </a:r>
          <a:endParaRPr lang="en-US" dirty="0"/>
        </a:p>
      </dgm:t>
    </dgm:pt>
    <dgm:pt modelId="{F0291C27-9FE1-46CC-BDB8-7F6220AA7D65}" type="parTrans" cxnId="{624209E0-1D83-4F29-9EDF-1D5D2D4C60DA}">
      <dgm:prSet/>
      <dgm:spPr/>
      <dgm:t>
        <a:bodyPr/>
        <a:lstStyle/>
        <a:p>
          <a:endParaRPr lang="en-US"/>
        </a:p>
      </dgm:t>
    </dgm:pt>
    <dgm:pt modelId="{DDA30367-1ECD-4CEF-A855-C9B5B247C545}" type="sibTrans" cxnId="{624209E0-1D83-4F29-9EDF-1D5D2D4C60DA}">
      <dgm:prSet/>
      <dgm:spPr/>
      <dgm:t>
        <a:bodyPr/>
        <a:lstStyle/>
        <a:p>
          <a:endParaRPr lang="en-US"/>
        </a:p>
      </dgm:t>
    </dgm:pt>
    <dgm:pt modelId="{B0CEB82E-88D6-4823-894C-6ACB61A43E49}">
      <dgm:prSet/>
      <dgm:spPr/>
      <dgm:t>
        <a:bodyPr/>
        <a:lstStyle/>
        <a:p>
          <a:r>
            <a:rPr lang="en-US" dirty="0">
              <a:hlinkClick xmlns:r="http://schemas.openxmlformats.org/officeDocument/2006/relationships" r:id="rId4"/>
            </a:rPr>
            <a:t>https://gitlab.com/allotrope</a:t>
          </a:r>
          <a:endParaRPr lang="en-US" dirty="0"/>
        </a:p>
      </dgm:t>
    </dgm:pt>
    <dgm:pt modelId="{66093864-EE4E-45AF-A1A1-54E0EB62ECDE}" type="parTrans" cxnId="{FC2C9879-1A1A-49DC-A280-2283F83BE033}">
      <dgm:prSet/>
      <dgm:spPr/>
      <dgm:t>
        <a:bodyPr/>
        <a:lstStyle/>
        <a:p>
          <a:endParaRPr lang="en-US"/>
        </a:p>
      </dgm:t>
    </dgm:pt>
    <dgm:pt modelId="{52EFCD8B-02A8-4F42-8E0F-286FD129F0F5}" type="sibTrans" cxnId="{FC2C9879-1A1A-49DC-A280-2283F83BE033}">
      <dgm:prSet/>
      <dgm:spPr/>
      <dgm:t>
        <a:bodyPr/>
        <a:lstStyle/>
        <a:p>
          <a:endParaRPr lang="en-US"/>
        </a:p>
      </dgm:t>
    </dgm:pt>
    <dgm:pt modelId="{F8BE14A3-4D6D-4EDD-B9E9-5484098F8527}">
      <dgm:prSet phldrT="[Text]"/>
      <dgm:spPr/>
      <dgm:t>
        <a:bodyPr/>
        <a:lstStyle/>
        <a:p>
          <a:r>
            <a:rPr lang="en-US" dirty="0"/>
            <a:t>Maintenance and sustainment</a:t>
          </a:r>
        </a:p>
      </dgm:t>
    </dgm:pt>
    <dgm:pt modelId="{CEFBBC31-F246-4B1E-AD4D-3DC919C6EAD7}" type="sibTrans" cxnId="{1C82A058-8415-4636-8AFF-90EA6DA1B693}">
      <dgm:prSet/>
      <dgm:spPr/>
      <dgm:t>
        <a:bodyPr/>
        <a:lstStyle/>
        <a:p>
          <a:endParaRPr lang="en-US"/>
        </a:p>
      </dgm:t>
    </dgm:pt>
    <dgm:pt modelId="{6214F634-951F-4512-A2EE-B79DC83E036C}" type="parTrans" cxnId="{1C82A058-8415-4636-8AFF-90EA6DA1B693}">
      <dgm:prSet/>
      <dgm:spPr/>
      <dgm:t>
        <a:bodyPr/>
        <a:lstStyle/>
        <a:p>
          <a:endParaRPr lang="en-US"/>
        </a:p>
      </dgm:t>
    </dgm:pt>
    <dgm:pt modelId="{3288B474-4443-4830-8CFC-32408CA122A1}">
      <dgm:prSet/>
      <dgm:spPr/>
      <dgm:t>
        <a:bodyPr/>
        <a:lstStyle/>
        <a:p>
          <a:r>
            <a:rPr lang="en-US" dirty="0"/>
            <a:t>Governed by the Foundation</a:t>
          </a:r>
        </a:p>
      </dgm:t>
    </dgm:pt>
    <dgm:pt modelId="{C48436DC-5E84-43A1-9FAD-269E505E7976}" type="sibTrans" cxnId="{6B026962-8CA8-437F-B6EB-2A35A92CD5F8}">
      <dgm:prSet/>
      <dgm:spPr/>
      <dgm:t>
        <a:bodyPr/>
        <a:lstStyle/>
        <a:p>
          <a:endParaRPr lang="en-US"/>
        </a:p>
      </dgm:t>
    </dgm:pt>
    <dgm:pt modelId="{2647452B-4F36-49A8-879E-BD33E8F3DE14}" type="parTrans" cxnId="{6B026962-8CA8-437F-B6EB-2A35A92CD5F8}">
      <dgm:prSet/>
      <dgm:spPr/>
      <dgm:t>
        <a:bodyPr/>
        <a:lstStyle/>
        <a:p>
          <a:endParaRPr lang="en-US"/>
        </a:p>
      </dgm:t>
    </dgm:pt>
    <dgm:pt modelId="{302EEEAB-7155-4EFE-9152-B4820AFA53CF}" type="pres">
      <dgm:prSet presAssocID="{AB21744A-F99C-4D01-9394-C34CCBDBD625}" presName="linearFlow" presStyleCnt="0">
        <dgm:presLayoutVars>
          <dgm:dir/>
          <dgm:animLvl val="lvl"/>
          <dgm:resizeHandles val="exact"/>
        </dgm:presLayoutVars>
      </dgm:prSet>
      <dgm:spPr/>
    </dgm:pt>
    <dgm:pt modelId="{51A23A96-5AE7-4E9A-9082-98FDCDC33648}" type="pres">
      <dgm:prSet presAssocID="{27536C2D-99C2-4BC0-A228-9DD0DC77687D}" presName="composite" presStyleCnt="0"/>
      <dgm:spPr/>
    </dgm:pt>
    <dgm:pt modelId="{56239B08-6722-42E9-A5DE-9E877989D12D}" type="pres">
      <dgm:prSet presAssocID="{27536C2D-99C2-4BC0-A228-9DD0DC77687D}" presName="parentText" presStyleLbl="alignNode1" presStyleIdx="0" presStyleCnt="4">
        <dgm:presLayoutVars>
          <dgm:chMax val="1"/>
          <dgm:bulletEnabled val="1"/>
        </dgm:presLayoutVars>
      </dgm:prSet>
      <dgm:spPr/>
    </dgm:pt>
    <dgm:pt modelId="{9C12ABA2-9C9C-4BD9-8653-576DC60D5F89}" type="pres">
      <dgm:prSet presAssocID="{27536C2D-99C2-4BC0-A228-9DD0DC77687D}" presName="descendantText" presStyleLbl="alignAcc1" presStyleIdx="0" presStyleCnt="4">
        <dgm:presLayoutVars>
          <dgm:bulletEnabled val="1"/>
        </dgm:presLayoutVars>
      </dgm:prSet>
      <dgm:spPr/>
    </dgm:pt>
    <dgm:pt modelId="{39AD2C9B-1B65-4AA6-BA3D-B7661BF94174}" type="pres">
      <dgm:prSet presAssocID="{5B809A99-577D-4A73-9155-BCAFDF755206}" presName="sp" presStyleCnt="0"/>
      <dgm:spPr/>
    </dgm:pt>
    <dgm:pt modelId="{41DF2F53-44F9-4E5B-A3FF-EE683232891B}" type="pres">
      <dgm:prSet presAssocID="{32CD8058-7D1D-45EC-AF90-511C5865F087}" presName="composite" presStyleCnt="0"/>
      <dgm:spPr/>
    </dgm:pt>
    <dgm:pt modelId="{722BC09A-AD3A-406C-8873-3993FD8C0E35}" type="pres">
      <dgm:prSet presAssocID="{32CD8058-7D1D-45EC-AF90-511C5865F087}" presName="parentText" presStyleLbl="alignNode1" presStyleIdx="1" presStyleCnt="4">
        <dgm:presLayoutVars>
          <dgm:chMax val="1"/>
          <dgm:bulletEnabled val="1"/>
        </dgm:presLayoutVars>
      </dgm:prSet>
      <dgm:spPr/>
    </dgm:pt>
    <dgm:pt modelId="{0A201F01-880F-4615-A657-098C99F602BF}" type="pres">
      <dgm:prSet presAssocID="{32CD8058-7D1D-45EC-AF90-511C5865F087}" presName="descendantText" presStyleLbl="alignAcc1" presStyleIdx="1" presStyleCnt="4">
        <dgm:presLayoutVars>
          <dgm:bulletEnabled val="1"/>
        </dgm:presLayoutVars>
      </dgm:prSet>
      <dgm:spPr/>
    </dgm:pt>
    <dgm:pt modelId="{2AD3CAB9-47D9-445B-8F8A-0C16AA1023D9}" type="pres">
      <dgm:prSet presAssocID="{0B0D682C-B8E4-4C46-8EAB-93832973EC81}" presName="sp" presStyleCnt="0"/>
      <dgm:spPr/>
    </dgm:pt>
    <dgm:pt modelId="{934F46FF-D1C6-42DA-AC2E-07E925D0BE09}" type="pres">
      <dgm:prSet presAssocID="{46418FBD-9AD8-435D-956C-56488D36F97A}" presName="composite" presStyleCnt="0"/>
      <dgm:spPr/>
    </dgm:pt>
    <dgm:pt modelId="{67F9C81C-C556-4C81-BF4B-AA9BF24EA4B1}" type="pres">
      <dgm:prSet presAssocID="{46418FBD-9AD8-435D-956C-56488D36F97A}" presName="parentText" presStyleLbl="alignNode1" presStyleIdx="2" presStyleCnt="4">
        <dgm:presLayoutVars>
          <dgm:chMax val="1"/>
          <dgm:bulletEnabled val="1"/>
        </dgm:presLayoutVars>
      </dgm:prSet>
      <dgm:spPr/>
    </dgm:pt>
    <dgm:pt modelId="{EAD70E62-E225-4D63-8DDB-D0F3D1EA11F1}" type="pres">
      <dgm:prSet presAssocID="{46418FBD-9AD8-435D-956C-56488D36F97A}" presName="descendantText" presStyleLbl="alignAcc1" presStyleIdx="2" presStyleCnt="4">
        <dgm:presLayoutVars>
          <dgm:bulletEnabled val="1"/>
        </dgm:presLayoutVars>
      </dgm:prSet>
      <dgm:spPr/>
    </dgm:pt>
    <dgm:pt modelId="{DEF06A2F-4279-4BBD-9B8A-94BCE89EDA26}" type="pres">
      <dgm:prSet presAssocID="{7B6704F7-DB74-4D21-8C36-8CE8F14F664F}" presName="sp" presStyleCnt="0"/>
      <dgm:spPr/>
    </dgm:pt>
    <dgm:pt modelId="{4EC3DE0A-D66D-47E3-B970-7C4453128343}" type="pres">
      <dgm:prSet presAssocID="{7E5E7233-BA95-445D-9B1D-5017E2DA1A29}" presName="composite" presStyleCnt="0"/>
      <dgm:spPr/>
    </dgm:pt>
    <dgm:pt modelId="{6446B0C6-808D-4E4B-A177-EDFB1F481CB7}" type="pres">
      <dgm:prSet presAssocID="{7E5E7233-BA95-445D-9B1D-5017E2DA1A29}" presName="parentText" presStyleLbl="alignNode1" presStyleIdx="3" presStyleCnt="4">
        <dgm:presLayoutVars>
          <dgm:chMax val="1"/>
          <dgm:bulletEnabled val="1"/>
        </dgm:presLayoutVars>
      </dgm:prSet>
      <dgm:spPr/>
    </dgm:pt>
    <dgm:pt modelId="{49BE5F2B-683D-494E-A43C-3DC0C88457D0}" type="pres">
      <dgm:prSet presAssocID="{7E5E7233-BA95-445D-9B1D-5017E2DA1A29}" presName="descendantText" presStyleLbl="alignAcc1" presStyleIdx="3" presStyleCnt="4">
        <dgm:presLayoutVars>
          <dgm:bulletEnabled val="1"/>
        </dgm:presLayoutVars>
      </dgm:prSet>
      <dgm:spPr/>
    </dgm:pt>
  </dgm:ptLst>
  <dgm:cxnLst>
    <dgm:cxn modelId="{6A0C1813-6919-410F-9F78-0C9B1C4C8E7E}" srcId="{46418FBD-9AD8-435D-956C-56488D36F97A}" destId="{495D0F79-70A5-4B9C-B310-218C6B3F1966}" srcOrd="0" destOrd="0" parTransId="{5760B9D6-102B-43C4-B903-EF22E95310C7}" sibTransId="{1393DEF1-30AE-4AF1-AE7D-51368A912FF4}"/>
    <dgm:cxn modelId="{DAD2DB24-4D19-4888-90BA-0506880AC67E}" type="presOf" srcId="{27536C2D-99C2-4BC0-A228-9DD0DC77687D}" destId="{56239B08-6722-42E9-A5DE-9E877989D12D}" srcOrd="0" destOrd="0" presId="urn:microsoft.com/office/officeart/2005/8/layout/chevron2"/>
    <dgm:cxn modelId="{4A8E232D-A1B7-4BCD-AF90-45AE63816B6A}" srcId="{32CD8058-7D1D-45EC-AF90-511C5865F087}" destId="{7194B42F-A78B-42BC-8AA5-D9E4E57AA5C5}" srcOrd="1" destOrd="0" parTransId="{C6F87E26-F4B0-4EE3-BA50-0CFC55D78CFB}" sibTransId="{1E89F03E-A098-4460-A987-2DF3586487BB}"/>
    <dgm:cxn modelId="{DD4E8338-5109-4C97-8AC0-E92383325548}" srcId="{AB21744A-F99C-4D01-9394-C34CCBDBD625}" destId="{27536C2D-99C2-4BC0-A228-9DD0DC77687D}" srcOrd="0" destOrd="0" parTransId="{546192BE-71FE-428E-80C9-512A263BB6DF}" sibTransId="{5B809A99-577D-4A73-9155-BCAFDF755206}"/>
    <dgm:cxn modelId="{B9D64A3B-09CE-4991-A026-D7CF43FFEBA6}" type="presOf" srcId="{5C81E9E6-51B0-43EC-90F8-88ECE234E855}" destId="{EAD70E62-E225-4D63-8DDB-D0F3D1EA11F1}" srcOrd="0" destOrd="2" presId="urn:microsoft.com/office/officeart/2005/8/layout/chevron2"/>
    <dgm:cxn modelId="{C60CB73F-5557-45E1-A2D5-91C5DBA7D6C8}" srcId="{46418FBD-9AD8-435D-956C-56488D36F97A}" destId="{5C81E9E6-51B0-43EC-90F8-88ECE234E855}" srcOrd="2" destOrd="0" parTransId="{A060010E-41F0-4270-BAB4-6B2AB5BE4915}" sibTransId="{559D33CE-846B-4DD2-9212-9B98D2F30725}"/>
    <dgm:cxn modelId="{535FE241-705B-4FD0-8974-16EA42064573}" type="presOf" srcId="{495D0F79-70A5-4B9C-B310-218C6B3F1966}" destId="{EAD70E62-E225-4D63-8DDB-D0F3D1EA11F1}" srcOrd="0" destOrd="0" presId="urn:microsoft.com/office/officeart/2005/8/layout/chevron2"/>
    <dgm:cxn modelId="{33451344-B6C1-4AB8-93F7-FD0636CDFCBC}" srcId="{27536C2D-99C2-4BC0-A228-9DD0DC77687D}" destId="{03AA74C8-26C8-4565-A3AF-BBF5B195EEB8}" srcOrd="1" destOrd="0" parTransId="{B370FCA3-3CD6-4A23-A457-C93012D4B69A}" sibTransId="{FD174585-1C58-4326-8D09-87ABB3B5D202}"/>
    <dgm:cxn modelId="{12326047-57FD-4AA7-BA6A-A8126330F593}" srcId="{32CD8058-7D1D-45EC-AF90-511C5865F087}" destId="{7FD19A6F-4C33-476D-B95E-4A799F807A17}" srcOrd="2" destOrd="0" parTransId="{1FE19BE0-4D1C-4543-B9A1-89F525C1532A}" sibTransId="{F5F43EEB-03FA-4D4D-BDAA-5D3D4F3216D6}"/>
    <dgm:cxn modelId="{BA37C24D-BB2C-4D32-813C-1470BFBDE173}" srcId="{AB21744A-F99C-4D01-9394-C34CCBDBD625}" destId="{7E5E7233-BA95-445D-9B1D-5017E2DA1A29}" srcOrd="3" destOrd="0" parTransId="{28E7EECA-487D-4DDE-9F4B-8BBED60E563C}" sibTransId="{064659BF-7359-44AC-BB5A-56792F7EF3EA}"/>
    <dgm:cxn modelId="{34A53355-C495-44C1-803E-044116B566AD}" type="presOf" srcId="{BF1EE613-4C9A-4019-9E20-E0E5197D3F00}" destId="{9C12ABA2-9C9C-4BD9-8653-576DC60D5F89}" srcOrd="0" destOrd="0" presId="urn:microsoft.com/office/officeart/2005/8/layout/chevron2"/>
    <dgm:cxn modelId="{1C82A058-8415-4636-8AFF-90EA6DA1B693}" srcId="{7E5E7233-BA95-445D-9B1D-5017E2DA1A29}" destId="{F8BE14A3-4D6D-4EDD-B9E9-5484098F8527}" srcOrd="1" destOrd="0" parTransId="{6214F634-951F-4512-A2EE-B79DC83E036C}" sibTransId="{CEFBBC31-F246-4B1E-AD4D-3DC919C6EAD7}"/>
    <dgm:cxn modelId="{6B026962-8CA8-437F-B6EB-2A35A92CD5F8}" srcId="{7E5E7233-BA95-445D-9B1D-5017E2DA1A29}" destId="{3288B474-4443-4830-8CFC-32408CA122A1}" srcOrd="2" destOrd="0" parTransId="{2647452B-4F36-49A8-879E-BD33E8F3DE14}" sibTransId="{C48436DC-5E84-43A1-9FAD-269E505E7976}"/>
    <dgm:cxn modelId="{7416FF68-CDC2-4B80-989A-E3ED398C0919}" srcId="{AB21744A-F99C-4D01-9394-C34CCBDBD625}" destId="{32CD8058-7D1D-45EC-AF90-511C5865F087}" srcOrd="1" destOrd="0" parTransId="{617BFC25-E61C-4D72-B51E-900BCA7264EF}" sibTransId="{0B0D682C-B8E4-4C46-8EAB-93832973EC81}"/>
    <dgm:cxn modelId="{B6BDA06F-51C5-4BA1-94B6-32C91149EB28}" srcId="{46418FBD-9AD8-435D-956C-56488D36F97A}" destId="{99169FE4-6892-4E1F-B7FB-892E659F3F01}" srcOrd="1" destOrd="0" parTransId="{2619ED99-F87D-4836-BC32-8A1F472106CE}" sibTransId="{B458E77D-553C-40DF-8D72-79C198DA73B4}"/>
    <dgm:cxn modelId="{A03D3471-14FC-4B6E-A470-CB86755BA393}" type="presOf" srcId="{AB21744A-F99C-4D01-9394-C34CCBDBD625}" destId="{302EEEAB-7155-4EFE-9152-B4820AFA53CF}" srcOrd="0" destOrd="0" presId="urn:microsoft.com/office/officeart/2005/8/layout/chevron2"/>
    <dgm:cxn modelId="{AA283374-7210-4FCA-8258-7438A27A3104}" srcId="{27536C2D-99C2-4BC0-A228-9DD0DC77687D}" destId="{11A056FB-19F0-40E1-9C84-082F0901EF0B}" srcOrd="2" destOrd="0" parTransId="{198381A5-785F-4CBF-8A5A-B09C1F45B106}" sibTransId="{0A757D70-2036-4E03-9E47-D540000C1F8D}"/>
    <dgm:cxn modelId="{119D5A75-86AE-4E8A-A43F-DF74A3CAB989}" type="presOf" srcId="{B0CEB82E-88D6-4823-894C-6ACB61A43E49}" destId="{49BE5F2B-683D-494E-A43C-3DC0C88457D0}" srcOrd="0" destOrd="3" presId="urn:microsoft.com/office/officeart/2005/8/layout/chevron2"/>
    <dgm:cxn modelId="{FC2C9879-1A1A-49DC-A280-2283F83BE033}" srcId="{7E5E7233-BA95-445D-9B1D-5017E2DA1A29}" destId="{B0CEB82E-88D6-4823-894C-6ACB61A43E49}" srcOrd="3" destOrd="0" parTransId="{66093864-EE4E-45AF-A1A1-54E0EB62ECDE}" sibTransId="{52EFCD8B-02A8-4F42-8E0F-286FD129F0F5}"/>
    <dgm:cxn modelId="{8D9EF386-57E9-4F08-997F-F0B65156AC07}" type="presOf" srcId="{11A056FB-19F0-40E1-9C84-082F0901EF0B}" destId="{9C12ABA2-9C9C-4BD9-8653-576DC60D5F89}" srcOrd="0" destOrd="2" presId="urn:microsoft.com/office/officeart/2005/8/layout/chevron2"/>
    <dgm:cxn modelId="{2E870794-83C5-4860-8997-AE6C36088DBF}" srcId="{AB21744A-F99C-4D01-9394-C34CCBDBD625}" destId="{46418FBD-9AD8-435D-956C-56488D36F97A}" srcOrd="2" destOrd="0" parTransId="{B3F123EA-46F9-4174-B555-875C7E4D9F86}" sibTransId="{7B6704F7-DB74-4D21-8C36-8CE8F14F664F}"/>
    <dgm:cxn modelId="{151ED7A2-047C-4E71-A104-1120733DDE35}" srcId="{32CD8058-7D1D-45EC-AF90-511C5865F087}" destId="{BB64D9EA-AE96-4392-A6CE-D69B1AFD6B82}" srcOrd="0" destOrd="0" parTransId="{B5E8C5DD-751F-4332-86BB-2D697CE7976F}" sibTransId="{1165F243-238E-4474-AFDB-C01A80AB3EE8}"/>
    <dgm:cxn modelId="{9DF378A3-3F25-4F99-8A88-39632467258C}" srcId="{27536C2D-99C2-4BC0-A228-9DD0DC77687D}" destId="{BF1EE613-4C9A-4019-9E20-E0E5197D3F00}" srcOrd="0" destOrd="0" parTransId="{7428EF1F-8FF7-44EF-BCB3-9034CAE3C676}" sibTransId="{EDAB3EE1-E08A-4C6E-A3FE-059FE78753EE}"/>
    <dgm:cxn modelId="{21FBADAC-23EE-48A3-BCB0-D13E06C9C3FC}" type="presOf" srcId="{7E5E7233-BA95-445D-9B1D-5017E2DA1A29}" destId="{6446B0C6-808D-4E4B-A177-EDFB1F481CB7}" srcOrd="0" destOrd="0" presId="urn:microsoft.com/office/officeart/2005/8/layout/chevron2"/>
    <dgm:cxn modelId="{28D664B3-2492-40CB-ABEA-59E85F9485E6}" type="presOf" srcId="{F79CAF3A-8BF3-4FB6-8B29-F25EF9B6D655}" destId="{EAD70E62-E225-4D63-8DDB-D0F3D1EA11F1}" srcOrd="0" destOrd="3" presId="urn:microsoft.com/office/officeart/2005/8/layout/chevron2"/>
    <dgm:cxn modelId="{D61E0EB5-46E8-4139-B2D8-E8ADCC01F03E}" type="presOf" srcId="{46418FBD-9AD8-435D-956C-56488D36F97A}" destId="{67F9C81C-C556-4C81-BF4B-AA9BF24EA4B1}" srcOrd="0" destOrd="0" presId="urn:microsoft.com/office/officeart/2005/8/layout/chevron2"/>
    <dgm:cxn modelId="{87C91DC2-ED5D-41A8-A94C-5321A75FEFA2}" srcId="{7E5E7233-BA95-445D-9B1D-5017E2DA1A29}" destId="{33FA892E-7F91-4FE3-BE4E-3C5BC6C452D9}" srcOrd="0" destOrd="0" parTransId="{902C2E48-5631-4B78-84AA-F31CF90D349F}" sibTransId="{2C01E304-28F4-4305-9841-0B898424E76D}"/>
    <dgm:cxn modelId="{2DDF1CC9-01AD-4890-88A9-1EE65B3146E8}" type="presOf" srcId="{7194B42F-A78B-42BC-8AA5-D9E4E57AA5C5}" destId="{0A201F01-880F-4615-A657-098C99F602BF}" srcOrd="0" destOrd="1" presId="urn:microsoft.com/office/officeart/2005/8/layout/chevron2"/>
    <dgm:cxn modelId="{0FEB49CD-CB8D-492B-868A-4204DF2898EB}" type="presOf" srcId="{F8BE14A3-4D6D-4EDD-B9E9-5484098F8527}" destId="{49BE5F2B-683D-494E-A43C-3DC0C88457D0}" srcOrd="0" destOrd="1" presId="urn:microsoft.com/office/officeart/2005/8/layout/chevron2"/>
    <dgm:cxn modelId="{33DE9CD8-3A44-4D5E-8732-9C2E74786A8C}" type="presOf" srcId="{3288B474-4443-4830-8CFC-32408CA122A1}" destId="{49BE5F2B-683D-494E-A43C-3DC0C88457D0}" srcOrd="0" destOrd="2" presId="urn:microsoft.com/office/officeart/2005/8/layout/chevron2"/>
    <dgm:cxn modelId="{4D2B50DC-A6BD-43EE-964A-5E3D13C46CC2}" type="presOf" srcId="{7FD19A6F-4C33-476D-B95E-4A799F807A17}" destId="{0A201F01-880F-4615-A657-098C99F602BF}" srcOrd="0" destOrd="2" presId="urn:microsoft.com/office/officeart/2005/8/layout/chevron2"/>
    <dgm:cxn modelId="{624209E0-1D83-4F29-9EDF-1D5D2D4C60DA}" srcId="{46418FBD-9AD8-435D-956C-56488D36F97A}" destId="{F79CAF3A-8BF3-4FB6-8B29-F25EF9B6D655}" srcOrd="3" destOrd="0" parTransId="{F0291C27-9FE1-46CC-BDB8-7F6220AA7D65}" sibTransId="{DDA30367-1ECD-4CEF-A855-C9B5B247C545}"/>
    <dgm:cxn modelId="{6F2492E3-A7AF-4B95-9EA7-284C2F5D1BBD}" type="presOf" srcId="{99169FE4-6892-4E1F-B7FB-892E659F3F01}" destId="{EAD70E62-E225-4D63-8DDB-D0F3D1EA11F1}" srcOrd="0" destOrd="1" presId="urn:microsoft.com/office/officeart/2005/8/layout/chevron2"/>
    <dgm:cxn modelId="{B45449E5-9557-48B1-9AE2-C0CB640CFF9E}" type="presOf" srcId="{32CD8058-7D1D-45EC-AF90-511C5865F087}" destId="{722BC09A-AD3A-406C-8873-3993FD8C0E35}" srcOrd="0" destOrd="0" presId="urn:microsoft.com/office/officeart/2005/8/layout/chevron2"/>
    <dgm:cxn modelId="{171140F3-BD63-4950-B532-3AE02BB54AF1}" type="presOf" srcId="{33FA892E-7F91-4FE3-BE4E-3C5BC6C452D9}" destId="{49BE5F2B-683D-494E-A43C-3DC0C88457D0}" srcOrd="0" destOrd="0" presId="urn:microsoft.com/office/officeart/2005/8/layout/chevron2"/>
    <dgm:cxn modelId="{3C1A39F4-04ED-4C06-B6B8-D6CB8900F7ED}" type="presOf" srcId="{03AA74C8-26C8-4565-A3AF-BBF5B195EEB8}" destId="{9C12ABA2-9C9C-4BD9-8653-576DC60D5F89}" srcOrd="0" destOrd="1" presId="urn:microsoft.com/office/officeart/2005/8/layout/chevron2"/>
    <dgm:cxn modelId="{7FF2C7FC-9A4E-48BA-8DDE-E968C192C872}" type="presOf" srcId="{BB64D9EA-AE96-4392-A6CE-D69B1AFD6B82}" destId="{0A201F01-880F-4615-A657-098C99F602BF}" srcOrd="0" destOrd="0" presId="urn:microsoft.com/office/officeart/2005/8/layout/chevron2"/>
    <dgm:cxn modelId="{441DD02F-22BB-459C-BD61-169D778D4DE5}" type="presParOf" srcId="{302EEEAB-7155-4EFE-9152-B4820AFA53CF}" destId="{51A23A96-5AE7-4E9A-9082-98FDCDC33648}" srcOrd="0" destOrd="0" presId="urn:microsoft.com/office/officeart/2005/8/layout/chevron2"/>
    <dgm:cxn modelId="{3DC8D40C-E11E-47EB-BBA1-9C52CC12B84E}" type="presParOf" srcId="{51A23A96-5AE7-4E9A-9082-98FDCDC33648}" destId="{56239B08-6722-42E9-A5DE-9E877989D12D}" srcOrd="0" destOrd="0" presId="urn:microsoft.com/office/officeart/2005/8/layout/chevron2"/>
    <dgm:cxn modelId="{1AEB1319-80DC-43A0-B0F0-ACBE7D6E37C0}" type="presParOf" srcId="{51A23A96-5AE7-4E9A-9082-98FDCDC33648}" destId="{9C12ABA2-9C9C-4BD9-8653-576DC60D5F89}" srcOrd="1" destOrd="0" presId="urn:microsoft.com/office/officeart/2005/8/layout/chevron2"/>
    <dgm:cxn modelId="{962BA891-BEE3-41E0-8614-8EB392FF9C8A}" type="presParOf" srcId="{302EEEAB-7155-4EFE-9152-B4820AFA53CF}" destId="{39AD2C9B-1B65-4AA6-BA3D-B7661BF94174}" srcOrd="1" destOrd="0" presId="urn:microsoft.com/office/officeart/2005/8/layout/chevron2"/>
    <dgm:cxn modelId="{3B6DEBAC-78B8-418D-9B44-82486F0CD703}" type="presParOf" srcId="{302EEEAB-7155-4EFE-9152-B4820AFA53CF}" destId="{41DF2F53-44F9-4E5B-A3FF-EE683232891B}" srcOrd="2" destOrd="0" presId="urn:microsoft.com/office/officeart/2005/8/layout/chevron2"/>
    <dgm:cxn modelId="{070DA42E-FDBC-4694-9A98-64B2B690AFF9}" type="presParOf" srcId="{41DF2F53-44F9-4E5B-A3FF-EE683232891B}" destId="{722BC09A-AD3A-406C-8873-3993FD8C0E35}" srcOrd="0" destOrd="0" presId="urn:microsoft.com/office/officeart/2005/8/layout/chevron2"/>
    <dgm:cxn modelId="{2E9D3635-FD2C-4A8F-BCB9-56A934D3A1CC}" type="presParOf" srcId="{41DF2F53-44F9-4E5B-A3FF-EE683232891B}" destId="{0A201F01-880F-4615-A657-098C99F602BF}" srcOrd="1" destOrd="0" presId="urn:microsoft.com/office/officeart/2005/8/layout/chevron2"/>
    <dgm:cxn modelId="{D0100B6D-D86A-438A-91FE-4DE77D835F88}" type="presParOf" srcId="{302EEEAB-7155-4EFE-9152-B4820AFA53CF}" destId="{2AD3CAB9-47D9-445B-8F8A-0C16AA1023D9}" srcOrd="3" destOrd="0" presId="urn:microsoft.com/office/officeart/2005/8/layout/chevron2"/>
    <dgm:cxn modelId="{159B0FEB-9CAE-41D7-8854-AC716843F5AB}" type="presParOf" srcId="{302EEEAB-7155-4EFE-9152-B4820AFA53CF}" destId="{934F46FF-D1C6-42DA-AC2E-07E925D0BE09}" srcOrd="4" destOrd="0" presId="urn:microsoft.com/office/officeart/2005/8/layout/chevron2"/>
    <dgm:cxn modelId="{0FB1903D-6B55-42AE-9C34-BA7065D7F5AF}" type="presParOf" srcId="{934F46FF-D1C6-42DA-AC2E-07E925D0BE09}" destId="{67F9C81C-C556-4C81-BF4B-AA9BF24EA4B1}" srcOrd="0" destOrd="0" presId="urn:microsoft.com/office/officeart/2005/8/layout/chevron2"/>
    <dgm:cxn modelId="{70BBCA3C-4F49-4D44-9E41-B5D094F2B56C}" type="presParOf" srcId="{934F46FF-D1C6-42DA-AC2E-07E925D0BE09}" destId="{EAD70E62-E225-4D63-8DDB-D0F3D1EA11F1}" srcOrd="1" destOrd="0" presId="urn:microsoft.com/office/officeart/2005/8/layout/chevron2"/>
    <dgm:cxn modelId="{A74629AF-4C35-4867-9BD0-98FA6C8258F5}" type="presParOf" srcId="{302EEEAB-7155-4EFE-9152-B4820AFA53CF}" destId="{DEF06A2F-4279-4BBD-9B8A-94BCE89EDA26}" srcOrd="5" destOrd="0" presId="urn:microsoft.com/office/officeart/2005/8/layout/chevron2"/>
    <dgm:cxn modelId="{56CADD40-C9FF-4A28-BB52-D7C955EA89FD}" type="presParOf" srcId="{302EEEAB-7155-4EFE-9152-B4820AFA53CF}" destId="{4EC3DE0A-D66D-47E3-B970-7C4453128343}" srcOrd="6" destOrd="0" presId="urn:microsoft.com/office/officeart/2005/8/layout/chevron2"/>
    <dgm:cxn modelId="{480D81BE-BFA1-494A-A85B-1A62F4C077EF}" type="presParOf" srcId="{4EC3DE0A-D66D-47E3-B970-7C4453128343}" destId="{6446B0C6-808D-4E4B-A177-EDFB1F481CB7}" srcOrd="0" destOrd="0" presId="urn:microsoft.com/office/officeart/2005/8/layout/chevron2"/>
    <dgm:cxn modelId="{AD7BDD2E-F3BF-48EF-932E-2725C24BF824}" type="presParOf" srcId="{4EC3DE0A-D66D-47E3-B970-7C4453128343}" destId="{49BE5F2B-683D-494E-A43C-3DC0C88457D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87BC31-A27A-41AA-8016-9596C181F3B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2C2E217-B3C7-4F14-A8A0-F53D1D69D7D4}">
      <dgm:prSet/>
      <dgm:spPr/>
      <dgm:t>
        <a:bodyPr/>
        <a:lstStyle/>
        <a:p>
          <a:pPr rtl="0"/>
          <a:r>
            <a:rPr lang="en-US" dirty="0"/>
            <a:t>Holistic solution for industry</a:t>
          </a:r>
        </a:p>
      </dgm:t>
    </dgm:pt>
    <dgm:pt modelId="{E0C2703E-B835-4FB8-937F-7ACE06FA7EC2}" type="parTrans" cxnId="{CAFA181A-4F82-4C1F-96B8-5E8F49974B96}">
      <dgm:prSet/>
      <dgm:spPr/>
      <dgm:t>
        <a:bodyPr/>
        <a:lstStyle/>
        <a:p>
          <a:endParaRPr lang="en-US"/>
        </a:p>
      </dgm:t>
    </dgm:pt>
    <dgm:pt modelId="{C527BEFD-41F4-464F-B680-3B55D8FB4736}" type="sibTrans" cxnId="{CAFA181A-4F82-4C1F-96B8-5E8F49974B96}">
      <dgm:prSet/>
      <dgm:spPr/>
      <dgm:t>
        <a:bodyPr/>
        <a:lstStyle/>
        <a:p>
          <a:endParaRPr lang="en-US"/>
        </a:p>
      </dgm:t>
    </dgm:pt>
    <dgm:pt modelId="{B843C784-C7CE-4DA7-9831-0C70EC42A1E4}">
      <dgm:prSet/>
      <dgm:spPr/>
      <dgm:t>
        <a:bodyPr/>
        <a:lstStyle/>
        <a:p>
          <a:pPr rtl="0"/>
          <a:r>
            <a:rPr lang="en-US" dirty="0"/>
            <a:t>Measurement process </a:t>
          </a:r>
          <a:br>
            <a:rPr lang="en-US" dirty="0"/>
          </a:br>
          <a:r>
            <a:rPr lang="en-US" dirty="0"/>
            <a:t>   offline, online, PAT</a:t>
          </a:r>
        </a:p>
      </dgm:t>
    </dgm:pt>
    <dgm:pt modelId="{D2E858F3-F732-49E7-B647-E9CB56B7759A}" type="parTrans" cxnId="{2026E143-48DF-4504-9924-79A8DCB1F530}">
      <dgm:prSet/>
      <dgm:spPr/>
      <dgm:t>
        <a:bodyPr/>
        <a:lstStyle/>
        <a:p>
          <a:endParaRPr lang="en-US"/>
        </a:p>
      </dgm:t>
    </dgm:pt>
    <dgm:pt modelId="{74103F96-E4C5-41DB-8FE0-B50FA977B657}" type="sibTrans" cxnId="{2026E143-48DF-4504-9924-79A8DCB1F530}">
      <dgm:prSet/>
      <dgm:spPr/>
      <dgm:t>
        <a:bodyPr/>
        <a:lstStyle/>
        <a:p>
          <a:endParaRPr lang="en-US"/>
        </a:p>
      </dgm:t>
    </dgm:pt>
    <dgm:pt modelId="{5B41B998-77D6-4F15-9B75-1E29722544A9}">
      <dgm:prSet/>
      <dgm:spPr/>
      <dgm:t>
        <a:bodyPr/>
        <a:lstStyle/>
        <a:p>
          <a:pPr rtl="0"/>
          <a:r>
            <a:rPr lang="en-US" dirty="0"/>
            <a:t>Research through Manufacturing process </a:t>
          </a:r>
          <a:br>
            <a:rPr lang="en-US" dirty="0"/>
          </a:br>
          <a:r>
            <a:rPr lang="en-US" dirty="0"/>
            <a:t>   chemistry, formulation, </a:t>
          </a:r>
          <a:r>
            <a:rPr lang="en-US" dirty="0" err="1"/>
            <a:t>bioprocessing</a:t>
          </a:r>
          <a:endParaRPr lang="en-US" dirty="0"/>
        </a:p>
      </dgm:t>
    </dgm:pt>
    <dgm:pt modelId="{97A32FAB-BC8C-4308-A580-F10A969B5545}" type="parTrans" cxnId="{2E9CC91C-446F-4AB3-A5A5-28AE7C700B1E}">
      <dgm:prSet/>
      <dgm:spPr/>
      <dgm:t>
        <a:bodyPr/>
        <a:lstStyle/>
        <a:p>
          <a:endParaRPr lang="en-US"/>
        </a:p>
      </dgm:t>
    </dgm:pt>
    <dgm:pt modelId="{382AACFB-0EFB-4BC8-B8F9-C1AA27E3DC04}" type="sibTrans" cxnId="{2E9CC91C-446F-4AB3-A5A5-28AE7C700B1E}">
      <dgm:prSet/>
      <dgm:spPr/>
      <dgm:t>
        <a:bodyPr/>
        <a:lstStyle/>
        <a:p>
          <a:endParaRPr lang="en-US"/>
        </a:p>
      </dgm:t>
    </dgm:pt>
    <dgm:pt modelId="{EB72A7ED-39F8-4460-8BB0-AEA4C93435D9}">
      <dgm:prSet/>
      <dgm:spPr/>
      <dgm:t>
        <a:bodyPr/>
        <a:lstStyle/>
        <a:p>
          <a:pPr rtl="0"/>
          <a:r>
            <a:rPr lang="en-US" dirty="0"/>
            <a:t>Records management </a:t>
          </a:r>
          <a:br>
            <a:rPr lang="en-US" dirty="0"/>
          </a:br>
          <a:r>
            <a:rPr lang="en-US" dirty="0"/>
            <a:t>   record retention, regulatory submissions, reporting</a:t>
          </a:r>
        </a:p>
      </dgm:t>
    </dgm:pt>
    <dgm:pt modelId="{A1DA884C-4F96-4F21-B70D-CC21F3C1629E}" type="parTrans" cxnId="{454C8E81-CCB3-40B7-8A28-FD87B781BE80}">
      <dgm:prSet/>
      <dgm:spPr/>
      <dgm:t>
        <a:bodyPr/>
        <a:lstStyle/>
        <a:p>
          <a:endParaRPr lang="en-US"/>
        </a:p>
      </dgm:t>
    </dgm:pt>
    <dgm:pt modelId="{ED8FD895-14F2-4261-AB9C-B42431E357ED}" type="sibTrans" cxnId="{454C8E81-CCB3-40B7-8A28-FD87B781BE80}">
      <dgm:prSet/>
      <dgm:spPr/>
      <dgm:t>
        <a:bodyPr/>
        <a:lstStyle/>
        <a:p>
          <a:endParaRPr lang="en-US"/>
        </a:p>
      </dgm:t>
    </dgm:pt>
    <dgm:pt modelId="{71E8A26A-C54C-4723-B859-F3B1D13C8E35}">
      <dgm:prSet/>
      <dgm:spPr/>
      <dgm:t>
        <a:bodyPr/>
        <a:lstStyle/>
        <a:p>
          <a:pPr rtl="0"/>
          <a:r>
            <a:rPr lang="en-US" dirty="0"/>
            <a:t>Requirements from range of perspectives &amp; roles</a:t>
          </a:r>
        </a:p>
      </dgm:t>
    </dgm:pt>
    <dgm:pt modelId="{3449B42B-A181-43F9-9C7E-93E109CFAE8A}" type="parTrans" cxnId="{36ED36E2-BFEF-420B-8C13-B1B02E98E37D}">
      <dgm:prSet/>
      <dgm:spPr/>
      <dgm:t>
        <a:bodyPr/>
        <a:lstStyle/>
        <a:p>
          <a:endParaRPr lang="en-US"/>
        </a:p>
      </dgm:t>
    </dgm:pt>
    <dgm:pt modelId="{39396E22-60D6-4300-B601-3909B5035015}" type="sibTrans" cxnId="{36ED36E2-BFEF-420B-8C13-B1B02E98E37D}">
      <dgm:prSet/>
      <dgm:spPr/>
      <dgm:t>
        <a:bodyPr/>
        <a:lstStyle/>
        <a:p>
          <a:endParaRPr lang="en-US"/>
        </a:p>
      </dgm:t>
    </dgm:pt>
    <dgm:pt modelId="{9F5C81B8-A0F1-4E8C-8007-931F706F1ACA}">
      <dgm:prSet/>
      <dgm:spPr/>
      <dgm:t>
        <a:bodyPr/>
        <a:lstStyle/>
        <a:p>
          <a:pPr rtl="0"/>
          <a:r>
            <a:rPr lang="en-US" dirty="0"/>
            <a:t>Regulators, bench scientist, data analysts, modelers, manufacturing, archivists, IT</a:t>
          </a:r>
        </a:p>
      </dgm:t>
    </dgm:pt>
    <dgm:pt modelId="{F0A0081E-86C0-4714-8650-1320C0262840}" type="parTrans" cxnId="{FD8C2FF1-3AAA-4E81-AC26-78D7ADB4E754}">
      <dgm:prSet/>
      <dgm:spPr/>
      <dgm:t>
        <a:bodyPr/>
        <a:lstStyle/>
        <a:p>
          <a:endParaRPr lang="en-US"/>
        </a:p>
      </dgm:t>
    </dgm:pt>
    <dgm:pt modelId="{8A087AE4-BA60-41D5-A4C5-471EE6EBC428}" type="sibTrans" cxnId="{FD8C2FF1-3AAA-4E81-AC26-78D7ADB4E754}">
      <dgm:prSet/>
      <dgm:spPr/>
      <dgm:t>
        <a:bodyPr/>
        <a:lstStyle/>
        <a:p>
          <a:endParaRPr lang="en-US"/>
        </a:p>
      </dgm:t>
    </dgm:pt>
    <dgm:pt modelId="{68F822B1-7898-42D3-A214-B35337633804}" type="pres">
      <dgm:prSet presAssocID="{B087BC31-A27A-41AA-8016-9596C181F3B1}" presName="linear" presStyleCnt="0">
        <dgm:presLayoutVars>
          <dgm:dir/>
          <dgm:animLvl val="lvl"/>
          <dgm:resizeHandles val="exact"/>
        </dgm:presLayoutVars>
      </dgm:prSet>
      <dgm:spPr/>
    </dgm:pt>
    <dgm:pt modelId="{06CB9FC1-BA50-426C-84E7-41E0A6BB34A4}" type="pres">
      <dgm:prSet presAssocID="{42C2E217-B3C7-4F14-A8A0-F53D1D69D7D4}" presName="parentLin" presStyleCnt="0"/>
      <dgm:spPr/>
    </dgm:pt>
    <dgm:pt modelId="{70F51509-9A0D-4CAE-AD4C-250DB6AB95B1}" type="pres">
      <dgm:prSet presAssocID="{42C2E217-B3C7-4F14-A8A0-F53D1D69D7D4}" presName="parentLeftMargin" presStyleLbl="node1" presStyleIdx="0" presStyleCnt="2"/>
      <dgm:spPr/>
    </dgm:pt>
    <dgm:pt modelId="{9D0355DB-226F-4CF7-9097-742CE1502D77}" type="pres">
      <dgm:prSet presAssocID="{42C2E217-B3C7-4F14-A8A0-F53D1D69D7D4}" presName="parentText" presStyleLbl="node1" presStyleIdx="0" presStyleCnt="2">
        <dgm:presLayoutVars>
          <dgm:chMax val="0"/>
          <dgm:bulletEnabled val="1"/>
        </dgm:presLayoutVars>
      </dgm:prSet>
      <dgm:spPr/>
    </dgm:pt>
    <dgm:pt modelId="{9540D499-494D-4A1F-BEEF-BC0A8393F688}" type="pres">
      <dgm:prSet presAssocID="{42C2E217-B3C7-4F14-A8A0-F53D1D69D7D4}" presName="negativeSpace" presStyleCnt="0"/>
      <dgm:spPr/>
    </dgm:pt>
    <dgm:pt modelId="{A9D0A1B8-9503-41C2-B798-F34E392309C6}" type="pres">
      <dgm:prSet presAssocID="{42C2E217-B3C7-4F14-A8A0-F53D1D69D7D4}" presName="childText" presStyleLbl="conFgAcc1" presStyleIdx="0" presStyleCnt="2">
        <dgm:presLayoutVars>
          <dgm:bulletEnabled val="1"/>
        </dgm:presLayoutVars>
      </dgm:prSet>
      <dgm:spPr/>
    </dgm:pt>
    <dgm:pt modelId="{979812FF-31E1-45A8-BC3B-FD3DE20BD89F}" type="pres">
      <dgm:prSet presAssocID="{C527BEFD-41F4-464F-B680-3B55D8FB4736}" presName="spaceBetweenRectangles" presStyleCnt="0"/>
      <dgm:spPr/>
    </dgm:pt>
    <dgm:pt modelId="{982E13BE-9B6B-4401-AC83-A3929272A7EB}" type="pres">
      <dgm:prSet presAssocID="{71E8A26A-C54C-4723-B859-F3B1D13C8E35}" presName="parentLin" presStyleCnt="0"/>
      <dgm:spPr/>
    </dgm:pt>
    <dgm:pt modelId="{D10BD5EE-E3FA-4C07-8C4D-779B3A7485FC}" type="pres">
      <dgm:prSet presAssocID="{71E8A26A-C54C-4723-B859-F3B1D13C8E35}" presName="parentLeftMargin" presStyleLbl="node1" presStyleIdx="0" presStyleCnt="2"/>
      <dgm:spPr/>
    </dgm:pt>
    <dgm:pt modelId="{A581F7E0-64F8-47BE-8319-77A23CD08ED5}" type="pres">
      <dgm:prSet presAssocID="{71E8A26A-C54C-4723-B859-F3B1D13C8E35}" presName="parentText" presStyleLbl="node1" presStyleIdx="1" presStyleCnt="2">
        <dgm:presLayoutVars>
          <dgm:chMax val="0"/>
          <dgm:bulletEnabled val="1"/>
        </dgm:presLayoutVars>
      </dgm:prSet>
      <dgm:spPr/>
    </dgm:pt>
    <dgm:pt modelId="{DA349BD5-A9A1-4D23-9E01-574C4B1789CC}" type="pres">
      <dgm:prSet presAssocID="{71E8A26A-C54C-4723-B859-F3B1D13C8E35}" presName="negativeSpace" presStyleCnt="0"/>
      <dgm:spPr/>
    </dgm:pt>
    <dgm:pt modelId="{00CF9228-AB8A-427A-AAEA-25121573E297}" type="pres">
      <dgm:prSet presAssocID="{71E8A26A-C54C-4723-B859-F3B1D13C8E35}" presName="childText" presStyleLbl="conFgAcc1" presStyleIdx="1" presStyleCnt="2">
        <dgm:presLayoutVars>
          <dgm:bulletEnabled val="1"/>
        </dgm:presLayoutVars>
      </dgm:prSet>
      <dgm:spPr/>
    </dgm:pt>
  </dgm:ptLst>
  <dgm:cxnLst>
    <dgm:cxn modelId="{80D3DE0A-B930-4635-803E-2B96F34A9E04}" type="presOf" srcId="{B843C784-C7CE-4DA7-9831-0C70EC42A1E4}" destId="{A9D0A1B8-9503-41C2-B798-F34E392309C6}" srcOrd="0" destOrd="0" presId="urn:microsoft.com/office/officeart/2005/8/layout/list1"/>
    <dgm:cxn modelId="{CAFA181A-4F82-4C1F-96B8-5E8F49974B96}" srcId="{B087BC31-A27A-41AA-8016-9596C181F3B1}" destId="{42C2E217-B3C7-4F14-A8A0-F53D1D69D7D4}" srcOrd="0" destOrd="0" parTransId="{E0C2703E-B835-4FB8-937F-7ACE06FA7EC2}" sibTransId="{C527BEFD-41F4-464F-B680-3B55D8FB4736}"/>
    <dgm:cxn modelId="{2E9CC91C-446F-4AB3-A5A5-28AE7C700B1E}" srcId="{42C2E217-B3C7-4F14-A8A0-F53D1D69D7D4}" destId="{5B41B998-77D6-4F15-9B75-1E29722544A9}" srcOrd="1" destOrd="0" parTransId="{97A32FAB-BC8C-4308-A580-F10A969B5545}" sibTransId="{382AACFB-0EFB-4BC8-B8F9-C1AA27E3DC04}"/>
    <dgm:cxn modelId="{17135E42-DEB3-415D-8C34-D2498651A963}" type="presOf" srcId="{B087BC31-A27A-41AA-8016-9596C181F3B1}" destId="{68F822B1-7898-42D3-A214-B35337633804}" srcOrd="0" destOrd="0" presId="urn:microsoft.com/office/officeart/2005/8/layout/list1"/>
    <dgm:cxn modelId="{2026E143-48DF-4504-9924-79A8DCB1F530}" srcId="{42C2E217-B3C7-4F14-A8A0-F53D1D69D7D4}" destId="{B843C784-C7CE-4DA7-9831-0C70EC42A1E4}" srcOrd="0" destOrd="0" parTransId="{D2E858F3-F732-49E7-B647-E9CB56B7759A}" sibTransId="{74103F96-E4C5-41DB-8FE0-B50FA977B657}"/>
    <dgm:cxn modelId="{C0EBA362-73A6-4EEC-A768-781AC273EE84}" type="presOf" srcId="{71E8A26A-C54C-4723-B859-F3B1D13C8E35}" destId="{D10BD5EE-E3FA-4C07-8C4D-779B3A7485FC}" srcOrd="0" destOrd="0" presId="urn:microsoft.com/office/officeart/2005/8/layout/list1"/>
    <dgm:cxn modelId="{818B8D76-78A5-421C-ADB6-882C573DB8A6}" type="presOf" srcId="{42C2E217-B3C7-4F14-A8A0-F53D1D69D7D4}" destId="{9D0355DB-226F-4CF7-9097-742CE1502D77}" srcOrd="1" destOrd="0" presId="urn:microsoft.com/office/officeart/2005/8/layout/list1"/>
    <dgm:cxn modelId="{454C8E81-CCB3-40B7-8A28-FD87B781BE80}" srcId="{42C2E217-B3C7-4F14-A8A0-F53D1D69D7D4}" destId="{EB72A7ED-39F8-4460-8BB0-AEA4C93435D9}" srcOrd="2" destOrd="0" parTransId="{A1DA884C-4F96-4F21-B70D-CC21F3C1629E}" sibTransId="{ED8FD895-14F2-4261-AB9C-B42431E357ED}"/>
    <dgm:cxn modelId="{47FBFA85-7BD7-4692-B3E7-E04538ED9156}" type="presOf" srcId="{9F5C81B8-A0F1-4E8C-8007-931F706F1ACA}" destId="{00CF9228-AB8A-427A-AAEA-25121573E297}" srcOrd="0" destOrd="0" presId="urn:microsoft.com/office/officeart/2005/8/layout/list1"/>
    <dgm:cxn modelId="{27220799-E4F5-4C50-BB19-01EA2DE788BB}" type="presOf" srcId="{EB72A7ED-39F8-4460-8BB0-AEA4C93435D9}" destId="{A9D0A1B8-9503-41C2-B798-F34E392309C6}" srcOrd="0" destOrd="2" presId="urn:microsoft.com/office/officeart/2005/8/layout/list1"/>
    <dgm:cxn modelId="{0D4CB2A1-606D-4615-A7F2-34F85448E66A}" type="presOf" srcId="{42C2E217-B3C7-4F14-A8A0-F53D1D69D7D4}" destId="{70F51509-9A0D-4CAE-AD4C-250DB6AB95B1}" srcOrd="0" destOrd="0" presId="urn:microsoft.com/office/officeart/2005/8/layout/list1"/>
    <dgm:cxn modelId="{32EDA4CC-4322-4353-A7FD-6426FD19AC6A}" type="presOf" srcId="{5B41B998-77D6-4F15-9B75-1E29722544A9}" destId="{A9D0A1B8-9503-41C2-B798-F34E392309C6}" srcOrd="0" destOrd="1" presId="urn:microsoft.com/office/officeart/2005/8/layout/list1"/>
    <dgm:cxn modelId="{11BD6ED7-07B5-472F-ACFC-09EE9CE6768B}" type="presOf" srcId="{71E8A26A-C54C-4723-B859-F3B1D13C8E35}" destId="{A581F7E0-64F8-47BE-8319-77A23CD08ED5}" srcOrd="1" destOrd="0" presId="urn:microsoft.com/office/officeart/2005/8/layout/list1"/>
    <dgm:cxn modelId="{36ED36E2-BFEF-420B-8C13-B1B02E98E37D}" srcId="{B087BC31-A27A-41AA-8016-9596C181F3B1}" destId="{71E8A26A-C54C-4723-B859-F3B1D13C8E35}" srcOrd="1" destOrd="0" parTransId="{3449B42B-A181-43F9-9C7E-93E109CFAE8A}" sibTransId="{39396E22-60D6-4300-B601-3909B5035015}"/>
    <dgm:cxn modelId="{FD8C2FF1-3AAA-4E81-AC26-78D7ADB4E754}" srcId="{71E8A26A-C54C-4723-B859-F3B1D13C8E35}" destId="{9F5C81B8-A0F1-4E8C-8007-931F706F1ACA}" srcOrd="0" destOrd="0" parTransId="{F0A0081E-86C0-4714-8650-1320C0262840}" sibTransId="{8A087AE4-BA60-41D5-A4C5-471EE6EBC428}"/>
    <dgm:cxn modelId="{232F02E8-34C8-4196-9BBE-5A2AF1BA02C0}" type="presParOf" srcId="{68F822B1-7898-42D3-A214-B35337633804}" destId="{06CB9FC1-BA50-426C-84E7-41E0A6BB34A4}" srcOrd="0" destOrd="0" presId="urn:microsoft.com/office/officeart/2005/8/layout/list1"/>
    <dgm:cxn modelId="{6F8654D9-75B5-4E04-924A-1079D22F934C}" type="presParOf" srcId="{06CB9FC1-BA50-426C-84E7-41E0A6BB34A4}" destId="{70F51509-9A0D-4CAE-AD4C-250DB6AB95B1}" srcOrd="0" destOrd="0" presId="urn:microsoft.com/office/officeart/2005/8/layout/list1"/>
    <dgm:cxn modelId="{C51D9317-C67A-4478-A80C-4C81FBBFD20E}" type="presParOf" srcId="{06CB9FC1-BA50-426C-84E7-41E0A6BB34A4}" destId="{9D0355DB-226F-4CF7-9097-742CE1502D77}" srcOrd="1" destOrd="0" presId="urn:microsoft.com/office/officeart/2005/8/layout/list1"/>
    <dgm:cxn modelId="{DCFBE939-222B-4F7E-9F73-1DF50F5965FC}" type="presParOf" srcId="{68F822B1-7898-42D3-A214-B35337633804}" destId="{9540D499-494D-4A1F-BEEF-BC0A8393F688}" srcOrd="1" destOrd="0" presId="urn:microsoft.com/office/officeart/2005/8/layout/list1"/>
    <dgm:cxn modelId="{BD1440C7-A4EF-47A1-A319-B889445F8125}" type="presParOf" srcId="{68F822B1-7898-42D3-A214-B35337633804}" destId="{A9D0A1B8-9503-41C2-B798-F34E392309C6}" srcOrd="2" destOrd="0" presId="urn:microsoft.com/office/officeart/2005/8/layout/list1"/>
    <dgm:cxn modelId="{31089D78-0CF2-4919-90B5-8EF3E0AC2369}" type="presParOf" srcId="{68F822B1-7898-42D3-A214-B35337633804}" destId="{979812FF-31E1-45A8-BC3B-FD3DE20BD89F}" srcOrd="3" destOrd="0" presId="urn:microsoft.com/office/officeart/2005/8/layout/list1"/>
    <dgm:cxn modelId="{3A545159-BAB1-415F-AEE6-5A7BA7156B60}" type="presParOf" srcId="{68F822B1-7898-42D3-A214-B35337633804}" destId="{982E13BE-9B6B-4401-AC83-A3929272A7EB}" srcOrd="4" destOrd="0" presId="urn:microsoft.com/office/officeart/2005/8/layout/list1"/>
    <dgm:cxn modelId="{A6A1C65D-C239-46DD-A9B3-7727A0F32DB4}" type="presParOf" srcId="{982E13BE-9B6B-4401-AC83-A3929272A7EB}" destId="{D10BD5EE-E3FA-4C07-8C4D-779B3A7485FC}" srcOrd="0" destOrd="0" presId="urn:microsoft.com/office/officeart/2005/8/layout/list1"/>
    <dgm:cxn modelId="{80A5AD88-038C-4101-8854-51632B9BE418}" type="presParOf" srcId="{982E13BE-9B6B-4401-AC83-A3929272A7EB}" destId="{A581F7E0-64F8-47BE-8319-77A23CD08ED5}" srcOrd="1" destOrd="0" presId="urn:microsoft.com/office/officeart/2005/8/layout/list1"/>
    <dgm:cxn modelId="{F8039E97-7625-426C-9109-4AC82BBCD8D1}" type="presParOf" srcId="{68F822B1-7898-42D3-A214-B35337633804}" destId="{DA349BD5-A9A1-4D23-9E01-574C4B1789CC}" srcOrd="5" destOrd="0" presId="urn:microsoft.com/office/officeart/2005/8/layout/list1"/>
    <dgm:cxn modelId="{5679ED8C-6EAC-4DAC-A57D-44ED1F704523}" type="presParOf" srcId="{68F822B1-7898-42D3-A214-B35337633804}" destId="{00CF9228-AB8A-427A-AAEA-25121573E29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DDC11E-C480-43EE-99BE-A9A9E7A8501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73C0C83-7C18-47EB-9AAB-7F4F9C8DCB19}">
      <dgm:prSet custT="1"/>
      <dgm:spPr/>
      <dgm:t>
        <a:bodyPr/>
        <a:lstStyle/>
        <a:p>
          <a:pPr rtl="0"/>
          <a:r>
            <a:rPr lang="en-US" sz="2400" dirty="0"/>
            <a:t>Technical capabilities</a:t>
          </a:r>
        </a:p>
      </dgm:t>
    </dgm:pt>
    <dgm:pt modelId="{9F8AAF12-2F4A-4050-A3BE-66A88ABDD576}" type="parTrans" cxnId="{74D0759A-1093-4C2A-9968-BB207D4CCB27}">
      <dgm:prSet/>
      <dgm:spPr/>
      <dgm:t>
        <a:bodyPr/>
        <a:lstStyle/>
        <a:p>
          <a:endParaRPr lang="en-US"/>
        </a:p>
      </dgm:t>
    </dgm:pt>
    <dgm:pt modelId="{82BB6557-D7E4-4BC9-8BCF-6C3A34D5B91B}" type="sibTrans" cxnId="{74D0759A-1093-4C2A-9968-BB207D4CCB27}">
      <dgm:prSet/>
      <dgm:spPr/>
      <dgm:t>
        <a:bodyPr/>
        <a:lstStyle/>
        <a:p>
          <a:endParaRPr lang="en-US"/>
        </a:p>
      </dgm:t>
    </dgm:pt>
    <dgm:pt modelId="{5433D728-D94E-4727-9975-1F95AB92AB22}">
      <dgm:prSet/>
      <dgm:spPr/>
      <dgm:t>
        <a:bodyPr/>
        <a:lstStyle/>
        <a:p>
          <a:pPr rtl="0"/>
          <a:r>
            <a:rPr lang="en-US" dirty="0"/>
            <a:t>Large data volume, small file size, fast</a:t>
          </a:r>
        </a:p>
      </dgm:t>
    </dgm:pt>
    <dgm:pt modelId="{A56973B1-7452-48AD-90D8-9F88E4343C31}" type="parTrans" cxnId="{6C6D04E0-F7EF-4950-8B94-DA49031AAE77}">
      <dgm:prSet/>
      <dgm:spPr/>
      <dgm:t>
        <a:bodyPr/>
        <a:lstStyle/>
        <a:p>
          <a:endParaRPr lang="en-US"/>
        </a:p>
      </dgm:t>
    </dgm:pt>
    <dgm:pt modelId="{9A4FD7E3-8E93-49BF-8875-5EFE75217EC7}" type="sibTrans" cxnId="{6C6D04E0-F7EF-4950-8B94-DA49031AAE77}">
      <dgm:prSet/>
      <dgm:spPr/>
      <dgm:t>
        <a:bodyPr/>
        <a:lstStyle/>
        <a:p>
          <a:endParaRPr lang="en-US"/>
        </a:p>
      </dgm:t>
    </dgm:pt>
    <dgm:pt modelId="{5DE993F3-2A1B-4557-8B09-937BFF396ACF}">
      <dgm:prSet/>
      <dgm:spPr/>
      <dgm:t>
        <a:bodyPr/>
        <a:lstStyle/>
        <a:p>
          <a:pPr rtl="0"/>
          <a:r>
            <a:rPr lang="en-US" dirty="0"/>
            <a:t>Platform independent</a:t>
          </a:r>
        </a:p>
      </dgm:t>
    </dgm:pt>
    <dgm:pt modelId="{6B29BC39-E1B5-47BF-BA43-861A2039FB04}" type="parTrans" cxnId="{CD042915-F7A7-44E0-AF85-E88EFF164F5D}">
      <dgm:prSet/>
      <dgm:spPr/>
      <dgm:t>
        <a:bodyPr/>
        <a:lstStyle/>
        <a:p>
          <a:endParaRPr lang="en-US"/>
        </a:p>
      </dgm:t>
    </dgm:pt>
    <dgm:pt modelId="{7141D442-D80A-4011-9B07-4C57D9BA950B}" type="sibTrans" cxnId="{CD042915-F7A7-44E0-AF85-E88EFF164F5D}">
      <dgm:prSet/>
      <dgm:spPr/>
      <dgm:t>
        <a:bodyPr/>
        <a:lstStyle/>
        <a:p>
          <a:endParaRPr lang="en-US"/>
        </a:p>
      </dgm:t>
    </dgm:pt>
    <dgm:pt modelId="{245C5F90-6FF4-4DE5-A1F9-85D32DF722F4}">
      <dgm:prSet custT="1"/>
      <dgm:spPr/>
      <dgm:t>
        <a:bodyPr/>
        <a:lstStyle/>
        <a:p>
          <a:pPr rtl="0"/>
          <a:r>
            <a:rPr lang="en-US" sz="2400" dirty="0"/>
            <a:t>Comprehensive Metadata</a:t>
          </a:r>
        </a:p>
      </dgm:t>
    </dgm:pt>
    <dgm:pt modelId="{70BA29D8-12C8-4AF0-B62F-212D7D401C6C}" type="parTrans" cxnId="{A25924DE-DE37-45A1-9DE6-DF4FE75645DD}">
      <dgm:prSet/>
      <dgm:spPr/>
      <dgm:t>
        <a:bodyPr/>
        <a:lstStyle/>
        <a:p>
          <a:endParaRPr lang="en-US"/>
        </a:p>
      </dgm:t>
    </dgm:pt>
    <dgm:pt modelId="{5581BB53-8A71-4421-91D5-C17FD0F0322A}" type="sibTrans" cxnId="{A25924DE-DE37-45A1-9DE6-DF4FE75645DD}">
      <dgm:prSet/>
      <dgm:spPr/>
      <dgm:t>
        <a:bodyPr/>
        <a:lstStyle/>
        <a:p>
          <a:endParaRPr lang="en-US"/>
        </a:p>
      </dgm:t>
    </dgm:pt>
    <dgm:pt modelId="{9BD1B8C3-9E72-490B-978F-51E69414C799}">
      <dgm:prSet/>
      <dgm:spPr/>
      <dgm:t>
        <a:bodyPr/>
        <a:lstStyle/>
        <a:p>
          <a:pPr rtl="0"/>
          <a:r>
            <a:rPr lang="en-US" dirty="0"/>
            <a:t>Who, what, when, where, why and how</a:t>
          </a:r>
        </a:p>
      </dgm:t>
    </dgm:pt>
    <dgm:pt modelId="{89AB88AD-7AE7-44FD-B042-80A97167F8F2}" type="parTrans" cxnId="{39BB7C6A-C748-4C4A-8AAB-4DAA5E22C9CE}">
      <dgm:prSet/>
      <dgm:spPr/>
      <dgm:t>
        <a:bodyPr/>
        <a:lstStyle/>
        <a:p>
          <a:endParaRPr lang="en-US"/>
        </a:p>
      </dgm:t>
    </dgm:pt>
    <dgm:pt modelId="{53E7E155-DD0B-4314-B33D-100CA48D5A62}" type="sibTrans" cxnId="{39BB7C6A-C748-4C4A-8AAB-4DAA5E22C9CE}">
      <dgm:prSet/>
      <dgm:spPr/>
      <dgm:t>
        <a:bodyPr/>
        <a:lstStyle/>
        <a:p>
          <a:endParaRPr lang="en-US"/>
        </a:p>
      </dgm:t>
    </dgm:pt>
    <dgm:pt modelId="{05EC7DF6-92F1-4B44-8265-E76EDC513639}">
      <dgm:prSet custT="1"/>
      <dgm:spPr/>
      <dgm:t>
        <a:bodyPr/>
        <a:lstStyle/>
        <a:p>
          <a:pPr rtl="0"/>
          <a:r>
            <a:rPr lang="en-US" sz="2400" dirty="0"/>
            <a:t>Long term data access</a:t>
          </a:r>
        </a:p>
      </dgm:t>
    </dgm:pt>
    <dgm:pt modelId="{F39AB512-2E29-4B2A-81B0-93E829927CF3}" type="parTrans" cxnId="{878C2AD1-CA3D-4C8F-AED3-5E68EF1C4ECE}">
      <dgm:prSet/>
      <dgm:spPr/>
      <dgm:t>
        <a:bodyPr/>
        <a:lstStyle/>
        <a:p>
          <a:endParaRPr lang="en-US"/>
        </a:p>
      </dgm:t>
    </dgm:pt>
    <dgm:pt modelId="{5BB88BCB-C4C2-43A6-9F24-83E6A23DD4EA}" type="sibTrans" cxnId="{878C2AD1-CA3D-4C8F-AED3-5E68EF1C4ECE}">
      <dgm:prSet/>
      <dgm:spPr/>
      <dgm:t>
        <a:bodyPr/>
        <a:lstStyle/>
        <a:p>
          <a:endParaRPr lang="en-US"/>
        </a:p>
      </dgm:t>
    </dgm:pt>
    <dgm:pt modelId="{0049E8C4-4B59-4948-B933-E1ED45C767DF}">
      <dgm:prSet/>
      <dgm:spPr/>
      <dgm:t>
        <a:bodyPr/>
        <a:lstStyle/>
        <a:p>
          <a:pPr rtl="0"/>
          <a:r>
            <a:rPr lang="en-US" dirty="0"/>
            <a:t>Documented file format</a:t>
          </a:r>
        </a:p>
      </dgm:t>
    </dgm:pt>
    <dgm:pt modelId="{66902BC7-924C-4AB5-85D4-80AC0A00AA2E}" type="parTrans" cxnId="{8690E5C7-5056-4865-9972-C666DD855B72}">
      <dgm:prSet/>
      <dgm:spPr/>
      <dgm:t>
        <a:bodyPr/>
        <a:lstStyle/>
        <a:p>
          <a:endParaRPr lang="en-US"/>
        </a:p>
      </dgm:t>
    </dgm:pt>
    <dgm:pt modelId="{8DBAE246-449D-4FEF-9321-8BED59BB21E2}" type="sibTrans" cxnId="{8690E5C7-5056-4865-9972-C666DD855B72}">
      <dgm:prSet/>
      <dgm:spPr/>
      <dgm:t>
        <a:bodyPr/>
        <a:lstStyle/>
        <a:p>
          <a:endParaRPr lang="en-US"/>
        </a:p>
      </dgm:t>
    </dgm:pt>
    <dgm:pt modelId="{3DDE9E8C-4FB9-49D1-B075-282A372B183A}">
      <dgm:prSet/>
      <dgm:spPr/>
      <dgm:t>
        <a:bodyPr/>
        <a:lstStyle/>
        <a:p>
          <a:pPr rtl="0"/>
          <a:r>
            <a:rPr lang="en-US" dirty="0"/>
            <a:t>Vendor neutral format</a:t>
          </a:r>
        </a:p>
      </dgm:t>
    </dgm:pt>
    <dgm:pt modelId="{4A74C46C-D506-40A6-9130-AE433D44BA5E}" type="parTrans" cxnId="{3DEED8FF-306C-457E-8453-CE605E0BE291}">
      <dgm:prSet/>
      <dgm:spPr/>
      <dgm:t>
        <a:bodyPr/>
        <a:lstStyle/>
        <a:p>
          <a:endParaRPr lang="en-US"/>
        </a:p>
      </dgm:t>
    </dgm:pt>
    <dgm:pt modelId="{B6E55F31-F180-4641-A3C0-B947AF545CA8}" type="sibTrans" cxnId="{3DEED8FF-306C-457E-8453-CE605E0BE291}">
      <dgm:prSet/>
      <dgm:spPr/>
      <dgm:t>
        <a:bodyPr/>
        <a:lstStyle/>
        <a:p>
          <a:endParaRPr lang="en-US"/>
        </a:p>
      </dgm:t>
    </dgm:pt>
    <dgm:pt modelId="{65CD5592-6A2E-4771-9101-C6B42B76BD6A}">
      <dgm:prSet/>
      <dgm:spPr/>
      <dgm:t>
        <a:bodyPr/>
        <a:lstStyle/>
        <a:p>
          <a:pPr rtl="0"/>
          <a:r>
            <a:rPr lang="en-US" dirty="0"/>
            <a:t>Adaptable and extensible</a:t>
          </a:r>
        </a:p>
      </dgm:t>
    </dgm:pt>
    <dgm:pt modelId="{6F3ED3EF-C6A1-4B59-ADD3-3E3AA21E6D89}" type="parTrans" cxnId="{31F59FDB-34AF-4109-A66B-C43A2D0D52E4}">
      <dgm:prSet/>
      <dgm:spPr/>
      <dgm:t>
        <a:bodyPr/>
        <a:lstStyle/>
        <a:p>
          <a:endParaRPr lang="en-US"/>
        </a:p>
      </dgm:t>
    </dgm:pt>
    <dgm:pt modelId="{E5F68E6F-7D04-4CCD-B0EF-A27F41D76D0F}" type="sibTrans" cxnId="{31F59FDB-34AF-4109-A66B-C43A2D0D52E4}">
      <dgm:prSet/>
      <dgm:spPr/>
      <dgm:t>
        <a:bodyPr/>
        <a:lstStyle/>
        <a:p>
          <a:endParaRPr lang="en-US"/>
        </a:p>
      </dgm:t>
    </dgm:pt>
    <dgm:pt modelId="{4D3390CB-12F6-4D46-BEA5-5EC7EA8EF8DE}">
      <dgm:prSet/>
      <dgm:spPr/>
      <dgm:t>
        <a:bodyPr/>
        <a:lstStyle/>
        <a:p>
          <a:pPr rtl="0"/>
          <a:r>
            <a:rPr lang="en-US" dirty="0"/>
            <a:t>Arbitrary techniques; extensible</a:t>
          </a:r>
        </a:p>
      </dgm:t>
    </dgm:pt>
    <dgm:pt modelId="{B9631396-7A17-4788-A5B2-74B8432C9208}" type="parTrans" cxnId="{76BE9AD4-53F6-4345-B79E-07B80C8A95A5}">
      <dgm:prSet/>
      <dgm:spPr/>
      <dgm:t>
        <a:bodyPr/>
        <a:lstStyle/>
        <a:p>
          <a:endParaRPr lang="en-US"/>
        </a:p>
      </dgm:t>
    </dgm:pt>
    <dgm:pt modelId="{E6686DB8-4146-44C9-88EC-D14790C1EEE8}" type="sibTrans" cxnId="{76BE9AD4-53F6-4345-B79E-07B80C8A95A5}">
      <dgm:prSet/>
      <dgm:spPr/>
      <dgm:t>
        <a:bodyPr/>
        <a:lstStyle/>
        <a:p>
          <a:endParaRPr lang="en-US"/>
        </a:p>
      </dgm:t>
    </dgm:pt>
    <dgm:pt modelId="{7C97EBCD-C114-40A4-998B-B4F6E7BE53B9}">
      <dgm:prSet/>
      <dgm:spPr/>
      <dgm:t>
        <a:bodyPr/>
        <a:lstStyle/>
        <a:p>
          <a:pPr rtl="0"/>
          <a:r>
            <a:rPr lang="en-US" dirty="0"/>
            <a:t>Scientist, sample, time stamp/audit trail, instrument, purpose, method</a:t>
          </a:r>
        </a:p>
      </dgm:t>
    </dgm:pt>
    <dgm:pt modelId="{D72F2BC2-C90E-4F7E-B128-C50E02121C66}" type="parTrans" cxnId="{A5F1AC6C-1B9F-43E6-AA31-27A4199C7166}">
      <dgm:prSet/>
      <dgm:spPr/>
      <dgm:t>
        <a:bodyPr/>
        <a:lstStyle/>
        <a:p>
          <a:endParaRPr lang="en-US"/>
        </a:p>
      </dgm:t>
    </dgm:pt>
    <dgm:pt modelId="{A81774B0-406A-41BD-B26C-2F495F6D52EB}" type="sibTrans" cxnId="{A5F1AC6C-1B9F-43E6-AA31-27A4199C7166}">
      <dgm:prSet/>
      <dgm:spPr/>
      <dgm:t>
        <a:bodyPr/>
        <a:lstStyle/>
        <a:p>
          <a:endParaRPr lang="en-US"/>
        </a:p>
      </dgm:t>
    </dgm:pt>
    <dgm:pt modelId="{DABB2C09-3B19-404A-962C-0A66C469A572}" type="pres">
      <dgm:prSet presAssocID="{68DDC11E-C480-43EE-99BE-A9A9E7A85010}" presName="linear" presStyleCnt="0">
        <dgm:presLayoutVars>
          <dgm:dir/>
          <dgm:animLvl val="lvl"/>
          <dgm:resizeHandles val="exact"/>
        </dgm:presLayoutVars>
      </dgm:prSet>
      <dgm:spPr/>
    </dgm:pt>
    <dgm:pt modelId="{7089D054-D395-4365-BCDC-E9E4E3930C27}" type="pres">
      <dgm:prSet presAssocID="{D73C0C83-7C18-47EB-9AAB-7F4F9C8DCB19}" presName="parentLin" presStyleCnt="0"/>
      <dgm:spPr/>
    </dgm:pt>
    <dgm:pt modelId="{C2FE28F3-F790-4F96-97C9-E9410A387323}" type="pres">
      <dgm:prSet presAssocID="{D73C0C83-7C18-47EB-9AAB-7F4F9C8DCB19}" presName="parentLeftMargin" presStyleLbl="node1" presStyleIdx="0" presStyleCnt="3"/>
      <dgm:spPr/>
    </dgm:pt>
    <dgm:pt modelId="{213318DD-9962-4A93-8C1E-D3D780AF6F6D}" type="pres">
      <dgm:prSet presAssocID="{D73C0C83-7C18-47EB-9AAB-7F4F9C8DCB19}" presName="parentText" presStyleLbl="node1" presStyleIdx="0" presStyleCnt="3">
        <dgm:presLayoutVars>
          <dgm:chMax val="0"/>
          <dgm:bulletEnabled val="1"/>
        </dgm:presLayoutVars>
      </dgm:prSet>
      <dgm:spPr/>
    </dgm:pt>
    <dgm:pt modelId="{B7CD00E2-7DBB-43F8-9235-B4FF75D76997}" type="pres">
      <dgm:prSet presAssocID="{D73C0C83-7C18-47EB-9AAB-7F4F9C8DCB19}" presName="negativeSpace" presStyleCnt="0"/>
      <dgm:spPr/>
    </dgm:pt>
    <dgm:pt modelId="{9451DE0C-256D-4E37-92A6-4C849B6288F3}" type="pres">
      <dgm:prSet presAssocID="{D73C0C83-7C18-47EB-9AAB-7F4F9C8DCB19}" presName="childText" presStyleLbl="conFgAcc1" presStyleIdx="0" presStyleCnt="3">
        <dgm:presLayoutVars>
          <dgm:bulletEnabled val="1"/>
        </dgm:presLayoutVars>
      </dgm:prSet>
      <dgm:spPr/>
    </dgm:pt>
    <dgm:pt modelId="{4F88487B-CDEB-4242-A48A-F592E3CC805E}" type="pres">
      <dgm:prSet presAssocID="{82BB6557-D7E4-4BC9-8BCF-6C3A34D5B91B}" presName="spaceBetweenRectangles" presStyleCnt="0"/>
      <dgm:spPr/>
    </dgm:pt>
    <dgm:pt modelId="{6AA176C2-4D24-478C-97DF-72BCF63397F8}" type="pres">
      <dgm:prSet presAssocID="{245C5F90-6FF4-4DE5-A1F9-85D32DF722F4}" presName="parentLin" presStyleCnt="0"/>
      <dgm:spPr/>
    </dgm:pt>
    <dgm:pt modelId="{CFC6C9E7-0288-4CDE-9D50-25C90FF0E36D}" type="pres">
      <dgm:prSet presAssocID="{245C5F90-6FF4-4DE5-A1F9-85D32DF722F4}" presName="parentLeftMargin" presStyleLbl="node1" presStyleIdx="0" presStyleCnt="3"/>
      <dgm:spPr/>
    </dgm:pt>
    <dgm:pt modelId="{E58EF9C6-6F86-4D93-8F5B-3DA360F873DF}" type="pres">
      <dgm:prSet presAssocID="{245C5F90-6FF4-4DE5-A1F9-85D32DF722F4}" presName="parentText" presStyleLbl="node1" presStyleIdx="1" presStyleCnt="3">
        <dgm:presLayoutVars>
          <dgm:chMax val="0"/>
          <dgm:bulletEnabled val="1"/>
        </dgm:presLayoutVars>
      </dgm:prSet>
      <dgm:spPr/>
    </dgm:pt>
    <dgm:pt modelId="{9BDCD568-A197-4246-BDA9-EE8FB63782BA}" type="pres">
      <dgm:prSet presAssocID="{245C5F90-6FF4-4DE5-A1F9-85D32DF722F4}" presName="negativeSpace" presStyleCnt="0"/>
      <dgm:spPr/>
    </dgm:pt>
    <dgm:pt modelId="{CC335A2C-7DA5-4330-BA05-838422E4B0F0}" type="pres">
      <dgm:prSet presAssocID="{245C5F90-6FF4-4DE5-A1F9-85D32DF722F4}" presName="childText" presStyleLbl="conFgAcc1" presStyleIdx="1" presStyleCnt="3">
        <dgm:presLayoutVars>
          <dgm:bulletEnabled val="1"/>
        </dgm:presLayoutVars>
      </dgm:prSet>
      <dgm:spPr/>
    </dgm:pt>
    <dgm:pt modelId="{8AAAEA3E-5341-4733-A59A-5D1C16692403}" type="pres">
      <dgm:prSet presAssocID="{5581BB53-8A71-4421-91D5-C17FD0F0322A}" presName="spaceBetweenRectangles" presStyleCnt="0"/>
      <dgm:spPr/>
    </dgm:pt>
    <dgm:pt modelId="{7D498F6E-FC0D-498B-8DBE-DB7DDA63B85B}" type="pres">
      <dgm:prSet presAssocID="{05EC7DF6-92F1-4B44-8265-E76EDC513639}" presName="parentLin" presStyleCnt="0"/>
      <dgm:spPr/>
    </dgm:pt>
    <dgm:pt modelId="{FC20AE74-7F0F-437C-BE72-87629AD6811D}" type="pres">
      <dgm:prSet presAssocID="{05EC7DF6-92F1-4B44-8265-E76EDC513639}" presName="parentLeftMargin" presStyleLbl="node1" presStyleIdx="1" presStyleCnt="3"/>
      <dgm:spPr/>
    </dgm:pt>
    <dgm:pt modelId="{382C1B17-CFCA-4CCC-8D8C-7A34FAF7755B}" type="pres">
      <dgm:prSet presAssocID="{05EC7DF6-92F1-4B44-8265-E76EDC513639}" presName="parentText" presStyleLbl="node1" presStyleIdx="2" presStyleCnt="3">
        <dgm:presLayoutVars>
          <dgm:chMax val="0"/>
          <dgm:bulletEnabled val="1"/>
        </dgm:presLayoutVars>
      </dgm:prSet>
      <dgm:spPr/>
    </dgm:pt>
    <dgm:pt modelId="{F98F6E5E-552E-4B0B-9F4E-0501B8D03491}" type="pres">
      <dgm:prSet presAssocID="{05EC7DF6-92F1-4B44-8265-E76EDC513639}" presName="negativeSpace" presStyleCnt="0"/>
      <dgm:spPr/>
    </dgm:pt>
    <dgm:pt modelId="{5553E119-F609-4766-847D-8A968D3322CA}" type="pres">
      <dgm:prSet presAssocID="{05EC7DF6-92F1-4B44-8265-E76EDC513639}" presName="childText" presStyleLbl="conFgAcc1" presStyleIdx="2" presStyleCnt="3">
        <dgm:presLayoutVars>
          <dgm:bulletEnabled val="1"/>
        </dgm:presLayoutVars>
      </dgm:prSet>
      <dgm:spPr/>
    </dgm:pt>
  </dgm:ptLst>
  <dgm:cxnLst>
    <dgm:cxn modelId="{74DBE90E-9EF3-4A52-A03B-575114C1313C}" type="presOf" srcId="{D73C0C83-7C18-47EB-9AAB-7F4F9C8DCB19}" destId="{213318DD-9962-4A93-8C1E-D3D780AF6F6D}" srcOrd="1" destOrd="0" presId="urn:microsoft.com/office/officeart/2005/8/layout/list1"/>
    <dgm:cxn modelId="{CD042915-F7A7-44E0-AF85-E88EFF164F5D}" srcId="{D73C0C83-7C18-47EB-9AAB-7F4F9C8DCB19}" destId="{5DE993F3-2A1B-4557-8B09-937BFF396ACF}" srcOrd="2" destOrd="0" parTransId="{6B29BC39-E1B5-47BF-BA43-861A2039FB04}" sibTransId="{7141D442-D80A-4011-9B07-4C57D9BA950B}"/>
    <dgm:cxn modelId="{24540D18-C30B-48BC-80B4-5C6E7E99C18D}" type="presOf" srcId="{68DDC11E-C480-43EE-99BE-A9A9E7A85010}" destId="{DABB2C09-3B19-404A-962C-0A66C469A572}" srcOrd="0" destOrd="0" presId="urn:microsoft.com/office/officeart/2005/8/layout/list1"/>
    <dgm:cxn modelId="{1988802C-2549-4C98-8B22-BB9A57F14AFF}" type="presOf" srcId="{9BD1B8C3-9E72-490B-978F-51E69414C799}" destId="{CC335A2C-7DA5-4330-BA05-838422E4B0F0}" srcOrd="0" destOrd="0" presId="urn:microsoft.com/office/officeart/2005/8/layout/list1"/>
    <dgm:cxn modelId="{616B3639-C30D-4AD9-89E7-FA2F9E7679D3}" type="presOf" srcId="{D73C0C83-7C18-47EB-9AAB-7F4F9C8DCB19}" destId="{C2FE28F3-F790-4F96-97C9-E9410A387323}" srcOrd="0" destOrd="0" presId="urn:microsoft.com/office/officeart/2005/8/layout/list1"/>
    <dgm:cxn modelId="{39BB7C6A-C748-4C4A-8AAB-4DAA5E22C9CE}" srcId="{245C5F90-6FF4-4DE5-A1F9-85D32DF722F4}" destId="{9BD1B8C3-9E72-490B-978F-51E69414C799}" srcOrd="0" destOrd="0" parTransId="{89AB88AD-7AE7-44FD-B042-80A97167F8F2}" sibTransId="{53E7E155-DD0B-4314-B33D-100CA48D5A62}"/>
    <dgm:cxn modelId="{A5F1AC6C-1B9F-43E6-AA31-27A4199C7166}" srcId="{245C5F90-6FF4-4DE5-A1F9-85D32DF722F4}" destId="{7C97EBCD-C114-40A4-998B-B4F6E7BE53B9}" srcOrd="1" destOrd="0" parTransId="{D72F2BC2-C90E-4F7E-B128-C50E02121C66}" sibTransId="{A81774B0-406A-41BD-B26C-2F495F6D52EB}"/>
    <dgm:cxn modelId="{412C597C-E1DC-4B66-8A7F-B23B8F473EF5}" type="presOf" srcId="{05EC7DF6-92F1-4B44-8265-E76EDC513639}" destId="{382C1B17-CFCA-4CCC-8D8C-7A34FAF7755B}" srcOrd="1" destOrd="0" presId="urn:microsoft.com/office/officeart/2005/8/layout/list1"/>
    <dgm:cxn modelId="{A8F60185-EDEA-4B61-9A02-F0290F4C5CD4}" type="presOf" srcId="{7C97EBCD-C114-40A4-998B-B4F6E7BE53B9}" destId="{CC335A2C-7DA5-4330-BA05-838422E4B0F0}" srcOrd="0" destOrd="1" presId="urn:microsoft.com/office/officeart/2005/8/layout/list1"/>
    <dgm:cxn modelId="{EE63D087-E2BC-4250-B45A-47F3DCD72ABA}" type="presOf" srcId="{5433D728-D94E-4727-9975-1F95AB92AB22}" destId="{9451DE0C-256D-4E37-92A6-4C849B6288F3}" srcOrd="0" destOrd="0" presId="urn:microsoft.com/office/officeart/2005/8/layout/list1"/>
    <dgm:cxn modelId="{1C27A08F-0F5A-4D37-9B5A-1FA38A4EC1EC}" type="presOf" srcId="{5DE993F3-2A1B-4557-8B09-937BFF396ACF}" destId="{9451DE0C-256D-4E37-92A6-4C849B6288F3}" srcOrd="0" destOrd="2" presId="urn:microsoft.com/office/officeart/2005/8/layout/list1"/>
    <dgm:cxn modelId="{74D0759A-1093-4C2A-9968-BB207D4CCB27}" srcId="{68DDC11E-C480-43EE-99BE-A9A9E7A85010}" destId="{D73C0C83-7C18-47EB-9AAB-7F4F9C8DCB19}" srcOrd="0" destOrd="0" parTransId="{9F8AAF12-2F4A-4050-A3BE-66A88ABDD576}" sibTransId="{82BB6557-D7E4-4BC9-8BCF-6C3A34D5B91B}"/>
    <dgm:cxn modelId="{E0BFE4A6-FF2C-4867-BE9E-D47C124653A5}" type="presOf" srcId="{245C5F90-6FF4-4DE5-A1F9-85D32DF722F4}" destId="{CFC6C9E7-0288-4CDE-9D50-25C90FF0E36D}" srcOrd="0" destOrd="0" presId="urn:microsoft.com/office/officeart/2005/8/layout/list1"/>
    <dgm:cxn modelId="{A3087BAF-54C9-48BE-A67E-1E2438F75673}" type="presOf" srcId="{3DDE9E8C-4FB9-49D1-B075-282A372B183A}" destId="{5553E119-F609-4766-847D-8A968D3322CA}" srcOrd="0" destOrd="1" presId="urn:microsoft.com/office/officeart/2005/8/layout/list1"/>
    <dgm:cxn modelId="{7A34BEC3-1591-4579-A46C-EA2BF9493E94}" type="presOf" srcId="{245C5F90-6FF4-4DE5-A1F9-85D32DF722F4}" destId="{E58EF9C6-6F86-4D93-8F5B-3DA360F873DF}" srcOrd="1" destOrd="0" presId="urn:microsoft.com/office/officeart/2005/8/layout/list1"/>
    <dgm:cxn modelId="{8690E5C7-5056-4865-9972-C666DD855B72}" srcId="{05EC7DF6-92F1-4B44-8265-E76EDC513639}" destId="{0049E8C4-4B59-4948-B933-E1ED45C767DF}" srcOrd="0" destOrd="0" parTransId="{66902BC7-924C-4AB5-85D4-80AC0A00AA2E}" sibTransId="{8DBAE246-449D-4FEF-9321-8BED59BB21E2}"/>
    <dgm:cxn modelId="{C95C12C9-1BF5-47F6-B3F3-CF374FEDF883}" type="presOf" srcId="{05EC7DF6-92F1-4B44-8265-E76EDC513639}" destId="{FC20AE74-7F0F-437C-BE72-87629AD6811D}" srcOrd="0" destOrd="0" presId="urn:microsoft.com/office/officeart/2005/8/layout/list1"/>
    <dgm:cxn modelId="{878C2AD1-CA3D-4C8F-AED3-5E68EF1C4ECE}" srcId="{68DDC11E-C480-43EE-99BE-A9A9E7A85010}" destId="{05EC7DF6-92F1-4B44-8265-E76EDC513639}" srcOrd="2" destOrd="0" parTransId="{F39AB512-2E29-4B2A-81B0-93E829927CF3}" sibTransId="{5BB88BCB-C4C2-43A6-9F24-83E6A23DD4EA}"/>
    <dgm:cxn modelId="{76BE9AD4-53F6-4345-B79E-07B80C8A95A5}" srcId="{D73C0C83-7C18-47EB-9AAB-7F4F9C8DCB19}" destId="{4D3390CB-12F6-4D46-BEA5-5EC7EA8EF8DE}" srcOrd="1" destOrd="0" parTransId="{B9631396-7A17-4788-A5B2-74B8432C9208}" sibTransId="{E6686DB8-4146-44C9-88EC-D14790C1EEE8}"/>
    <dgm:cxn modelId="{F75938D9-C998-4F6E-86C4-9BE5D63BAB7B}" type="presOf" srcId="{0049E8C4-4B59-4948-B933-E1ED45C767DF}" destId="{5553E119-F609-4766-847D-8A968D3322CA}" srcOrd="0" destOrd="0" presId="urn:microsoft.com/office/officeart/2005/8/layout/list1"/>
    <dgm:cxn modelId="{31F59FDB-34AF-4109-A66B-C43A2D0D52E4}" srcId="{05EC7DF6-92F1-4B44-8265-E76EDC513639}" destId="{65CD5592-6A2E-4771-9101-C6B42B76BD6A}" srcOrd="2" destOrd="0" parTransId="{6F3ED3EF-C6A1-4B59-ADD3-3E3AA21E6D89}" sibTransId="{E5F68E6F-7D04-4CCD-B0EF-A27F41D76D0F}"/>
    <dgm:cxn modelId="{A25924DE-DE37-45A1-9DE6-DF4FE75645DD}" srcId="{68DDC11E-C480-43EE-99BE-A9A9E7A85010}" destId="{245C5F90-6FF4-4DE5-A1F9-85D32DF722F4}" srcOrd="1" destOrd="0" parTransId="{70BA29D8-12C8-4AF0-B62F-212D7D401C6C}" sibTransId="{5581BB53-8A71-4421-91D5-C17FD0F0322A}"/>
    <dgm:cxn modelId="{6C6D04E0-F7EF-4950-8B94-DA49031AAE77}" srcId="{D73C0C83-7C18-47EB-9AAB-7F4F9C8DCB19}" destId="{5433D728-D94E-4727-9975-1F95AB92AB22}" srcOrd="0" destOrd="0" parTransId="{A56973B1-7452-48AD-90D8-9F88E4343C31}" sibTransId="{9A4FD7E3-8E93-49BF-8875-5EFE75217EC7}"/>
    <dgm:cxn modelId="{7E7BBDEB-1F9F-471F-9ADB-0BF021233671}" type="presOf" srcId="{4D3390CB-12F6-4D46-BEA5-5EC7EA8EF8DE}" destId="{9451DE0C-256D-4E37-92A6-4C849B6288F3}" srcOrd="0" destOrd="1" presId="urn:microsoft.com/office/officeart/2005/8/layout/list1"/>
    <dgm:cxn modelId="{CA43BAF1-FF20-4FFD-B8EA-95D4DE920D27}" type="presOf" srcId="{65CD5592-6A2E-4771-9101-C6B42B76BD6A}" destId="{5553E119-F609-4766-847D-8A968D3322CA}" srcOrd="0" destOrd="2" presId="urn:microsoft.com/office/officeart/2005/8/layout/list1"/>
    <dgm:cxn modelId="{3DEED8FF-306C-457E-8453-CE605E0BE291}" srcId="{05EC7DF6-92F1-4B44-8265-E76EDC513639}" destId="{3DDE9E8C-4FB9-49D1-B075-282A372B183A}" srcOrd="1" destOrd="0" parTransId="{4A74C46C-D506-40A6-9130-AE433D44BA5E}" sibTransId="{B6E55F31-F180-4641-A3C0-B947AF545CA8}"/>
    <dgm:cxn modelId="{F8580815-C428-4449-8277-1857C15EE7CD}" type="presParOf" srcId="{DABB2C09-3B19-404A-962C-0A66C469A572}" destId="{7089D054-D395-4365-BCDC-E9E4E3930C27}" srcOrd="0" destOrd="0" presId="urn:microsoft.com/office/officeart/2005/8/layout/list1"/>
    <dgm:cxn modelId="{4EA17C11-E1D2-40CE-AA3F-AFD8BB12E772}" type="presParOf" srcId="{7089D054-D395-4365-BCDC-E9E4E3930C27}" destId="{C2FE28F3-F790-4F96-97C9-E9410A387323}" srcOrd="0" destOrd="0" presId="urn:microsoft.com/office/officeart/2005/8/layout/list1"/>
    <dgm:cxn modelId="{81D0356E-B653-4705-A4EE-E2DD1E130C49}" type="presParOf" srcId="{7089D054-D395-4365-BCDC-E9E4E3930C27}" destId="{213318DD-9962-4A93-8C1E-D3D780AF6F6D}" srcOrd="1" destOrd="0" presId="urn:microsoft.com/office/officeart/2005/8/layout/list1"/>
    <dgm:cxn modelId="{8EE4FFCB-D3B1-4111-AB87-833597C5E6ED}" type="presParOf" srcId="{DABB2C09-3B19-404A-962C-0A66C469A572}" destId="{B7CD00E2-7DBB-43F8-9235-B4FF75D76997}" srcOrd="1" destOrd="0" presId="urn:microsoft.com/office/officeart/2005/8/layout/list1"/>
    <dgm:cxn modelId="{29F5CEFC-76FC-4D59-92DE-9C719BEF8765}" type="presParOf" srcId="{DABB2C09-3B19-404A-962C-0A66C469A572}" destId="{9451DE0C-256D-4E37-92A6-4C849B6288F3}" srcOrd="2" destOrd="0" presId="urn:microsoft.com/office/officeart/2005/8/layout/list1"/>
    <dgm:cxn modelId="{2A3D1EBE-1927-4021-8947-BC82D4AFAC6F}" type="presParOf" srcId="{DABB2C09-3B19-404A-962C-0A66C469A572}" destId="{4F88487B-CDEB-4242-A48A-F592E3CC805E}" srcOrd="3" destOrd="0" presId="urn:microsoft.com/office/officeart/2005/8/layout/list1"/>
    <dgm:cxn modelId="{C4CCDCDF-7C6E-4F99-9DB3-266CE01E0667}" type="presParOf" srcId="{DABB2C09-3B19-404A-962C-0A66C469A572}" destId="{6AA176C2-4D24-478C-97DF-72BCF63397F8}" srcOrd="4" destOrd="0" presId="urn:microsoft.com/office/officeart/2005/8/layout/list1"/>
    <dgm:cxn modelId="{97401297-D27D-4324-AE6D-B4D80A0DDD78}" type="presParOf" srcId="{6AA176C2-4D24-478C-97DF-72BCF63397F8}" destId="{CFC6C9E7-0288-4CDE-9D50-25C90FF0E36D}" srcOrd="0" destOrd="0" presId="urn:microsoft.com/office/officeart/2005/8/layout/list1"/>
    <dgm:cxn modelId="{1FD266A6-8AAF-4E3B-8004-5F49F3C0883D}" type="presParOf" srcId="{6AA176C2-4D24-478C-97DF-72BCF63397F8}" destId="{E58EF9C6-6F86-4D93-8F5B-3DA360F873DF}" srcOrd="1" destOrd="0" presId="urn:microsoft.com/office/officeart/2005/8/layout/list1"/>
    <dgm:cxn modelId="{9BDE28FA-4E9E-4F61-9CC8-54C5B25D3CE8}" type="presParOf" srcId="{DABB2C09-3B19-404A-962C-0A66C469A572}" destId="{9BDCD568-A197-4246-BDA9-EE8FB63782BA}" srcOrd="5" destOrd="0" presId="urn:microsoft.com/office/officeart/2005/8/layout/list1"/>
    <dgm:cxn modelId="{AD408082-BDFF-4AF2-B832-CDAFF1C4A644}" type="presParOf" srcId="{DABB2C09-3B19-404A-962C-0A66C469A572}" destId="{CC335A2C-7DA5-4330-BA05-838422E4B0F0}" srcOrd="6" destOrd="0" presId="urn:microsoft.com/office/officeart/2005/8/layout/list1"/>
    <dgm:cxn modelId="{937050A5-0FF5-43B5-9C38-A0344B59D523}" type="presParOf" srcId="{DABB2C09-3B19-404A-962C-0A66C469A572}" destId="{8AAAEA3E-5341-4733-A59A-5D1C16692403}" srcOrd="7" destOrd="0" presId="urn:microsoft.com/office/officeart/2005/8/layout/list1"/>
    <dgm:cxn modelId="{308BAD4B-B2B2-4F27-8ECC-D2320A358763}" type="presParOf" srcId="{DABB2C09-3B19-404A-962C-0A66C469A572}" destId="{7D498F6E-FC0D-498B-8DBE-DB7DDA63B85B}" srcOrd="8" destOrd="0" presId="urn:microsoft.com/office/officeart/2005/8/layout/list1"/>
    <dgm:cxn modelId="{00449F46-9CF6-4216-953F-16AC23DA45EB}" type="presParOf" srcId="{7D498F6E-FC0D-498B-8DBE-DB7DDA63B85B}" destId="{FC20AE74-7F0F-437C-BE72-87629AD6811D}" srcOrd="0" destOrd="0" presId="urn:microsoft.com/office/officeart/2005/8/layout/list1"/>
    <dgm:cxn modelId="{61A96C87-4DCE-4B57-9649-02B7E6011A53}" type="presParOf" srcId="{7D498F6E-FC0D-498B-8DBE-DB7DDA63B85B}" destId="{382C1B17-CFCA-4CCC-8D8C-7A34FAF7755B}" srcOrd="1" destOrd="0" presId="urn:microsoft.com/office/officeart/2005/8/layout/list1"/>
    <dgm:cxn modelId="{3079F324-E2C6-45E8-94F0-BC72913A317A}" type="presParOf" srcId="{DABB2C09-3B19-404A-962C-0A66C469A572}" destId="{F98F6E5E-552E-4B0B-9F4E-0501B8D03491}" srcOrd="9" destOrd="0" presId="urn:microsoft.com/office/officeart/2005/8/layout/list1"/>
    <dgm:cxn modelId="{4BD497ED-187F-4C26-88C5-85B93884FD31}" type="presParOf" srcId="{DABB2C09-3B19-404A-962C-0A66C469A572}" destId="{5553E119-F609-4766-847D-8A968D3322C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39B08-6722-42E9-A5DE-9E877989D12D}">
      <dsp:nvSpPr>
        <dsp:cNvPr id="0" name=""/>
        <dsp:cNvSpPr/>
      </dsp:nvSpPr>
      <dsp:spPr>
        <a:xfrm rot="5400000">
          <a:off x="-170287" y="172503"/>
          <a:ext cx="1135249" cy="79467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Open Source Exchange</a:t>
          </a:r>
        </a:p>
      </dsp:txBody>
      <dsp:txXfrm rot="-5400000">
        <a:off x="1" y="399552"/>
        <a:ext cx="794674" cy="340575"/>
      </dsp:txXfrm>
    </dsp:sp>
    <dsp:sp modelId="{9C12ABA2-9C9C-4BD9-8653-576DC60D5F89}">
      <dsp:nvSpPr>
        <dsp:cNvPr id="0" name=""/>
        <dsp:cNvSpPr/>
      </dsp:nvSpPr>
      <dsp:spPr>
        <a:xfrm rot="5400000">
          <a:off x="3762181" y="-2965289"/>
          <a:ext cx="737912" cy="667292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Developers share their code with others (public or internal)</a:t>
          </a:r>
        </a:p>
        <a:p>
          <a:pPr marL="57150" lvl="1" indent="-57150" algn="l" defTabSz="444500">
            <a:lnSpc>
              <a:spcPct val="90000"/>
            </a:lnSpc>
            <a:spcBef>
              <a:spcPct val="0"/>
            </a:spcBef>
            <a:spcAft>
              <a:spcPct val="15000"/>
            </a:spcAft>
            <a:buChar char="•"/>
          </a:pPr>
          <a:r>
            <a:rPr lang="en-US" sz="1000" kern="1200" dirty="0"/>
            <a:t>No structured governance (some guidelines may apply)</a:t>
          </a:r>
        </a:p>
        <a:p>
          <a:pPr marL="57150" lvl="1" indent="-57150" algn="l" defTabSz="444500">
            <a:lnSpc>
              <a:spcPct val="90000"/>
            </a:lnSpc>
            <a:spcBef>
              <a:spcPct val="0"/>
            </a:spcBef>
            <a:spcAft>
              <a:spcPct val="15000"/>
            </a:spcAft>
            <a:buChar char="•"/>
          </a:pPr>
          <a:r>
            <a:rPr lang="en-US" sz="1000" kern="1200" dirty="0">
              <a:hlinkClick xmlns:r="http://schemas.openxmlformats.org/officeDocument/2006/relationships" r:id="rId1"/>
            </a:rPr>
            <a:t>https://gitlab.com/allotrope-open-source</a:t>
          </a:r>
          <a:endParaRPr lang="en-US" sz="1000" kern="1200" dirty="0"/>
        </a:p>
      </dsp:txBody>
      <dsp:txXfrm rot="-5400000">
        <a:off x="794675" y="38239"/>
        <a:ext cx="6636903" cy="665868"/>
      </dsp:txXfrm>
    </dsp:sp>
    <dsp:sp modelId="{722BC09A-AD3A-406C-8873-3993FD8C0E35}">
      <dsp:nvSpPr>
        <dsp:cNvPr id="0" name=""/>
        <dsp:cNvSpPr/>
      </dsp:nvSpPr>
      <dsp:spPr>
        <a:xfrm rot="5400000">
          <a:off x="-170287" y="1159447"/>
          <a:ext cx="1135249" cy="79467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Community Projects</a:t>
          </a:r>
        </a:p>
      </dsp:txBody>
      <dsp:txXfrm rot="-5400000">
        <a:off x="1" y="1386496"/>
        <a:ext cx="794674" cy="340575"/>
      </dsp:txXfrm>
    </dsp:sp>
    <dsp:sp modelId="{0A201F01-880F-4615-A657-098C99F602BF}">
      <dsp:nvSpPr>
        <dsp:cNvPr id="0" name=""/>
        <dsp:cNvSpPr/>
      </dsp:nvSpPr>
      <dsp:spPr>
        <a:xfrm rot="5400000">
          <a:off x="3762181" y="-1978346"/>
          <a:ext cx="737912" cy="667292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Multiple companies collaborate on a shared development</a:t>
          </a:r>
        </a:p>
        <a:p>
          <a:pPr marL="57150" lvl="1" indent="-57150" algn="l" defTabSz="444500">
            <a:lnSpc>
              <a:spcPct val="90000"/>
            </a:lnSpc>
            <a:spcBef>
              <a:spcPct val="0"/>
            </a:spcBef>
            <a:spcAft>
              <a:spcPct val="15000"/>
            </a:spcAft>
            <a:buChar char="•"/>
          </a:pPr>
          <a:r>
            <a:rPr lang="en-US" sz="1000" kern="1200" dirty="0"/>
            <a:t>Governed by the project leader (some guidelines may apply)</a:t>
          </a:r>
        </a:p>
        <a:p>
          <a:pPr marL="57150" lvl="1" indent="-57150" algn="l" defTabSz="444500">
            <a:lnSpc>
              <a:spcPct val="90000"/>
            </a:lnSpc>
            <a:spcBef>
              <a:spcPct val="0"/>
            </a:spcBef>
            <a:spcAft>
              <a:spcPct val="15000"/>
            </a:spcAft>
            <a:buChar char="•"/>
          </a:pPr>
          <a:r>
            <a:rPr lang="en-US" sz="1000" kern="1200" dirty="0">
              <a:hlinkClick xmlns:r="http://schemas.openxmlformats.org/officeDocument/2006/relationships" r:id="rId2"/>
            </a:rPr>
            <a:t>https://gitlab.com/allotrope-community</a:t>
          </a:r>
          <a:endParaRPr lang="en-US" sz="1000" kern="1200" dirty="0"/>
        </a:p>
      </dsp:txBody>
      <dsp:txXfrm rot="-5400000">
        <a:off x="794675" y="1025182"/>
        <a:ext cx="6636903" cy="665868"/>
      </dsp:txXfrm>
    </dsp:sp>
    <dsp:sp modelId="{67F9C81C-C556-4C81-BF4B-AA9BF24EA4B1}">
      <dsp:nvSpPr>
        <dsp:cNvPr id="0" name=""/>
        <dsp:cNvSpPr/>
      </dsp:nvSpPr>
      <dsp:spPr>
        <a:xfrm rot="5400000">
          <a:off x="-170287" y="2146391"/>
          <a:ext cx="1135249" cy="79467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Incubator</a:t>
          </a:r>
        </a:p>
      </dsp:txBody>
      <dsp:txXfrm rot="-5400000">
        <a:off x="1" y="2373440"/>
        <a:ext cx="794674" cy="340575"/>
      </dsp:txXfrm>
    </dsp:sp>
    <dsp:sp modelId="{EAD70E62-E225-4D63-8DDB-D0F3D1EA11F1}">
      <dsp:nvSpPr>
        <dsp:cNvPr id="0" name=""/>
        <dsp:cNvSpPr/>
      </dsp:nvSpPr>
      <dsp:spPr>
        <a:xfrm rot="5400000">
          <a:off x="3762181" y="-991402"/>
          <a:ext cx="737912" cy="667292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Contributions accepted by the Foundation</a:t>
          </a:r>
        </a:p>
        <a:p>
          <a:pPr marL="57150" lvl="1" indent="-57150" algn="l" defTabSz="444500">
            <a:lnSpc>
              <a:spcPct val="90000"/>
            </a:lnSpc>
            <a:spcBef>
              <a:spcPct val="0"/>
            </a:spcBef>
            <a:spcAft>
              <a:spcPct val="15000"/>
            </a:spcAft>
            <a:buChar char="•"/>
          </a:pPr>
          <a:r>
            <a:rPr lang="en-US" sz="1000" kern="1200" dirty="0"/>
            <a:t>Alignment of contributions with the Allotrope Standards</a:t>
          </a:r>
        </a:p>
        <a:p>
          <a:pPr marL="57150" lvl="1" indent="-57150" algn="l" defTabSz="444500">
            <a:lnSpc>
              <a:spcPct val="90000"/>
            </a:lnSpc>
            <a:spcBef>
              <a:spcPct val="0"/>
            </a:spcBef>
            <a:spcAft>
              <a:spcPct val="15000"/>
            </a:spcAft>
            <a:buChar char="•"/>
          </a:pPr>
          <a:r>
            <a:rPr lang="en-US" sz="1000" kern="1200" dirty="0"/>
            <a:t>Governed by the Foundation</a:t>
          </a:r>
        </a:p>
        <a:p>
          <a:pPr marL="57150" lvl="1" indent="-57150" algn="l" defTabSz="444500">
            <a:lnSpc>
              <a:spcPct val="90000"/>
            </a:lnSpc>
            <a:spcBef>
              <a:spcPct val="0"/>
            </a:spcBef>
            <a:spcAft>
              <a:spcPct val="15000"/>
            </a:spcAft>
            <a:buChar char="•"/>
          </a:pPr>
          <a:r>
            <a:rPr lang="en-US" sz="1000" kern="1200" dirty="0">
              <a:hlinkClick xmlns:r="http://schemas.openxmlformats.org/officeDocument/2006/relationships" r:id="rId3"/>
            </a:rPr>
            <a:t>https://gitlab.com/allotrope-incubator</a:t>
          </a:r>
          <a:endParaRPr lang="en-US" sz="1000" kern="1200" dirty="0"/>
        </a:p>
      </dsp:txBody>
      <dsp:txXfrm rot="-5400000">
        <a:off x="794675" y="2012126"/>
        <a:ext cx="6636903" cy="665868"/>
      </dsp:txXfrm>
    </dsp:sp>
    <dsp:sp modelId="{6446B0C6-808D-4E4B-A177-EDFB1F481CB7}">
      <dsp:nvSpPr>
        <dsp:cNvPr id="0" name=""/>
        <dsp:cNvSpPr/>
      </dsp:nvSpPr>
      <dsp:spPr>
        <a:xfrm rot="5400000">
          <a:off x="-170287" y="3133335"/>
          <a:ext cx="1135249" cy="79467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Product</a:t>
          </a:r>
        </a:p>
      </dsp:txBody>
      <dsp:txXfrm rot="-5400000">
        <a:off x="1" y="3360384"/>
        <a:ext cx="794674" cy="340575"/>
      </dsp:txXfrm>
    </dsp:sp>
    <dsp:sp modelId="{49BE5F2B-683D-494E-A43C-3DC0C88457D0}">
      <dsp:nvSpPr>
        <dsp:cNvPr id="0" name=""/>
        <dsp:cNvSpPr/>
      </dsp:nvSpPr>
      <dsp:spPr>
        <a:xfrm rot="5400000">
          <a:off x="3762181" y="-4458"/>
          <a:ext cx="737912" cy="667292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Released Allotrope products</a:t>
          </a:r>
        </a:p>
        <a:p>
          <a:pPr marL="57150" lvl="1" indent="-57150" algn="l" defTabSz="444500">
            <a:lnSpc>
              <a:spcPct val="90000"/>
            </a:lnSpc>
            <a:spcBef>
              <a:spcPct val="0"/>
            </a:spcBef>
            <a:spcAft>
              <a:spcPct val="15000"/>
            </a:spcAft>
            <a:buChar char="•"/>
          </a:pPr>
          <a:r>
            <a:rPr lang="en-US" sz="1000" kern="1200" dirty="0"/>
            <a:t>Maintenance and sustainment</a:t>
          </a:r>
        </a:p>
        <a:p>
          <a:pPr marL="57150" lvl="1" indent="-57150" algn="l" defTabSz="444500">
            <a:lnSpc>
              <a:spcPct val="90000"/>
            </a:lnSpc>
            <a:spcBef>
              <a:spcPct val="0"/>
            </a:spcBef>
            <a:spcAft>
              <a:spcPct val="15000"/>
            </a:spcAft>
            <a:buChar char="•"/>
          </a:pPr>
          <a:r>
            <a:rPr lang="en-US" sz="1000" kern="1200" dirty="0"/>
            <a:t>Governed by the Foundation</a:t>
          </a:r>
        </a:p>
        <a:p>
          <a:pPr marL="57150" lvl="1" indent="-57150" algn="l" defTabSz="444500">
            <a:lnSpc>
              <a:spcPct val="90000"/>
            </a:lnSpc>
            <a:spcBef>
              <a:spcPct val="0"/>
            </a:spcBef>
            <a:spcAft>
              <a:spcPct val="15000"/>
            </a:spcAft>
            <a:buChar char="•"/>
          </a:pPr>
          <a:r>
            <a:rPr lang="en-US" sz="1000" kern="1200" dirty="0">
              <a:hlinkClick xmlns:r="http://schemas.openxmlformats.org/officeDocument/2006/relationships" r:id="rId4"/>
            </a:rPr>
            <a:t>https://gitlab.com/allotrope</a:t>
          </a:r>
          <a:endParaRPr lang="en-US" sz="1000" kern="1200" dirty="0"/>
        </a:p>
      </dsp:txBody>
      <dsp:txXfrm rot="-5400000">
        <a:off x="794675" y="2999070"/>
        <a:ext cx="6636903" cy="665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0A1B8-9503-41C2-B798-F34E392309C6}">
      <dsp:nvSpPr>
        <dsp:cNvPr id="0" name=""/>
        <dsp:cNvSpPr/>
      </dsp:nvSpPr>
      <dsp:spPr>
        <a:xfrm>
          <a:off x="0" y="666718"/>
          <a:ext cx="6172199" cy="1748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9031" tIns="312420" rIns="479031"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t>Measurement process </a:t>
          </a:r>
          <a:br>
            <a:rPr lang="en-US" sz="1500" kern="1200" dirty="0"/>
          </a:br>
          <a:r>
            <a:rPr lang="en-US" sz="1500" kern="1200" dirty="0"/>
            <a:t>   offline, online, PAT</a:t>
          </a:r>
        </a:p>
        <a:p>
          <a:pPr marL="114300" lvl="1" indent="-114300" algn="l" defTabSz="666750" rtl="0">
            <a:lnSpc>
              <a:spcPct val="90000"/>
            </a:lnSpc>
            <a:spcBef>
              <a:spcPct val="0"/>
            </a:spcBef>
            <a:spcAft>
              <a:spcPct val="15000"/>
            </a:spcAft>
            <a:buChar char="•"/>
          </a:pPr>
          <a:r>
            <a:rPr lang="en-US" sz="1500" kern="1200" dirty="0"/>
            <a:t>Research through Manufacturing process </a:t>
          </a:r>
          <a:br>
            <a:rPr lang="en-US" sz="1500" kern="1200" dirty="0"/>
          </a:br>
          <a:r>
            <a:rPr lang="en-US" sz="1500" kern="1200" dirty="0"/>
            <a:t>   chemistry, formulation, </a:t>
          </a:r>
          <a:r>
            <a:rPr lang="en-US" sz="1500" kern="1200" dirty="0" err="1"/>
            <a:t>bioprocessing</a:t>
          </a:r>
          <a:endParaRPr lang="en-US" sz="1500" kern="1200" dirty="0"/>
        </a:p>
        <a:p>
          <a:pPr marL="114300" lvl="1" indent="-114300" algn="l" defTabSz="666750" rtl="0">
            <a:lnSpc>
              <a:spcPct val="90000"/>
            </a:lnSpc>
            <a:spcBef>
              <a:spcPct val="0"/>
            </a:spcBef>
            <a:spcAft>
              <a:spcPct val="15000"/>
            </a:spcAft>
            <a:buChar char="•"/>
          </a:pPr>
          <a:r>
            <a:rPr lang="en-US" sz="1500" kern="1200" dirty="0"/>
            <a:t>Records management </a:t>
          </a:r>
          <a:br>
            <a:rPr lang="en-US" sz="1500" kern="1200" dirty="0"/>
          </a:br>
          <a:r>
            <a:rPr lang="en-US" sz="1500" kern="1200" dirty="0"/>
            <a:t>   record retention, regulatory submissions, reporting</a:t>
          </a:r>
        </a:p>
      </dsp:txBody>
      <dsp:txXfrm>
        <a:off x="0" y="666718"/>
        <a:ext cx="6172199" cy="1748250"/>
      </dsp:txXfrm>
    </dsp:sp>
    <dsp:sp modelId="{9D0355DB-226F-4CF7-9097-742CE1502D77}">
      <dsp:nvSpPr>
        <dsp:cNvPr id="0" name=""/>
        <dsp:cNvSpPr/>
      </dsp:nvSpPr>
      <dsp:spPr>
        <a:xfrm>
          <a:off x="308610" y="445318"/>
          <a:ext cx="432054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666750" rtl="0">
            <a:lnSpc>
              <a:spcPct val="90000"/>
            </a:lnSpc>
            <a:spcBef>
              <a:spcPct val="0"/>
            </a:spcBef>
            <a:spcAft>
              <a:spcPct val="35000"/>
            </a:spcAft>
            <a:buNone/>
          </a:pPr>
          <a:r>
            <a:rPr lang="en-US" sz="1500" kern="1200" dirty="0"/>
            <a:t>Holistic solution for industry</a:t>
          </a:r>
        </a:p>
      </dsp:txBody>
      <dsp:txXfrm>
        <a:off x="330226" y="466934"/>
        <a:ext cx="4277308" cy="399568"/>
      </dsp:txXfrm>
    </dsp:sp>
    <dsp:sp modelId="{00CF9228-AB8A-427A-AAEA-25121573E297}">
      <dsp:nvSpPr>
        <dsp:cNvPr id="0" name=""/>
        <dsp:cNvSpPr/>
      </dsp:nvSpPr>
      <dsp:spPr>
        <a:xfrm>
          <a:off x="0" y="2717369"/>
          <a:ext cx="6172199" cy="850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9031" tIns="312420" rIns="479031"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t>Regulators, bench scientist, data analysts, modelers, manufacturing, archivists, IT</a:t>
          </a:r>
        </a:p>
      </dsp:txBody>
      <dsp:txXfrm>
        <a:off x="0" y="2717369"/>
        <a:ext cx="6172199" cy="850500"/>
      </dsp:txXfrm>
    </dsp:sp>
    <dsp:sp modelId="{A581F7E0-64F8-47BE-8319-77A23CD08ED5}">
      <dsp:nvSpPr>
        <dsp:cNvPr id="0" name=""/>
        <dsp:cNvSpPr/>
      </dsp:nvSpPr>
      <dsp:spPr>
        <a:xfrm>
          <a:off x="308610" y="2495969"/>
          <a:ext cx="432054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666750" rtl="0">
            <a:lnSpc>
              <a:spcPct val="90000"/>
            </a:lnSpc>
            <a:spcBef>
              <a:spcPct val="0"/>
            </a:spcBef>
            <a:spcAft>
              <a:spcPct val="35000"/>
            </a:spcAft>
            <a:buNone/>
          </a:pPr>
          <a:r>
            <a:rPr lang="en-US" sz="1500" kern="1200" dirty="0"/>
            <a:t>Requirements from range of perspectives &amp; roles</a:t>
          </a:r>
        </a:p>
      </dsp:txBody>
      <dsp:txXfrm>
        <a:off x="330226" y="2517585"/>
        <a:ext cx="4277308"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1DE0C-256D-4E37-92A6-4C849B6288F3}">
      <dsp:nvSpPr>
        <dsp:cNvPr id="0" name=""/>
        <dsp:cNvSpPr/>
      </dsp:nvSpPr>
      <dsp:spPr>
        <a:xfrm>
          <a:off x="0" y="287801"/>
          <a:ext cx="5935718" cy="105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0678" tIns="291592" rIns="460678"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t>Large data volume, small file size, fast</a:t>
          </a:r>
        </a:p>
        <a:p>
          <a:pPr marL="114300" lvl="1" indent="-114300" algn="l" defTabSz="622300" rtl="0">
            <a:lnSpc>
              <a:spcPct val="90000"/>
            </a:lnSpc>
            <a:spcBef>
              <a:spcPct val="0"/>
            </a:spcBef>
            <a:spcAft>
              <a:spcPct val="15000"/>
            </a:spcAft>
            <a:buChar char="•"/>
          </a:pPr>
          <a:r>
            <a:rPr lang="en-US" sz="1400" kern="1200" dirty="0"/>
            <a:t>Arbitrary techniques; extensible</a:t>
          </a:r>
        </a:p>
        <a:p>
          <a:pPr marL="114300" lvl="1" indent="-114300" algn="l" defTabSz="622300" rtl="0">
            <a:lnSpc>
              <a:spcPct val="90000"/>
            </a:lnSpc>
            <a:spcBef>
              <a:spcPct val="0"/>
            </a:spcBef>
            <a:spcAft>
              <a:spcPct val="15000"/>
            </a:spcAft>
            <a:buChar char="•"/>
          </a:pPr>
          <a:r>
            <a:rPr lang="en-US" sz="1400" kern="1200" dirty="0"/>
            <a:t>Platform independent</a:t>
          </a:r>
        </a:p>
      </dsp:txBody>
      <dsp:txXfrm>
        <a:off x="0" y="287801"/>
        <a:ext cx="5935718" cy="1058400"/>
      </dsp:txXfrm>
    </dsp:sp>
    <dsp:sp modelId="{213318DD-9962-4A93-8C1E-D3D780AF6F6D}">
      <dsp:nvSpPr>
        <dsp:cNvPr id="0" name=""/>
        <dsp:cNvSpPr/>
      </dsp:nvSpPr>
      <dsp:spPr>
        <a:xfrm>
          <a:off x="296785" y="81161"/>
          <a:ext cx="4155002"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049" tIns="0" rIns="157049" bIns="0" numCol="1" spcCol="1270" anchor="ctr" anchorCtr="0">
          <a:noAutofit/>
        </a:bodyPr>
        <a:lstStyle/>
        <a:p>
          <a:pPr marL="0" lvl="0" indent="0" algn="l" defTabSz="1066800" rtl="0">
            <a:lnSpc>
              <a:spcPct val="90000"/>
            </a:lnSpc>
            <a:spcBef>
              <a:spcPct val="0"/>
            </a:spcBef>
            <a:spcAft>
              <a:spcPct val="35000"/>
            </a:spcAft>
            <a:buNone/>
          </a:pPr>
          <a:r>
            <a:rPr lang="en-US" sz="2400" kern="1200" dirty="0"/>
            <a:t>Technical capabilities</a:t>
          </a:r>
        </a:p>
      </dsp:txBody>
      <dsp:txXfrm>
        <a:off x="316960" y="101336"/>
        <a:ext cx="4114652" cy="372930"/>
      </dsp:txXfrm>
    </dsp:sp>
    <dsp:sp modelId="{CC335A2C-7DA5-4330-BA05-838422E4B0F0}">
      <dsp:nvSpPr>
        <dsp:cNvPr id="0" name=""/>
        <dsp:cNvSpPr/>
      </dsp:nvSpPr>
      <dsp:spPr>
        <a:xfrm>
          <a:off x="0" y="1628441"/>
          <a:ext cx="5935718" cy="1014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0678" tIns="291592" rIns="460678"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t>Who, what, when, where, why and how</a:t>
          </a:r>
        </a:p>
        <a:p>
          <a:pPr marL="114300" lvl="1" indent="-114300" algn="l" defTabSz="622300" rtl="0">
            <a:lnSpc>
              <a:spcPct val="90000"/>
            </a:lnSpc>
            <a:spcBef>
              <a:spcPct val="0"/>
            </a:spcBef>
            <a:spcAft>
              <a:spcPct val="15000"/>
            </a:spcAft>
            <a:buChar char="•"/>
          </a:pPr>
          <a:r>
            <a:rPr lang="en-US" sz="1400" kern="1200" dirty="0"/>
            <a:t>Scientist, sample, time stamp/audit trail, instrument, purpose, method</a:t>
          </a:r>
        </a:p>
      </dsp:txBody>
      <dsp:txXfrm>
        <a:off x="0" y="1628441"/>
        <a:ext cx="5935718" cy="1014300"/>
      </dsp:txXfrm>
    </dsp:sp>
    <dsp:sp modelId="{E58EF9C6-6F86-4D93-8F5B-3DA360F873DF}">
      <dsp:nvSpPr>
        <dsp:cNvPr id="0" name=""/>
        <dsp:cNvSpPr/>
      </dsp:nvSpPr>
      <dsp:spPr>
        <a:xfrm>
          <a:off x="296785" y="1421801"/>
          <a:ext cx="4155002"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049" tIns="0" rIns="157049" bIns="0" numCol="1" spcCol="1270" anchor="ctr" anchorCtr="0">
          <a:noAutofit/>
        </a:bodyPr>
        <a:lstStyle/>
        <a:p>
          <a:pPr marL="0" lvl="0" indent="0" algn="l" defTabSz="1066800" rtl="0">
            <a:lnSpc>
              <a:spcPct val="90000"/>
            </a:lnSpc>
            <a:spcBef>
              <a:spcPct val="0"/>
            </a:spcBef>
            <a:spcAft>
              <a:spcPct val="35000"/>
            </a:spcAft>
            <a:buNone/>
          </a:pPr>
          <a:r>
            <a:rPr lang="en-US" sz="2400" kern="1200" dirty="0"/>
            <a:t>Comprehensive Metadata</a:t>
          </a:r>
        </a:p>
      </dsp:txBody>
      <dsp:txXfrm>
        <a:off x="316960" y="1441976"/>
        <a:ext cx="4114652" cy="372930"/>
      </dsp:txXfrm>
    </dsp:sp>
    <dsp:sp modelId="{5553E119-F609-4766-847D-8A968D3322CA}">
      <dsp:nvSpPr>
        <dsp:cNvPr id="0" name=""/>
        <dsp:cNvSpPr/>
      </dsp:nvSpPr>
      <dsp:spPr>
        <a:xfrm>
          <a:off x="0" y="2924981"/>
          <a:ext cx="5935718" cy="105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0678" tIns="291592" rIns="460678"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t>Documented file format</a:t>
          </a:r>
        </a:p>
        <a:p>
          <a:pPr marL="114300" lvl="1" indent="-114300" algn="l" defTabSz="622300" rtl="0">
            <a:lnSpc>
              <a:spcPct val="90000"/>
            </a:lnSpc>
            <a:spcBef>
              <a:spcPct val="0"/>
            </a:spcBef>
            <a:spcAft>
              <a:spcPct val="15000"/>
            </a:spcAft>
            <a:buChar char="•"/>
          </a:pPr>
          <a:r>
            <a:rPr lang="en-US" sz="1400" kern="1200" dirty="0"/>
            <a:t>Vendor neutral format</a:t>
          </a:r>
        </a:p>
        <a:p>
          <a:pPr marL="114300" lvl="1" indent="-114300" algn="l" defTabSz="622300" rtl="0">
            <a:lnSpc>
              <a:spcPct val="90000"/>
            </a:lnSpc>
            <a:spcBef>
              <a:spcPct val="0"/>
            </a:spcBef>
            <a:spcAft>
              <a:spcPct val="15000"/>
            </a:spcAft>
            <a:buChar char="•"/>
          </a:pPr>
          <a:r>
            <a:rPr lang="en-US" sz="1400" kern="1200" dirty="0"/>
            <a:t>Adaptable and extensible</a:t>
          </a:r>
        </a:p>
      </dsp:txBody>
      <dsp:txXfrm>
        <a:off x="0" y="2924981"/>
        <a:ext cx="5935718" cy="1058400"/>
      </dsp:txXfrm>
    </dsp:sp>
    <dsp:sp modelId="{382C1B17-CFCA-4CCC-8D8C-7A34FAF7755B}">
      <dsp:nvSpPr>
        <dsp:cNvPr id="0" name=""/>
        <dsp:cNvSpPr/>
      </dsp:nvSpPr>
      <dsp:spPr>
        <a:xfrm>
          <a:off x="296785" y="2718341"/>
          <a:ext cx="4155002"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049" tIns="0" rIns="157049" bIns="0" numCol="1" spcCol="1270" anchor="ctr" anchorCtr="0">
          <a:noAutofit/>
        </a:bodyPr>
        <a:lstStyle/>
        <a:p>
          <a:pPr marL="0" lvl="0" indent="0" algn="l" defTabSz="1066800" rtl="0">
            <a:lnSpc>
              <a:spcPct val="90000"/>
            </a:lnSpc>
            <a:spcBef>
              <a:spcPct val="0"/>
            </a:spcBef>
            <a:spcAft>
              <a:spcPct val="35000"/>
            </a:spcAft>
            <a:buNone/>
          </a:pPr>
          <a:r>
            <a:rPr lang="en-US" sz="2400" kern="1200" dirty="0"/>
            <a:t>Long term data access</a:t>
          </a:r>
        </a:p>
      </dsp:txBody>
      <dsp:txXfrm>
        <a:off x="316960" y="2738516"/>
        <a:ext cx="4114652"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B8B8A4-5522-4C24-8D23-497C16B59648}" type="datetimeFigureOut">
              <a:rPr lang="en-US" smtClean="0"/>
              <a:t>11/8/18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944F39-3882-4E57-8F7B-10717377DF45}" type="slidenum">
              <a:rPr lang="en-US" smtClean="0"/>
              <a:t>‹#›</a:t>
            </a:fld>
            <a:endParaRPr lang="en-US"/>
          </a:p>
        </p:txBody>
      </p:sp>
    </p:spTree>
    <p:extLst>
      <p:ext uri="{BB962C8B-B14F-4D97-AF65-F5344CB8AC3E}">
        <p14:creationId xmlns:p14="http://schemas.microsoft.com/office/powerpoint/2010/main" val="254026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944F39-3882-4E57-8F7B-10717377DF45}" type="slidenum">
              <a:rPr lang="en-US" smtClean="0"/>
              <a:t>1</a:t>
            </a:fld>
            <a:endParaRPr lang="en-US"/>
          </a:p>
        </p:txBody>
      </p:sp>
    </p:spTree>
    <p:extLst>
      <p:ext uri="{BB962C8B-B14F-4D97-AF65-F5344CB8AC3E}">
        <p14:creationId xmlns:p14="http://schemas.microsoft.com/office/powerpoint/2010/main" val="122388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944F39-3882-4E57-8F7B-10717377DF45}" type="slidenum">
              <a:rPr lang="en-US" smtClean="0"/>
              <a:t>11</a:t>
            </a:fld>
            <a:endParaRPr lang="en-US"/>
          </a:p>
        </p:txBody>
      </p:sp>
    </p:spTree>
    <p:extLst>
      <p:ext uri="{BB962C8B-B14F-4D97-AF65-F5344CB8AC3E}">
        <p14:creationId xmlns:p14="http://schemas.microsoft.com/office/powerpoint/2010/main" val="1664200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33590-6C4E-4B02-865B-480E5A8C7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5747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44F39-3882-4E57-8F7B-10717377DF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3832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C8DEEED9-034F-4677-9C6B-2B36D30F9C4B}" type="slidenum">
              <a:rPr lang="en-US" smtClean="0">
                <a:solidFill>
                  <a:prstClr val="black"/>
                </a:solidFill>
                <a:latin typeface="Calibri"/>
              </a:rPr>
              <a:pPr>
                <a:defRPr/>
              </a:pPr>
              <a:t>14</a:t>
            </a:fld>
            <a:endParaRPr lang="en-US">
              <a:solidFill>
                <a:prstClr val="black"/>
              </a:solidFill>
              <a:latin typeface="Calibri"/>
            </a:endParaRPr>
          </a:p>
        </p:txBody>
      </p:sp>
    </p:spTree>
    <p:extLst>
      <p:ext uri="{BB962C8B-B14F-4D97-AF65-F5344CB8AC3E}">
        <p14:creationId xmlns:p14="http://schemas.microsoft.com/office/powerpoint/2010/main" val="1516989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C8DEEED9-034F-4677-9C6B-2B36D30F9C4B}" type="slidenum">
              <a:rPr lang="en-US" smtClean="0">
                <a:solidFill>
                  <a:prstClr val="black"/>
                </a:solidFill>
                <a:latin typeface="Calibri"/>
              </a:rPr>
              <a:pPr>
                <a:defRPr/>
              </a:pPr>
              <a:t>15</a:t>
            </a:fld>
            <a:endParaRPr lang="en-US">
              <a:solidFill>
                <a:prstClr val="black"/>
              </a:solidFill>
              <a:latin typeface="Calibri"/>
            </a:endParaRPr>
          </a:p>
        </p:txBody>
      </p:sp>
    </p:spTree>
    <p:extLst>
      <p:ext uri="{BB962C8B-B14F-4D97-AF65-F5344CB8AC3E}">
        <p14:creationId xmlns:p14="http://schemas.microsoft.com/office/powerpoint/2010/main" val="610524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44F39-3882-4E57-8F7B-10717377DF45}" type="slidenum">
              <a:rPr lang="en-US" smtClean="0"/>
              <a:t>16</a:t>
            </a:fld>
            <a:endParaRPr lang="en-US"/>
          </a:p>
        </p:txBody>
      </p:sp>
    </p:spTree>
    <p:extLst>
      <p:ext uri="{BB962C8B-B14F-4D97-AF65-F5344CB8AC3E}">
        <p14:creationId xmlns:p14="http://schemas.microsoft.com/office/powerpoint/2010/main" val="3241594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6FD17AE-C318-4B37-9010-5D0331413891}" type="slidenum">
              <a:rPr lang="en-US" altLang="en-US" smtClean="0">
                <a:solidFill>
                  <a:srgbClr val="000000"/>
                </a:solidFill>
              </a:rPr>
              <a:pPr fontAlgn="base">
                <a:spcBef>
                  <a:spcPct val="0"/>
                </a:spcBef>
                <a:spcAft>
                  <a:spcPct val="0"/>
                </a:spcAft>
              </a:pPr>
              <a:t>19</a:t>
            </a:fld>
            <a:endParaRPr lang="en-US" altLang="en-US">
              <a:solidFill>
                <a:srgbClr val="000000"/>
              </a:solidFill>
            </a:endParaRPr>
          </a:p>
        </p:txBody>
      </p:sp>
    </p:spTree>
    <p:extLst>
      <p:ext uri="{BB962C8B-B14F-4D97-AF65-F5344CB8AC3E}">
        <p14:creationId xmlns:p14="http://schemas.microsoft.com/office/powerpoint/2010/main" val="1985234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B944F39-3882-4E57-8F7B-10717377DF45}" type="slidenum">
              <a:rPr lang="en-US" smtClean="0"/>
              <a:t>20</a:t>
            </a:fld>
            <a:endParaRPr lang="en-US"/>
          </a:p>
        </p:txBody>
      </p:sp>
    </p:spTree>
    <p:extLst>
      <p:ext uri="{BB962C8B-B14F-4D97-AF65-F5344CB8AC3E}">
        <p14:creationId xmlns:p14="http://schemas.microsoft.com/office/powerpoint/2010/main" val="621193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944F39-3882-4E57-8F7B-10717377DF45}" type="slidenum">
              <a:rPr lang="en-US" smtClean="0"/>
              <a:t>21</a:t>
            </a:fld>
            <a:endParaRPr lang="en-US"/>
          </a:p>
        </p:txBody>
      </p:sp>
    </p:spTree>
    <p:extLst>
      <p:ext uri="{BB962C8B-B14F-4D97-AF65-F5344CB8AC3E}">
        <p14:creationId xmlns:p14="http://schemas.microsoft.com/office/powerpoint/2010/main" val="1648964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33590-6C4E-4B02-865B-480E5A8C7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78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a:t>
            </a:r>
            <a:r>
              <a:rPr lang="en-US" baseline="0" dirty="0"/>
              <a:t> to next slide: These are a few examples of issues that affect our entire analytical data lifecycle</a:t>
            </a:r>
            <a:endParaRPr lang="en-US" dirty="0"/>
          </a:p>
        </p:txBody>
      </p:sp>
      <p:sp>
        <p:nvSpPr>
          <p:cNvPr id="4" name="Slide Number Placeholder 3"/>
          <p:cNvSpPr>
            <a:spLocks noGrp="1"/>
          </p:cNvSpPr>
          <p:nvPr>
            <p:ph type="sldNum" sz="quarter" idx="10"/>
          </p:nvPr>
        </p:nvSpPr>
        <p:spPr/>
        <p:txBody>
          <a:bodyPr/>
          <a:lstStyle/>
          <a:p>
            <a:fld id="{585B35A8-7119-4984-BE51-5FEE7E53A7A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58452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944F39-3882-4E57-8F7B-10717377DF45}" type="slidenum">
              <a:rPr lang="en-US" smtClean="0"/>
              <a:t>24</a:t>
            </a:fld>
            <a:endParaRPr lang="en-US"/>
          </a:p>
        </p:txBody>
      </p:sp>
    </p:spTree>
    <p:extLst>
      <p:ext uri="{BB962C8B-B14F-4D97-AF65-F5344CB8AC3E}">
        <p14:creationId xmlns:p14="http://schemas.microsoft.com/office/powerpoint/2010/main" val="4172603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931863"/>
            <a:ext cx="3963987" cy="2230437"/>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Presentation Title</a:t>
            </a:r>
            <a:endParaRPr lang="en-US" dirty="0"/>
          </a:p>
        </p:txBody>
      </p:sp>
      <p:sp>
        <p:nvSpPr>
          <p:cNvPr id="5" name="Date Placeholder 4"/>
          <p:cNvSpPr>
            <a:spLocks noGrp="1"/>
          </p:cNvSpPr>
          <p:nvPr>
            <p:ph type="dt" idx="11"/>
          </p:nvPr>
        </p:nvSpPr>
        <p:spPr/>
        <p:txBody>
          <a:bodyPr/>
          <a:lstStyle/>
          <a:p>
            <a:fld id="{4FA2E64A-6797-4667-AB11-200E4472C835}" type="datetime1">
              <a:rPr lang="en-US" smtClean="0"/>
              <a:pPr/>
              <a:t>11/8/18</a:t>
            </a:fld>
            <a:endParaRPr lang="en-US" dirty="0"/>
          </a:p>
        </p:txBody>
      </p:sp>
      <p:sp>
        <p:nvSpPr>
          <p:cNvPr id="6" name="Footer Placeholder 5"/>
          <p:cNvSpPr>
            <a:spLocks noGrp="1"/>
          </p:cNvSpPr>
          <p:nvPr>
            <p:ph type="ftr" sz="quarter" idx="12"/>
          </p:nvPr>
        </p:nvSpPr>
        <p:spPr/>
        <p:txBody>
          <a:bodyPr/>
          <a:lstStyle/>
          <a:p>
            <a:r>
              <a:rPr lang="en-US">
                <a:latin typeface="Arial" panose="020B0604020202020204" pitchFamily="34" charset="0"/>
              </a:rPr>
              <a:t>Confidentiality label</a:t>
            </a:r>
          </a:p>
          <a:p>
            <a:r>
              <a:rPr lang="en-US">
                <a:latin typeface="Arial" panose="020B0604020202020204" pitchFamily="34" charset="0"/>
              </a:rPr>
              <a:t>Regulatory statement (if applicable))</a:t>
            </a:r>
            <a:endParaRPr lang="en-US" dirty="0">
              <a:latin typeface="Arial" panose="020B0604020202020204" pitchFamily="34" charset="0"/>
            </a:endParaRPr>
          </a:p>
        </p:txBody>
      </p:sp>
      <p:sp>
        <p:nvSpPr>
          <p:cNvPr id="7" name="Slide Number Placeholder 6"/>
          <p:cNvSpPr>
            <a:spLocks noGrp="1"/>
          </p:cNvSpPr>
          <p:nvPr>
            <p:ph type="sldNum" sz="quarter" idx="13"/>
          </p:nvPr>
        </p:nvSpPr>
        <p:spPr/>
        <p:txBody>
          <a:bodyPr/>
          <a:lstStyle/>
          <a:p>
            <a:fld id="{57788AFD-C26B-478C-B2D8-3A933D69C95F}" type="slidenum">
              <a:rPr lang="en-US" smtClean="0"/>
              <a:pPr/>
              <a:t>30</a:t>
            </a:fld>
            <a:endParaRPr lang="en-US" dirty="0"/>
          </a:p>
        </p:txBody>
      </p:sp>
    </p:spTree>
    <p:extLst>
      <p:ext uri="{BB962C8B-B14F-4D97-AF65-F5344CB8AC3E}">
        <p14:creationId xmlns:p14="http://schemas.microsoft.com/office/powerpoint/2010/main" val="2827418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931863"/>
            <a:ext cx="3963987" cy="2230437"/>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Presentation Title</a:t>
            </a:r>
            <a:endParaRPr lang="en-US" dirty="0"/>
          </a:p>
        </p:txBody>
      </p:sp>
      <p:sp>
        <p:nvSpPr>
          <p:cNvPr id="5" name="Date Placeholder 4"/>
          <p:cNvSpPr>
            <a:spLocks noGrp="1"/>
          </p:cNvSpPr>
          <p:nvPr>
            <p:ph type="dt" idx="11"/>
          </p:nvPr>
        </p:nvSpPr>
        <p:spPr/>
        <p:txBody>
          <a:bodyPr/>
          <a:lstStyle/>
          <a:p>
            <a:fld id="{4FA2E64A-6797-4667-AB11-200E4472C835}" type="datetime1">
              <a:rPr lang="en-US" smtClean="0"/>
              <a:pPr/>
              <a:t>11/8/18</a:t>
            </a:fld>
            <a:endParaRPr lang="en-US" dirty="0"/>
          </a:p>
        </p:txBody>
      </p:sp>
      <p:sp>
        <p:nvSpPr>
          <p:cNvPr id="6" name="Footer Placeholder 5"/>
          <p:cNvSpPr>
            <a:spLocks noGrp="1"/>
          </p:cNvSpPr>
          <p:nvPr>
            <p:ph type="ftr" sz="quarter" idx="12"/>
          </p:nvPr>
        </p:nvSpPr>
        <p:spPr/>
        <p:txBody>
          <a:bodyPr/>
          <a:lstStyle/>
          <a:p>
            <a:r>
              <a:rPr lang="en-US">
                <a:latin typeface="Arial" panose="020B0604020202020204" pitchFamily="34" charset="0"/>
              </a:rPr>
              <a:t>Confidentiality label</a:t>
            </a:r>
          </a:p>
          <a:p>
            <a:r>
              <a:rPr lang="en-US">
                <a:latin typeface="Arial" panose="020B0604020202020204" pitchFamily="34" charset="0"/>
              </a:rPr>
              <a:t>Regulatory statement (if applicable))</a:t>
            </a:r>
            <a:endParaRPr lang="en-US" dirty="0">
              <a:latin typeface="Arial" panose="020B0604020202020204" pitchFamily="34" charset="0"/>
            </a:endParaRPr>
          </a:p>
        </p:txBody>
      </p:sp>
      <p:sp>
        <p:nvSpPr>
          <p:cNvPr id="7" name="Slide Number Placeholder 6"/>
          <p:cNvSpPr>
            <a:spLocks noGrp="1"/>
          </p:cNvSpPr>
          <p:nvPr>
            <p:ph type="sldNum" sz="quarter" idx="13"/>
          </p:nvPr>
        </p:nvSpPr>
        <p:spPr/>
        <p:txBody>
          <a:bodyPr/>
          <a:lstStyle/>
          <a:p>
            <a:fld id="{57788AFD-C26B-478C-B2D8-3A933D69C95F}" type="slidenum">
              <a:rPr lang="en-US" smtClean="0"/>
              <a:pPr/>
              <a:t>32</a:t>
            </a:fld>
            <a:endParaRPr lang="en-US" dirty="0"/>
          </a:p>
        </p:txBody>
      </p:sp>
    </p:spTree>
    <p:extLst>
      <p:ext uri="{BB962C8B-B14F-4D97-AF65-F5344CB8AC3E}">
        <p14:creationId xmlns:p14="http://schemas.microsoft.com/office/powerpoint/2010/main" val="1001827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By eliminating manual data translation, copy/paste activities, and enabling someone to find data in seconds, we remove significant manual effort from the workflow, which speeds up delivery of medicines to patients or products to market, and allows that effort to be focused on more important or innovative work.</a:t>
            </a:r>
          </a:p>
          <a:p>
            <a:endParaRPr lang="en-US" dirty="0"/>
          </a:p>
          <a:p>
            <a:r>
              <a:rPr lang="en-US" dirty="0"/>
              <a:t>2- The semantic capabilities of the Allotrope Framework enable a complete and unambiguous description of the experimental methodologies, conditions and processes leveraging a controlled vocabulary provided by the Allotrope Ontologies and data models.   By leveraging the Allotrope ontologies and data models in the</a:t>
            </a:r>
          </a:p>
          <a:p>
            <a:r>
              <a:rPr lang="en-US" dirty="0"/>
              <a:t>software used to plan and execute an experiment and analyze the results, the context of the data and results can be captured completely and unambiguously.  In a fully integrated implementation, the experimental method can be reused directly as an explicit set of instructions to repeat the measurement or experiment- a paradigm shift from free text entry via keyboard and personal decisions as to the relevant details, to the means to capture, transfer and repeat a process via standardized output that a computer can execute reproducibility.  This means others will know exactly what was done and will be able to reproduce the original work with a few clicks.  Think about how much more efficient and effective collaboration with external partners would be if sharing methods and results was seamless and unambiguously clear.</a:t>
            </a:r>
          </a:p>
          <a:p>
            <a:endParaRPr lang="en-US" dirty="0"/>
          </a:p>
          <a:p>
            <a:r>
              <a:rPr lang="en-US" dirty="0"/>
              <a:t>3- Address data integrity at the source by eliminating the need to convert between file formats or manually retype data, and prevent errors before they can occur.  The adoption of the Allotrope Framework significantly improves data integrity by providing a single, common data format for any analytical technique, the controlled vocabulary, as well as the software components to adapt existing software applications or create new solutions that work with the ADF, and ensure the consistent adoption across our informatics environment. </a:t>
            </a:r>
          </a:p>
          <a:p>
            <a:endParaRPr lang="en-US" dirty="0"/>
          </a:p>
          <a:p>
            <a:r>
              <a:rPr lang="en-US" dirty="0"/>
              <a:t>4- One language and one format for data greatly simplifies integration between applications and provides the kind of interoperability realized in other technologies through formats like the MP3 file or standards like Bluetooth and those the Internet Engineering Task Force (IETF) use to make the Internet work.  With adoption of the Allotrope Framework by the vendor community, the companies generating and consuming data will see a decreased cost of integrating new software and instruments, as well as significantly lower effort and expense for support and maintenance due to the reduction of custom integrations and work-arounds. Besides reducing the effort and cost of integration, an informatics architecture based on the Framework opens the door to a much higher level of system and process automation and efficiency gains that yield improvements in speed and/or capacity.</a:t>
            </a:r>
          </a:p>
          <a:p>
            <a:endParaRPr lang="en-US" dirty="0"/>
          </a:p>
          <a:p>
            <a:r>
              <a:rPr lang="en-US" dirty="0"/>
              <a:t>5- By capturing data and the contextual metadata in the ADF - using the Allotrope Ontologies for the metadata, the indexing of data repositories, archiving systems and data lakes will provide a much richer and harmonized index, making it possible to find data in seconds.  The adoption of the ADF and elimination of all the diverse file formats currently used means that data from any instrument, group, department or partner can be read or integrated seamlessly.   This significantly reduces the friction and overhead of external partnerships, and improves the quality and detail of the data sharing, replacing the documents and PDFs in typical in today’s environment.</a:t>
            </a:r>
          </a:p>
          <a:p>
            <a:endParaRPr lang="en-US" dirty="0"/>
          </a:p>
          <a:p>
            <a:r>
              <a:rPr lang="en-US" dirty="0"/>
              <a:t>6- The architecture of the data description layer of the ADF is based on semantic web and linked data concepts using an RDF Data Model, a World Wide Web (W3C) consortium standard. This provides the capability to build in business rules and other analytics on top of the standardized vocabularies, giving companies enhanced abilities to classify and manage their data. Legacy systems can be maintained more easily and new technologies including cloud databases, Big Data Analytics, or reasoning engines can be employed to allow researchers unprecedented access to important contextualized data, because the foundational class structure is common and highly extensible to new and expanding domains.</a:t>
            </a:r>
          </a:p>
          <a:p>
            <a:endParaRPr lang="en-US" dirty="0"/>
          </a:p>
          <a:p>
            <a:r>
              <a:rPr lang="en-US" dirty="0"/>
              <a:t>7- The Allotrope standards and APIs represent a consolidated set of requirements.  So, as a vendor of instruments and/or software, or provider of professional services, supporting customers who want to adopt the standards implemented by the Allotrope Framework means a reduction in the complexity and diversity of customer requirements both now and in the future.</a:t>
            </a:r>
          </a:p>
          <a:p>
            <a:r>
              <a:rPr lang="en-US" dirty="0"/>
              <a:t>​</a:t>
            </a:r>
          </a:p>
          <a:p>
            <a:r>
              <a:rPr lang="en-US" dirty="0"/>
              <a:t>Legacy data formats can create dependencies on software that would otherwise be obsolete. This adds cost and increases friction to introducing innovation if it requires an updated or new file format to capture additional or new types of data. A consolidated set of standards flexible enough to accommodate more dimensionality, detail or complexity to the data, while still supporting legacy data, removes that cost and reduces the friction of introducing new innovations to a mature market.</a:t>
            </a:r>
          </a:p>
          <a:p>
            <a:r>
              <a:rPr lang="en-US" dirty="0"/>
              <a:t> </a:t>
            </a:r>
          </a:p>
          <a:p>
            <a:r>
              <a:rPr lang="en-US" dirty="0"/>
              <a:t>The reduction in non-value added time and labor in the data lifecycle, via standardization, coupled with the opportunities the semantic foundation offers, will open the door to a whole new world of need and opportunity for innovation and new solutions in the data lifecycle- which means opportunities for new products, new verticals, new partnerships. </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C8DEEED9-034F-4677-9C6B-2B36D30F9C4B}" type="slidenum">
              <a:rPr lang="en-US" smtClean="0">
                <a:solidFill>
                  <a:prstClr val="black"/>
                </a:solidFill>
                <a:latin typeface="Calibri"/>
              </a:rPr>
              <a:pPr>
                <a:defRPr/>
              </a:pPr>
              <a:t>36</a:t>
            </a:fld>
            <a:endParaRPr lang="en-US">
              <a:solidFill>
                <a:prstClr val="black"/>
              </a:solidFill>
              <a:latin typeface="Calibri"/>
            </a:endParaRPr>
          </a:p>
        </p:txBody>
      </p:sp>
    </p:spTree>
    <p:extLst>
      <p:ext uri="{BB962C8B-B14F-4D97-AF65-F5344CB8AC3E}">
        <p14:creationId xmlns:p14="http://schemas.microsoft.com/office/powerpoint/2010/main" val="3140558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944F39-3882-4E57-8F7B-10717377DF45}" type="slidenum">
              <a:rPr lang="en-US" smtClean="0"/>
              <a:t>37</a:t>
            </a:fld>
            <a:endParaRPr lang="en-US"/>
          </a:p>
        </p:txBody>
      </p:sp>
    </p:spTree>
    <p:extLst>
      <p:ext uri="{BB962C8B-B14F-4D97-AF65-F5344CB8AC3E}">
        <p14:creationId xmlns:p14="http://schemas.microsoft.com/office/powerpoint/2010/main" val="732292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944F39-3882-4E57-8F7B-10717377DF45}" type="slidenum">
              <a:rPr lang="en-US" smtClean="0"/>
              <a:t>39</a:t>
            </a:fld>
            <a:endParaRPr lang="en-US"/>
          </a:p>
        </p:txBody>
      </p:sp>
    </p:spTree>
    <p:extLst>
      <p:ext uri="{BB962C8B-B14F-4D97-AF65-F5344CB8AC3E}">
        <p14:creationId xmlns:p14="http://schemas.microsoft.com/office/powerpoint/2010/main" val="2898631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NMR: nuclear magnetic repulsion spectrometry</a:t>
            </a:r>
          </a:p>
          <a:p>
            <a:r>
              <a:rPr lang="de-DE" sz="1300" dirty="0" err="1"/>
              <a:t>We</a:t>
            </a:r>
            <a:r>
              <a:rPr lang="de-DE" sz="1300" dirty="0"/>
              <a:t> </a:t>
            </a:r>
            <a:r>
              <a:rPr lang="de-DE" sz="1300" dirty="0" err="1"/>
              <a:t>tackle</a:t>
            </a:r>
            <a:r>
              <a:rPr lang="de-DE" sz="1300" dirty="0"/>
              <a:t> </a:t>
            </a:r>
            <a:r>
              <a:rPr lang="de-DE" sz="1300" dirty="0" err="1"/>
              <a:t>the</a:t>
            </a:r>
            <a:r>
              <a:rPr lang="de-DE" sz="1300" dirty="0"/>
              <a:t> </a:t>
            </a:r>
            <a:r>
              <a:rPr lang="de-DE" sz="1300" dirty="0" err="1"/>
              <a:t>Variability</a:t>
            </a:r>
            <a:r>
              <a:rPr lang="de-DE" sz="1300" dirty="0"/>
              <a:t> Problem </a:t>
            </a:r>
            <a:r>
              <a:rPr lang="de-DE" sz="1300" dirty="0" err="1"/>
              <a:t>of</a:t>
            </a:r>
            <a:r>
              <a:rPr lang="de-DE" sz="1300" dirty="0"/>
              <a:t> </a:t>
            </a:r>
            <a:r>
              <a:rPr lang="de-DE" sz="1300" dirty="0" err="1"/>
              <a:t>BigData</a:t>
            </a:r>
            <a:r>
              <a:rPr lang="de-DE" sz="1300" dirty="0"/>
              <a:t>.</a:t>
            </a:r>
            <a:endParaRPr lang="en-US" sz="1300" dirty="0"/>
          </a:p>
          <a:p>
            <a:endParaRPr lang="en-US" dirty="0"/>
          </a:p>
        </p:txBody>
      </p:sp>
      <p:sp>
        <p:nvSpPr>
          <p:cNvPr id="4" name="Slide Number Placeholder 3"/>
          <p:cNvSpPr>
            <a:spLocks noGrp="1"/>
          </p:cNvSpPr>
          <p:nvPr>
            <p:ph type="sldNum" sz="quarter" idx="10"/>
          </p:nvPr>
        </p:nvSpPr>
        <p:spPr/>
        <p:txBody>
          <a:bodyPr/>
          <a:lstStyle/>
          <a:p>
            <a:fld id="{D2E2CCA7-5D64-49CF-87D7-01438B9FF3CB}" type="slidenum">
              <a:rPr lang="de-DE" smtClean="0"/>
              <a:pPr/>
              <a:t>41</a:t>
            </a:fld>
            <a:endParaRPr lang="de-DE"/>
          </a:p>
        </p:txBody>
      </p:sp>
    </p:spTree>
    <p:extLst>
      <p:ext uri="{BB962C8B-B14F-4D97-AF65-F5344CB8AC3E}">
        <p14:creationId xmlns:p14="http://schemas.microsoft.com/office/powerpoint/2010/main" val="475793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OAI:</a:t>
            </a:r>
            <a:r>
              <a:rPr lang="de-DE" baseline="0" dirty="0"/>
              <a:t> </a:t>
            </a:r>
            <a:r>
              <a:rPr lang="de-DE" dirty="0"/>
              <a:t>Open Archive Initiative</a:t>
            </a:r>
          </a:p>
          <a:p>
            <a:r>
              <a:rPr lang="de-DE" dirty="0"/>
              <a:t>LC: Library </a:t>
            </a:r>
            <a:r>
              <a:rPr lang="de-DE" dirty="0" err="1"/>
              <a:t>of</a:t>
            </a:r>
            <a:r>
              <a:rPr lang="de-DE" dirty="0"/>
              <a:t> </a:t>
            </a:r>
            <a:r>
              <a:rPr lang="de-DE" dirty="0" err="1"/>
              <a:t>Congress</a:t>
            </a:r>
            <a:endParaRPr lang="de-DE" dirty="0"/>
          </a:p>
          <a:p>
            <a:pPr defTabSz="990478" fontAlgn="base">
              <a:spcBef>
                <a:spcPct val="30000"/>
              </a:spcBef>
              <a:spcAft>
                <a:spcPct val="0"/>
              </a:spcAft>
              <a:defRPr/>
            </a:pPr>
            <a:r>
              <a:rPr lang="de-DE" b="0" dirty="0" err="1"/>
              <a:t>Evaluated</a:t>
            </a:r>
            <a:r>
              <a:rPr lang="de-DE" b="0" dirty="0"/>
              <a:t>: </a:t>
            </a:r>
            <a:r>
              <a:rPr lang="de-DE" dirty="0"/>
              <a:t>MZML, </a:t>
            </a:r>
            <a:r>
              <a:rPr lang="de-DE" dirty="0" err="1"/>
              <a:t>AniML</a:t>
            </a:r>
            <a:r>
              <a:rPr lang="de-DE" dirty="0"/>
              <a:t>, </a:t>
            </a:r>
            <a:r>
              <a:rPr lang="de-DE" dirty="0" err="1"/>
              <a:t>BatchML</a:t>
            </a:r>
            <a:r>
              <a:rPr lang="de-DE" dirty="0"/>
              <a:t>, ISA S88, …</a:t>
            </a:r>
            <a:endParaRPr lang="en-US" dirty="0"/>
          </a:p>
          <a:p>
            <a:endParaRPr lang="en-US" dirty="0"/>
          </a:p>
        </p:txBody>
      </p:sp>
      <p:sp>
        <p:nvSpPr>
          <p:cNvPr id="4" name="Slide Number Placeholder 3"/>
          <p:cNvSpPr>
            <a:spLocks noGrp="1"/>
          </p:cNvSpPr>
          <p:nvPr>
            <p:ph type="sldNum" sz="quarter" idx="10"/>
          </p:nvPr>
        </p:nvSpPr>
        <p:spPr/>
        <p:txBody>
          <a:bodyPr/>
          <a:lstStyle/>
          <a:p>
            <a:fld id="{D2E2CCA7-5D64-49CF-87D7-01438B9FF3CB}" type="slidenum">
              <a:rPr lang="de-DE" smtClean="0"/>
              <a:pPr/>
              <a:t>42</a:t>
            </a:fld>
            <a:endParaRPr lang="de-DE"/>
          </a:p>
        </p:txBody>
      </p:sp>
    </p:spTree>
    <p:extLst>
      <p:ext uri="{BB962C8B-B14F-4D97-AF65-F5344CB8AC3E}">
        <p14:creationId xmlns:p14="http://schemas.microsoft.com/office/powerpoint/2010/main" val="3586341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Second important concept in ADF design is the dimension of the</a:t>
            </a:r>
            <a:r>
              <a:rPr lang="en-US" baseline="0" dirty="0"/>
              <a:t> process in which analytical measurements are used</a:t>
            </a:r>
          </a:p>
          <a:p>
            <a:endParaRPr lang="en-US" baseline="0" dirty="0"/>
          </a:p>
          <a:p>
            <a:r>
              <a:rPr lang="en-US" baseline="0" dirty="0"/>
              <a:t>Drivers of adoption</a:t>
            </a:r>
            <a:endParaRPr lang="en-US" dirty="0"/>
          </a:p>
        </p:txBody>
      </p:sp>
      <p:sp>
        <p:nvSpPr>
          <p:cNvPr id="4" name="Slide Number Placeholder 3"/>
          <p:cNvSpPr>
            <a:spLocks noGrp="1"/>
          </p:cNvSpPr>
          <p:nvPr>
            <p:ph type="sldNum" sz="quarter" idx="10"/>
          </p:nvPr>
        </p:nvSpPr>
        <p:spPr/>
        <p:txBody>
          <a:bodyPr/>
          <a:lstStyle/>
          <a:p>
            <a:fld id="{585B35A8-7119-4984-BE51-5FEE7E53A7A7}" type="slidenum">
              <a:rPr lang="en-US" smtClean="0"/>
              <a:pPr/>
              <a:t>43</a:t>
            </a:fld>
            <a:endParaRPr lang="en-US"/>
          </a:p>
        </p:txBody>
      </p:sp>
    </p:spTree>
    <p:extLst>
      <p:ext uri="{BB962C8B-B14F-4D97-AF65-F5344CB8AC3E}">
        <p14:creationId xmlns:p14="http://schemas.microsoft.com/office/powerpoint/2010/main" val="787020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E2CCA7-5D64-49CF-87D7-01438B9FF3CB}" type="slidenum">
              <a:rPr lang="de-DE" smtClean="0"/>
              <a:pPr/>
              <a:t>52</a:t>
            </a:fld>
            <a:endParaRPr lang="de-DE"/>
          </a:p>
        </p:txBody>
      </p:sp>
    </p:spTree>
    <p:extLst>
      <p:ext uri="{BB962C8B-B14F-4D97-AF65-F5344CB8AC3E}">
        <p14:creationId xmlns:p14="http://schemas.microsoft.com/office/powerpoint/2010/main" val="1475968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44F39-3882-4E57-8F7B-10717377DF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58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By eliminating manual data translation, copy/paste activities, and enabling someone to find data in seconds, we remove significant manual effort from the workflow, which speeds up delivery of medicines to patients or products to market, and allows that effort to be focused on more important or innovative work.</a:t>
            </a:r>
          </a:p>
          <a:p>
            <a:endParaRPr lang="en-US" dirty="0"/>
          </a:p>
          <a:p>
            <a:r>
              <a:rPr lang="en-US" dirty="0"/>
              <a:t>2- The semantic capabilities of the Allotrope Framework enable a complete and unambiguous description of the experimental methodologies, conditions and processes leveraging a controlled vocabulary provided by the Allotrope Ontologies and data models.   By leveraging the Allotrope ontologies and data models in the</a:t>
            </a:r>
          </a:p>
          <a:p>
            <a:r>
              <a:rPr lang="en-US" dirty="0"/>
              <a:t>software used to plan and execute an experiment and analyze the results, the context of the data and results can be captured completely and unambiguously.  In a fully integrated implementation, the experimental method can be reused directly as an explicit set of instructions to repeat the measurement or experiment- a paradigm shift from free text entry via keyboard and personal decisions as to the relevant details, to the means to capture, transfer and repeat a process via standardized output that a computer can execute reproducibility.  This means others will know exactly what was done and will be able to reproduce the original work with a few clicks.  Think about how much more efficient and effective collaboration with external partners would be if sharing methods and results was seamless and unambiguously clear.</a:t>
            </a:r>
          </a:p>
          <a:p>
            <a:endParaRPr lang="en-US" dirty="0"/>
          </a:p>
          <a:p>
            <a:r>
              <a:rPr lang="en-US" dirty="0"/>
              <a:t>3- Address data integrity at the source by eliminating the need to convert between file formats or manually retype data, and prevent errors before they can occur.  The adoption of the Allotrope Framework significantly improves data integrity by providing a single, common data format for any analytical technique, the controlled vocabulary, as well as the software components to adapt existing software applications or create new solutions that work with the ADF, and ensure the consistent adoption across our informatics environment. </a:t>
            </a:r>
          </a:p>
          <a:p>
            <a:endParaRPr lang="en-US" dirty="0"/>
          </a:p>
          <a:p>
            <a:r>
              <a:rPr lang="en-US" dirty="0"/>
              <a:t>4- One language and one format for data greatly simplifies integration between applications and provides the kind of interoperability realized in other technologies through formats like the MP3 file or standards like Bluetooth and those the Internet Engineering Task Force (IETF) use to make the Internet work.  With adoption of the Allotrope Framework by the vendor community, the companies generating and consuming data will see a decreased cost of integrating new software and instruments, as well as significantly lower effort and expense for support and maintenance due to the reduction of custom integrations and work-arounds. Besides reducing the effort and cost of integration, an informatics architecture based on the Framework opens the door to a much higher level of system and process automation and efficiency gains that yield improvements in speed and/or capacity.</a:t>
            </a:r>
          </a:p>
          <a:p>
            <a:endParaRPr lang="en-US" dirty="0"/>
          </a:p>
          <a:p>
            <a:r>
              <a:rPr lang="en-US" dirty="0"/>
              <a:t>5- By capturing data and the contextual metadata in the ADF - using the Allotrope Ontologies for the metadata, the indexing of data repositories, archiving systems and data lakes will provide a much richer and harmonized index, making it possible to find data in seconds.  The adoption of the ADF and elimination of all the diverse file formats currently used means that data from any instrument, group, department or partner can be read or integrated seamlessly.   This significantly reduces the friction and overhead of external partnerships, and improves the quality and detail of the data sharing, replacing the documents and PDFs in typical in today’s environment.</a:t>
            </a:r>
          </a:p>
          <a:p>
            <a:endParaRPr lang="en-US" dirty="0"/>
          </a:p>
          <a:p>
            <a:r>
              <a:rPr lang="en-US" dirty="0"/>
              <a:t>6- The architecture of the data description layer of the ADF is based on semantic web and linked data concepts using an RDF Data Model, a World Wide Web (W3C) consortium standard. This provides the capability to build in business rules and other analytics on top of the standardized vocabularies, giving companies enhanced abilities to classify and manage their data. Legacy systems can be maintained more easily and new technologies including cloud databases, Big Data Analytics, or reasoning engines can be employed to allow researchers unprecedented access to important contextualized data, because the foundational class structure is common and highly extensible to new and expanding domains.</a:t>
            </a:r>
          </a:p>
          <a:p>
            <a:endParaRPr lang="en-US" dirty="0"/>
          </a:p>
          <a:p>
            <a:r>
              <a:rPr lang="en-US" dirty="0"/>
              <a:t>7- The Allotrope standards and APIs represent a consolidated set of requirements.  So, as a vendor of instruments and/or software, or provider of professional services, supporting customers who want to adopt the standards implemented by the Allotrope Framework means a reduction in the complexity and diversity of customer requirements both now and in the future.</a:t>
            </a:r>
          </a:p>
          <a:p>
            <a:r>
              <a:rPr lang="en-US" dirty="0"/>
              <a:t>​</a:t>
            </a:r>
          </a:p>
          <a:p>
            <a:r>
              <a:rPr lang="en-US" dirty="0"/>
              <a:t>Legacy data formats can create dependencies on software that would otherwise be obsolete. This adds cost and increases friction to introducing innovation if it requires an updated or new file format to capture additional or new types of data. A consolidated set of standards flexible enough to accommodate more dimensionality, detail or complexity to the data, while still supporting legacy data, removes that cost and reduces the friction of introducing new innovations to a mature market.</a:t>
            </a:r>
          </a:p>
          <a:p>
            <a:r>
              <a:rPr lang="en-US" dirty="0"/>
              <a:t> </a:t>
            </a:r>
          </a:p>
          <a:p>
            <a:r>
              <a:rPr lang="en-US" dirty="0"/>
              <a:t>The reduction in non-value added time and labor in the data lifecycle, via standardization, coupled with the opportunities the semantic foundation offers, will open the door to a whole new world of need and opportunity for innovation and new solutions in the data lifecycle- which means opportunities for new products, new verticals, new partnerships. </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C8DEEED9-034F-4677-9C6B-2B36D30F9C4B}" type="slidenum">
              <a:rPr lang="en-US" smtClean="0">
                <a:solidFill>
                  <a:prstClr val="black"/>
                </a:solidFill>
                <a:latin typeface="Calibri"/>
              </a:rPr>
              <a:pPr>
                <a:defRPr/>
              </a:pPr>
              <a:t>57</a:t>
            </a:fld>
            <a:endParaRPr lang="en-US">
              <a:solidFill>
                <a:prstClr val="black"/>
              </a:solidFill>
              <a:latin typeface="Calibri"/>
            </a:endParaRPr>
          </a:p>
        </p:txBody>
      </p:sp>
    </p:spTree>
    <p:extLst>
      <p:ext uri="{BB962C8B-B14F-4D97-AF65-F5344CB8AC3E}">
        <p14:creationId xmlns:p14="http://schemas.microsoft.com/office/powerpoint/2010/main" val="2227346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As a member of the Foundation or Partner Network you have the opportunity to influence the direction and priorities of development efforts, and ensure the Framework meets the needs of your company or institution.   It also provides the opportunity to align the strategic priorities and the roadmap for the next scientific domain in which to apply the Allotrope Framework in your science or business.</a:t>
            </a:r>
          </a:p>
          <a:p>
            <a:endParaRPr lang="en-US" dirty="0"/>
          </a:p>
          <a:p>
            <a:r>
              <a:rPr lang="en-US" dirty="0"/>
              <a:t>2- As a member of the Foundation or Partner Network you have the opportunity to influence the direction and priorities of development efforts, and ensure the Framework meets the needs of your company or institution.   It also provides the opportunity to align the strategic priorities and the roadmap for the next scientific domain in which to apply the Allotrope Framework in your science or business.</a:t>
            </a:r>
          </a:p>
          <a:p>
            <a:r>
              <a:rPr lang="en-US" dirty="0"/>
              <a:t>This new paradigm will require competency in a new set technologies and approaches to our informatics architectures, and like any new technology speed to adoption and realizing its benefits confers an advantage.  Allotrope Foundation comprises a broad and deep community of thought leaders in analytical sciences, IT, Quality, </a:t>
            </a:r>
            <a:r>
              <a:rPr lang="en-US" dirty="0" err="1"/>
              <a:t>etc</a:t>
            </a:r>
            <a:r>
              <a:rPr lang="en-US" dirty="0"/>
              <a:t> across 40 member companies and partners, representing academic, commercial and industry perspectives.  As part of this community you can benefit from the shared knowledge developed and accelerate your adoption to realize the benefits sooner. </a:t>
            </a:r>
          </a:p>
          <a:p>
            <a:endParaRPr lang="en-US" dirty="0"/>
          </a:p>
          <a:p>
            <a:r>
              <a:rPr lang="en-US" dirty="0"/>
              <a:t>3- While the specifications of the ADF standard will be open and publically available, membership provides access to training materials and technical support to ensure your architects and developers are fully enabled to develop and integrate solutions implementing the Allotrope Framework.</a:t>
            </a:r>
          </a:p>
          <a:p>
            <a:endParaRPr lang="en-US" dirty="0"/>
          </a:p>
          <a:p>
            <a:r>
              <a:rPr lang="en-US" dirty="0"/>
              <a:t>4- Allotrope Foundation was launched because no one could afford to do this alone, so we’re sharing the investment to build the Framework.  In the course of deploying solutions in-house that leverage the Framework Allotrope Members additionally contribute back to the Foundation the taxonomy and ontology extensions we develop.  We are also recognizing common needs for enabling technologies and adaptations to existing tools.  Member companies are contributing back to Allotrope and collaborating on development to effectively share the investment in these gap-filling technologies that assist our adoption strategies.</a:t>
            </a:r>
          </a:p>
          <a:p>
            <a:endParaRPr lang="en-US" dirty="0"/>
          </a:p>
          <a:p>
            <a:r>
              <a:rPr lang="en-US" dirty="0"/>
              <a:t>5- We’re learning a lot about what it takes to adopt our internal roadmaps and strategies, as well as about what will be possible in the future that is inconceivable in the current state- as a member of this community you have opportunity to gain unique insights into a rapidly evolving landscape with access to the thoughts leaders from a cross-section of the industry.  As a member company in a data-driven industry, one is in a position to develop and maintain a leadership position on this front- the leading edge of accelerating innovation. </a:t>
            </a:r>
          </a:p>
          <a:p>
            <a:endParaRPr lang="en-US" dirty="0"/>
          </a:p>
          <a:p>
            <a:r>
              <a:rPr lang="en-US" dirty="0"/>
              <a:t>6- If as a collection of industries we want to realize the potential value of the Framework and standards, we need to ENSURE the community and financial support is SUSTAINABLE, and that’s a matter of corporate responsibility: data integrity correlates with safer drugs and products; data efficiency provides a means to deliver products more quickly and at a lower cost to patients or customers.  Strong representation of our industries among the Membership also makes vendor adoption more attractive- which will help drive this as an industry standard.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EEED9-034F-4677-9C6B-2B36D30F9C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9834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arrows point out the places where the Allotrope Framework and standards will have an impact</a:t>
            </a:r>
            <a:endParaRPr lang="en-US" dirty="0"/>
          </a:p>
        </p:txBody>
      </p:sp>
      <p:sp>
        <p:nvSpPr>
          <p:cNvPr id="4" name="Slide Number Placeholder 3"/>
          <p:cNvSpPr>
            <a:spLocks noGrp="1"/>
          </p:cNvSpPr>
          <p:nvPr>
            <p:ph type="sldNum" sz="quarter" idx="10"/>
          </p:nvPr>
        </p:nvSpPr>
        <p:spPr/>
        <p:txBody>
          <a:bodyPr/>
          <a:lstStyle/>
          <a:p>
            <a:fld id="{99FFD50B-BABE-41DB-9110-9ACADFB0BE1B}" type="slidenum">
              <a:rPr lang="en-US" smtClean="0"/>
              <a:t>59</a:t>
            </a:fld>
            <a:endParaRPr lang="en-US"/>
          </a:p>
        </p:txBody>
      </p:sp>
    </p:spTree>
    <p:extLst>
      <p:ext uri="{BB962C8B-B14F-4D97-AF65-F5344CB8AC3E}">
        <p14:creationId xmlns:p14="http://schemas.microsoft.com/office/powerpoint/2010/main" val="15131812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items in bold are where the Allotrope Framework and standards will have an impact, the others are dependent on implementation </a:t>
            </a:r>
            <a:r>
              <a:rPr lang="en-US" baseline="0"/>
              <a:t>and usage decisions.</a:t>
            </a:r>
            <a:endParaRPr lang="en-US" dirty="0"/>
          </a:p>
          <a:p>
            <a:endParaRPr lang="en-US" dirty="0"/>
          </a:p>
        </p:txBody>
      </p:sp>
      <p:sp>
        <p:nvSpPr>
          <p:cNvPr id="4" name="Slide Number Placeholder 3"/>
          <p:cNvSpPr>
            <a:spLocks noGrp="1"/>
          </p:cNvSpPr>
          <p:nvPr>
            <p:ph type="sldNum" sz="quarter" idx="10"/>
          </p:nvPr>
        </p:nvSpPr>
        <p:spPr/>
        <p:txBody>
          <a:bodyPr/>
          <a:lstStyle/>
          <a:p>
            <a:fld id="{99FFD50B-BABE-41DB-9110-9ACADFB0BE1B}" type="slidenum">
              <a:rPr lang="en-US" smtClean="0"/>
              <a:t>60</a:t>
            </a:fld>
            <a:endParaRPr lang="en-US"/>
          </a:p>
        </p:txBody>
      </p:sp>
    </p:spTree>
    <p:extLst>
      <p:ext uri="{BB962C8B-B14F-4D97-AF65-F5344CB8AC3E}">
        <p14:creationId xmlns:p14="http://schemas.microsoft.com/office/powerpoint/2010/main" val="510826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chemeClr val="bg1"/>
                </a:solidFill>
              </a:rPr>
              <a:t>Solving the</a:t>
            </a:r>
            <a:r>
              <a:rPr lang="en-US" baseline="0" dirty="0">
                <a:solidFill>
                  <a:schemeClr val="bg1"/>
                </a:solidFill>
              </a:rPr>
              <a:t> issue we create with things we care about </a:t>
            </a:r>
          </a:p>
          <a:p>
            <a:pPr defTabSz="931774">
              <a:defRPr/>
            </a:pPr>
            <a:r>
              <a:rPr lang="en-US" baseline="0" dirty="0">
                <a:solidFill>
                  <a:schemeClr val="bg1"/>
                </a:solidFill>
              </a:rPr>
              <a:t>Requires a new approach to our data and: (1)  a new generation of software the </a:t>
            </a:r>
            <a:r>
              <a:rPr lang="en-US" dirty="0"/>
              <a:t>will reliably and consistently record the science we do</a:t>
            </a:r>
            <a:r>
              <a:rPr lang="en-US" dirty="0">
                <a:solidFill>
                  <a:schemeClr val="bg1"/>
                </a:solidFill>
              </a:rPr>
              <a:t>,</a:t>
            </a:r>
            <a:r>
              <a:rPr lang="en-US" baseline="0" dirty="0">
                <a:solidFill>
                  <a:schemeClr val="bg1"/>
                </a:solidFill>
              </a:rPr>
              <a:t> and (b) the elimination of human factors from activities that computers do better </a:t>
            </a:r>
          </a:p>
          <a:p>
            <a:pPr defTabSz="931774">
              <a:defRPr/>
            </a:pPr>
            <a:endParaRPr lang="en-US" baseline="0" dirty="0">
              <a:solidFill>
                <a:schemeClr val="bg1"/>
              </a:solidFill>
            </a:endParaRPr>
          </a:p>
          <a:p>
            <a:pPr defTabSz="931774">
              <a:defRPr/>
            </a:pPr>
            <a:r>
              <a:rPr lang="en-US" kern="0" dirty="0">
                <a:solidFill>
                  <a:srgbClr val="544F40"/>
                </a:solidFill>
                <a:latin typeface="Arial"/>
                <a:cs typeface="Segoe UI Semilight" pitchFamily="34" charset="0"/>
              </a:rPr>
              <a:t>a </a:t>
            </a:r>
            <a:r>
              <a:rPr lang="en-US" b="1" kern="0" dirty="0">
                <a:solidFill>
                  <a:srgbClr val="F36633"/>
                </a:solidFill>
                <a:latin typeface="Arial"/>
                <a:cs typeface="Segoe UI Semilight" pitchFamily="34" charset="0"/>
              </a:rPr>
              <a:t>community</a:t>
            </a:r>
            <a:r>
              <a:rPr lang="en-US" kern="0" dirty="0">
                <a:solidFill>
                  <a:srgbClr val="544F40"/>
                </a:solidFill>
                <a:latin typeface="Arial"/>
                <a:cs typeface="Segoe UI Semilight" pitchFamily="34" charset="0"/>
              </a:rPr>
              <a:t> of people working together to use public </a:t>
            </a:r>
            <a:r>
              <a:rPr lang="en-US" b="1" kern="0" dirty="0">
                <a:solidFill>
                  <a:srgbClr val="F36633"/>
                </a:solidFill>
                <a:latin typeface="Arial"/>
                <a:cs typeface="Segoe UI Semilight" pitchFamily="34" charset="0"/>
              </a:rPr>
              <a:t>standards</a:t>
            </a:r>
            <a:r>
              <a:rPr lang="en-US" kern="0" dirty="0">
                <a:solidFill>
                  <a:srgbClr val="544F40"/>
                </a:solidFill>
                <a:latin typeface="Arial"/>
                <a:cs typeface="Segoe UI Semilight" pitchFamily="34" charset="0"/>
              </a:rPr>
              <a:t> and shared </a:t>
            </a:r>
            <a:r>
              <a:rPr lang="en-US" b="1" kern="0" dirty="0">
                <a:solidFill>
                  <a:srgbClr val="F36633"/>
                </a:solidFill>
                <a:latin typeface="Arial"/>
                <a:cs typeface="Segoe UI Semilight" pitchFamily="34" charset="0"/>
              </a:rPr>
              <a:t>data models </a:t>
            </a:r>
            <a:r>
              <a:rPr lang="en-US" kern="0" dirty="0">
                <a:solidFill>
                  <a:srgbClr val="544F40"/>
                </a:solidFill>
                <a:latin typeface="Arial"/>
                <a:cs typeface="Segoe UI Semilight" pitchFamily="34" charset="0"/>
              </a:rPr>
              <a:t>that are implemented by software using a shared </a:t>
            </a:r>
            <a:endParaRPr lang="en-US" dirty="0"/>
          </a:p>
        </p:txBody>
      </p:sp>
      <p:sp>
        <p:nvSpPr>
          <p:cNvPr id="4" name="Slide Number Placeholder 3"/>
          <p:cNvSpPr>
            <a:spLocks noGrp="1"/>
          </p:cNvSpPr>
          <p:nvPr>
            <p:ph type="sldNum" sz="quarter" idx="10"/>
          </p:nvPr>
        </p:nvSpPr>
        <p:spPr/>
        <p:txBody>
          <a:bodyPr/>
          <a:lstStyle/>
          <a:p>
            <a:fld id="{AB944F39-3882-4E57-8F7B-10717377DF45}" type="slidenum">
              <a:rPr lang="en-US" smtClean="0"/>
              <a:t>5</a:t>
            </a:fld>
            <a:endParaRPr lang="en-US"/>
          </a:p>
        </p:txBody>
      </p:sp>
    </p:spTree>
    <p:extLst>
      <p:ext uri="{BB962C8B-B14F-4D97-AF65-F5344CB8AC3E}">
        <p14:creationId xmlns:p14="http://schemas.microsoft.com/office/powerpoint/2010/main" val="4147061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The Allotrope Data Format</a:t>
            </a:r>
            <a:r>
              <a:rPr lang="en-US" sz="1200" b="0" i="0" kern="1200" dirty="0">
                <a:solidFill>
                  <a:schemeClr val="tx1"/>
                </a:solidFill>
                <a:effectLst/>
                <a:latin typeface="+mn-lt"/>
                <a:ea typeface="+mn-ea"/>
                <a:cs typeface="+mn-cs"/>
              </a:rPr>
              <a:t> is a vendor, platform, and technique agnostic format adaptable for any laboratory technique to store the data, contextual metadata, and any ancillary files; a self-contained experiment.  Class libraries provide the reusable software components to adapt existing applications or create new solutions that work with the ADF and taxonomies, and ensure the consistent adoption of the standards.  The ADF Explorer is a free, standalone, lightweight application provided for opening and viewing data stored in the data description, data cube, and data package within an ADF file.</a:t>
            </a:r>
          </a:p>
          <a:p>
            <a:pPr marL="457200" lvl="1" indent="0" fontAlgn="base">
              <a:spcAft>
                <a:spcPct val="0"/>
              </a:spcAft>
              <a:buNone/>
              <a:defRPr/>
            </a:pPr>
            <a:r>
              <a:rPr lang="en-US" sz="1200" b="0" i="0" kern="1200" dirty="0">
                <a:solidFill>
                  <a:schemeClr val="tx1"/>
                </a:solidFill>
                <a:effectLst/>
                <a:latin typeface="+mn-lt"/>
                <a:ea typeface="+mn-ea"/>
                <a:cs typeface="+mn-cs"/>
              </a:rPr>
              <a:t>Data Description: </a:t>
            </a:r>
            <a:r>
              <a:rPr lang="en-US" sz="1200" dirty="0">
                <a:solidFill>
                  <a:srgbClr val="000000"/>
                </a:solidFill>
                <a:latin typeface="Arial" panose="020B0604020202020204" pitchFamily="34" charset="0"/>
                <a:cs typeface="Arial" panose="020B0604020202020204" pitchFamily="34" charset="0"/>
              </a:rPr>
              <a:t>Descriptive metadata</a:t>
            </a:r>
            <a:r>
              <a:rPr lang="en-US" sz="1200" baseline="0" dirty="0">
                <a:solidFill>
                  <a:srgbClr val="000000"/>
                </a:solidFill>
                <a:latin typeface="Arial" panose="020B0604020202020204" pitchFamily="34" charset="0"/>
                <a:cs typeface="Arial" panose="020B0604020202020204" pitchFamily="34" charset="0"/>
              </a:rPr>
              <a:t> in a </a:t>
            </a:r>
            <a:r>
              <a:rPr lang="en-US" sz="1200" dirty="0">
                <a:solidFill>
                  <a:srgbClr val="000000"/>
                </a:solidFill>
                <a:latin typeface="Arial" panose="020B0604020202020204" pitchFamily="34" charset="0"/>
                <a:cs typeface="Arial" panose="020B0604020202020204" pitchFamily="34" charset="0"/>
              </a:rPr>
              <a:t>semantic model. Enables</a:t>
            </a:r>
            <a:r>
              <a:rPr lang="en-US" sz="1200" baseline="0" dirty="0">
                <a:solidFill>
                  <a:srgbClr val="000000"/>
                </a:solidFill>
                <a:latin typeface="Arial" panose="020B0604020202020204" pitchFamily="34" charset="0"/>
                <a:cs typeface="Arial" panose="020B0604020202020204" pitchFamily="34" charset="0"/>
              </a:rPr>
              <a:t> storage of m</a:t>
            </a:r>
            <a:r>
              <a:rPr lang="en-US" sz="1200" dirty="0">
                <a:solidFill>
                  <a:srgbClr val="000000"/>
                </a:solidFill>
                <a:latin typeface="Arial" panose="020B0604020202020204" pitchFamily="34" charset="0"/>
                <a:cs typeface="Arial" panose="020B0604020202020204" pitchFamily="34" charset="0"/>
              </a:rPr>
              <a:t>ethod, instrument, sample, process, result, etc.,</a:t>
            </a:r>
            <a:r>
              <a:rPr lang="en-US" sz="1200" baseline="0" dirty="0">
                <a:solidFill>
                  <a:srgbClr val="000000"/>
                </a:solidFill>
                <a:latin typeface="Arial" panose="020B0604020202020204" pitchFamily="34" charset="0"/>
                <a:cs typeface="Arial" panose="020B0604020202020204" pitchFamily="34" charset="0"/>
              </a:rPr>
              <a:t> plus </a:t>
            </a:r>
            <a:r>
              <a:rPr lang="en-US" sz="1200" dirty="0">
                <a:solidFill>
                  <a:srgbClr val="000000"/>
                </a:solidFill>
                <a:latin typeface="Arial" panose="020B0604020202020204" pitchFamily="34" charset="0"/>
                <a:cs typeface="Arial" panose="020B0604020202020204" pitchFamily="34" charset="0"/>
              </a:rPr>
              <a:t>Data Cube, Data Package indices,</a:t>
            </a:r>
            <a:r>
              <a:rPr lang="en-US" sz="1200" baseline="0" dirty="0">
                <a:solidFill>
                  <a:srgbClr val="000000"/>
                </a:solidFill>
                <a:latin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cs typeface="Arial" panose="020B0604020202020204" pitchFamily="34" charset="0"/>
              </a:rPr>
              <a:t>Provenance, audit trail, data models</a:t>
            </a:r>
          </a:p>
          <a:p>
            <a:pPr marL="457200" lvl="1" indent="0" fontAlgn="base">
              <a:spcAft>
                <a:spcPct val="0"/>
              </a:spcAft>
              <a:buNone/>
              <a:defRPr/>
            </a:pPr>
            <a:endParaRPr lang="en-US" sz="1200" dirty="0">
              <a:solidFill>
                <a:srgbClr val="000000"/>
              </a:solidFill>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ts val="0"/>
              </a:spcBef>
              <a:spcAft>
                <a:spcPct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Data Cube: raw acquired</a:t>
            </a:r>
            <a:r>
              <a:rPr lang="en-US" sz="1200" baseline="0" dirty="0">
                <a:solidFill>
                  <a:srgbClr val="000000"/>
                </a:solidFill>
                <a:latin typeface="Arial" panose="020B0604020202020204" pitchFamily="34" charset="0"/>
                <a:cs typeface="Arial" panose="020B0604020202020204" pitchFamily="34" charset="0"/>
              </a:rPr>
              <a:t> data, </a:t>
            </a:r>
            <a:r>
              <a:rPr lang="en-US" sz="1200" kern="0" dirty="0">
                <a:solidFill>
                  <a:srgbClr val="000000"/>
                </a:solidFill>
                <a:latin typeface="Arial" panose="020B0604020202020204" pitchFamily="34" charset="0"/>
                <a:cs typeface="Arial" panose="020B0604020202020204" pitchFamily="34" charset="0"/>
              </a:rPr>
              <a:t>represented by one- or multidimensional arrays of homogeneous data structures.</a:t>
            </a:r>
          </a:p>
          <a:p>
            <a:pPr marL="457200" marR="0" lvl="1" indent="0" algn="l" defTabSz="914400" rtl="0" eaLnBrk="1" fontAlgn="base" latinLnBrk="0" hangingPunct="1">
              <a:lnSpc>
                <a:spcPct val="100000"/>
              </a:lnSpc>
              <a:spcBef>
                <a:spcPts val="0"/>
              </a:spcBef>
              <a:spcAft>
                <a:spcPct val="0"/>
              </a:spcAft>
              <a:buClrTx/>
              <a:buSzTx/>
              <a:buFontTx/>
              <a:buNone/>
              <a:tabLst/>
              <a:defRPr/>
            </a:pPr>
            <a:endParaRPr lang="en-US" sz="1200" kern="0" dirty="0">
              <a:solidFill>
                <a:srgbClr val="000000"/>
              </a:solidFill>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ts val="0"/>
              </a:spcBef>
              <a:spcAft>
                <a:spcPct val="0"/>
              </a:spcAft>
              <a:buClrTx/>
              <a:buSzTx/>
              <a:buFontTx/>
              <a:buNone/>
              <a:tabLst/>
              <a:defRPr/>
            </a:pPr>
            <a:r>
              <a:rPr lang="en-US" sz="1200" kern="0" dirty="0">
                <a:solidFill>
                  <a:srgbClr val="000000"/>
                </a:solidFill>
                <a:latin typeface="Arial" panose="020B0604020202020204" pitchFamily="34" charset="0"/>
                <a:cs typeface="Arial" panose="020B0604020202020204" pitchFamily="34" charset="0"/>
              </a:rPr>
              <a:t>Data Package: </a:t>
            </a:r>
            <a:r>
              <a:rPr lang="en-US" sz="1200" dirty="0">
                <a:solidFill>
                  <a:srgbClr val="000000"/>
                </a:solidFill>
                <a:latin typeface="Arial" panose="020B0604020202020204" pitchFamily="34" charset="0"/>
                <a:cs typeface="Arial" panose="020B0604020202020204" pitchFamily="34" charset="0"/>
              </a:rPr>
              <a:t>Data represented by other formats, incl. native instrument formats, standards for images, pdf, video, etc.</a:t>
            </a:r>
          </a:p>
          <a:p>
            <a:pPr fontAlgn="base"/>
            <a:r>
              <a:rPr lang="en-US" sz="1200" b="0" i="0" kern="1200" dirty="0">
                <a:solidFill>
                  <a:schemeClr val="tx1"/>
                </a:solidFill>
                <a:effectLst/>
                <a:latin typeface="+mn-lt"/>
                <a:ea typeface="+mn-ea"/>
                <a:cs typeface="+mn-cs"/>
              </a:rPr>
              <a:t>​</a:t>
            </a:r>
          </a:p>
          <a:p>
            <a:pPr fontAlgn="base"/>
            <a:r>
              <a:rPr lang="en-US" sz="1200" b="1" i="0" kern="1200" dirty="0">
                <a:solidFill>
                  <a:schemeClr val="tx1"/>
                </a:solidFill>
                <a:effectLst/>
                <a:latin typeface="+mn-lt"/>
                <a:ea typeface="+mn-ea"/>
                <a:cs typeface="+mn-cs"/>
              </a:rPr>
              <a:t>The Allotrope Taxonomies and Ontologies</a:t>
            </a:r>
            <a:r>
              <a:rPr lang="en-US" sz="1200" b="0" i="0" kern="1200" dirty="0">
                <a:solidFill>
                  <a:schemeClr val="tx1"/>
                </a:solidFill>
                <a:effectLst/>
                <a:latin typeface="+mn-lt"/>
                <a:ea typeface="+mn-ea"/>
                <a:cs typeface="+mn-cs"/>
              </a:rPr>
              <a:t> form the basis of a controlled vocabulary and relationships for the contextual metadata needed to describe and execute a test or measurement and later interpret the data.  Drawing from thought across member companies and the Allotrope Partner Network the standard language for describing the equipment, processes, materials, and results is being developed to cover a broad range of techniques and instruments, driven by real use cases, in an extensible design. Defined independen</a:t>
            </a:r>
            <a:r>
              <a:rPr lang="en-US" sz="1200" b="0" i="0" kern="1200" baseline="0" dirty="0">
                <a:solidFill>
                  <a:schemeClr val="tx1"/>
                </a:solidFill>
                <a:effectLst/>
                <a:latin typeface="+mn-lt"/>
                <a:ea typeface="+mn-ea"/>
                <a:cs typeface="+mn-cs"/>
              </a:rPr>
              <a:t>t of the data format to provide extensibility for supporting any technique or workflow.</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t>
            </a:r>
          </a:p>
          <a:p>
            <a:pPr fontAlgn="base"/>
            <a:r>
              <a:rPr lang="en-US" sz="1200" b="1" i="0" kern="1200" dirty="0">
                <a:solidFill>
                  <a:schemeClr val="tx1"/>
                </a:solidFill>
                <a:effectLst/>
                <a:latin typeface="+mn-lt"/>
                <a:ea typeface="+mn-ea"/>
                <a:cs typeface="+mn-cs"/>
              </a:rPr>
              <a:t>Allotrope Data Models </a:t>
            </a:r>
            <a:r>
              <a:rPr lang="en-US" sz="1200" b="0" i="0" kern="1200" dirty="0">
                <a:solidFill>
                  <a:schemeClr val="tx1"/>
                </a:solidFill>
                <a:effectLst/>
                <a:latin typeface="+mn-lt"/>
                <a:ea typeface="+mn-ea"/>
                <a:cs typeface="+mn-cs"/>
              </a:rPr>
              <a:t>provide a mechanism to define data structures (schemas, templates) that describe how to use the ontologies for a given purpose in a standardized (i.e. reproducible, predictable, verifiable) way.</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44F39-3882-4E57-8F7B-10717377DF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4841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44F39-3882-4E57-8F7B-10717377DF45}" type="slidenum">
              <a:rPr lang="en-US" smtClean="0"/>
              <a:t>7</a:t>
            </a:fld>
            <a:endParaRPr lang="en-US"/>
          </a:p>
        </p:txBody>
      </p:sp>
    </p:spTree>
    <p:extLst>
      <p:ext uri="{BB962C8B-B14F-4D97-AF65-F5344CB8AC3E}">
        <p14:creationId xmlns:p14="http://schemas.microsoft.com/office/powerpoint/2010/main" val="3826367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44F39-3882-4E57-8F7B-10717377DF45}" type="slidenum">
              <a:rPr lang="en-US" smtClean="0"/>
              <a:t>8</a:t>
            </a:fld>
            <a:endParaRPr lang="en-US"/>
          </a:p>
        </p:txBody>
      </p:sp>
    </p:spTree>
    <p:extLst>
      <p:ext uri="{BB962C8B-B14F-4D97-AF65-F5344CB8AC3E}">
        <p14:creationId xmlns:p14="http://schemas.microsoft.com/office/powerpoint/2010/main" val="3896052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886EE-67F0-40D3-BB1A-4C14FF5E39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591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44F39-3882-4E57-8F7B-10717377DF45}" type="slidenum">
              <a:rPr lang="en-US" smtClean="0"/>
              <a:t>10</a:t>
            </a:fld>
            <a:endParaRPr lang="en-US"/>
          </a:p>
        </p:txBody>
      </p:sp>
    </p:spTree>
    <p:extLst>
      <p:ext uri="{BB962C8B-B14F-4D97-AF65-F5344CB8AC3E}">
        <p14:creationId xmlns:p14="http://schemas.microsoft.com/office/powerpoint/2010/main" val="3904496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©2018 Allotrope Foundation</a:t>
            </a:r>
            <a:endParaRPr lang="en-US" dirty="0"/>
          </a:p>
        </p:txBody>
      </p:sp>
      <p:sp>
        <p:nvSpPr>
          <p:cNvPr id="5" name="Footer Placeholder 4"/>
          <p:cNvSpPr>
            <a:spLocks noGrp="1"/>
          </p:cNvSpPr>
          <p:nvPr>
            <p:ph type="ftr" sz="quarter" idx="11"/>
          </p:nvPr>
        </p:nvSpPr>
        <p:spPr/>
        <p:txBody>
          <a:bodyPr/>
          <a:lstStyle/>
          <a:p>
            <a:r>
              <a:rPr lang="en-US"/>
              <a:t>Allotrope Foundation for NSF MRSEC</a:t>
            </a:r>
          </a:p>
        </p:txBody>
      </p:sp>
      <p:sp>
        <p:nvSpPr>
          <p:cNvPr id="6" name="Slide Number Placeholder 5"/>
          <p:cNvSpPr>
            <a:spLocks noGrp="1"/>
          </p:cNvSpPr>
          <p:nvPr>
            <p:ph type="sldNum" sz="quarter" idx="12"/>
          </p:nvPr>
        </p:nvSpPr>
        <p:spPr/>
        <p:txBody>
          <a:bodyPr/>
          <a:lstStyle>
            <a:lvl1pPr algn="ctr">
              <a:defRPr/>
            </a:lvl1pPr>
          </a:lstStyle>
          <a:p>
            <a:r>
              <a:rPr lang="en-US"/>
              <a:t>Page | </a:t>
            </a:r>
            <a:fld id="{95943BB4-EBD8-4800-8747-241FB58C5791}" type="slidenum">
              <a:rPr lang="en-US" smtClean="0"/>
              <a:pPr/>
              <a:t>‹#›</a:t>
            </a:fld>
            <a:endParaRPr lang="en-US" dirty="0"/>
          </a:p>
        </p:txBody>
      </p:sp>
      <p:grpSp>
        <p:nvGrpSpPr>
          <p:cNvPr id="7" name="Group 6"/>
          <p:cNvGrpSpPr/>
          <p:nvPr userDrawn="1"/>
        </p:nvGrpSpPr>
        <p:grpSpPr>
          <a:xfrm>
            <a:off x="0" y="1428750"/>
            <a:ext cx="5181599" cy="628650"/>
            <a:chOff x="0" y="1905000"/>
            <a:chExt cx="4572000" cy="838200"/>
          </a:xfrm>
        </p:grpSpPr>
        <p:cxnSp>
          <p:nvCxnSpPr>
            <p:cNvPr id="8" name="Straight Connector 7"/>
            <p:cNvCxnSpPr/>
            <p:nvPr userDrawn="1"/>
          </p:nvCxnSpPr>
          <p:spPr>
            <a:xfrm>
              <a:off x="0" y="2590800"/>
              <a:ext cx="4419600" cy="0"/>
            </a:xfrm>
            <a:prstGeom prst="line">
              <a:avLst/>
            </a:prstGeom>
            <a:ln w="9525">
              <a:solidFill>
                <a:srgbClr val="6888AD"/>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2362200"/>
              <a:ext cx="4572000" cy="0"/>
            </a:xfrm>
            <a:prstGeom prst="line">
              <a:avLst/>
            </a:prstGeom>
            <a:ln w="38100">
              <a:solidFill>
                <a:srgbClr val="04387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905000"/>
              <a:ext cx="4495800" cy="0"/>
            </a:xfrm>
            <a:prstGeom prst="line">
              <a:avLst/>
            </a:prstGeom>
            <a:ln w="6350">
              <a:solidFill>
                <a:srgbClr val="6888A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2743200"/>
              <a:ext cx="4572000" cy="0"/>
            </a:xfrm>
            <a:prstGeom prst="line">
              <a:avLst/>
            </a:prstGeom>
            <a:ln w="57150">
              <a:solidFill>
                <a:srgbClr val="DD6C07"/>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2133600"/>
              <a:ext cx="4419600" cy="0"/>
            </a:xfrm>
            <a:prstGeom prst="line">
              <a:avLst/>
            </a:prstGeom>
            <a:ln w="19050">
              <a:solidFill>
                <a:srgbClr val="DD6C07"/>
              </a:solidFill>
              <a:prstDash val="solid"/>
            </a:ln>
          </p:spPr>
          <p:style>
            <a:lnRef idx="1">
              <a:schemeClr val="accent1"/>
            </a:lnRef>
            <a:fillRef idx="0">
              <a:schemeClr val="accent1"/>
            </a:fillRef>
            <a:effectRef idx="0">
              <a:schemeClr val="accent1"/>
            </a:effectRef>
            <a:fontRef idx="minor">
              <a:schemeClr val="tx1"/>
            </a:fontRef>
          </p:style>
        </p:cxnSp>
      </p:grpSp>
      <p:sp>
        <p:nvSpPr>
          <p:cNvPr id="14" name="Title 1"/>
          <p:cNvSpPr>
            <a:spLocks noGrp="1"/>
          </p:cNvSpPr>
          <p:nvPr>
            <p:ph type="ctrTitle"/>
          </p:nvPr>
        </p:nvSpPr>
        <p:spPr>
          <a:xfrm>
            <a:off x="152400" y="3143252"/>
            <a:ext cx="5257800" cy="973931"/>
          </a:xfrm>
        </p:spPr>
        <p:txBody>
          <a:bodyPr>
            <a:noAutofit/>
          </a:bodyPr>
          <a:lstStyle>
            <a:lvl1pPr algn="l">
              <a:defRPr sz="4000">
                <a:solidFill>
                  <a:srgbClr val="043877"/>
                </a:solidFill>
                <a:latin typeface="Harabara Mais Bold" pitchFamily="34" charset="0"/>
              </a:defRPr>
            </a:lvl1pPr>
          </a:lstStyle>
          <a:p>
            <a:r>
              <a:rPr lang="en-US"/>
              <a:t>Click to edit Master title style</a:t>
            </a:r>
            <a:endParaRPr lang="en-US" dirty="0"/>
          </a:p>
        </p:txBody>
      </p:sp>
      <p:sp>
        <p:nvSpPr>
          <p:cNvPr id="15" name="Subtitle 2"/>
          <p:cNvSpPr>
            <a:spLocks noGrp="1"/>
          </p:cNvSpPr>
          <p:nvPr>
            <p:ph type="subTitle" idx="1"/>
          </p:nvPr>
        </p:nvSpPr>
        <p:spPr>
          <a:xfrm>
            <a:off x="152400" y="4174330"/>
            <a:ext cx="5257800" cy="514350"/>
          </a:xfrm>
        </p:spPr>
        <p:txBody>
          <a:bodyPr>
            <a:normAutofit/>
          </a:bodyPr>
          <a:lstStyle>
            <a:lvl1pPr marL="0" indent="0" algn="l">
              <a:buNone/>
              <a:defRPr lang="en-US" sz="2400" smtClean="0">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t="26525" r="74394"/>
          <a:stretch/>
        </p:blipFill>
        <p:spPr>
          <a:xfrm>
            <a:off x="4670140" y="0"/>
            <a:ext cx="4473862" cy="4095750"/>
          </a:xfrm>
          <a:prstGeom prst="rect">
            <a:avLst/>
          </a:prstGeom>
        </p:spPr>
      </p:pic>
    </p:spTree>
    <p:extLst>
      <p:ext uri="{BB962C8B-B14F-4D97-AF65-F5344CB8AC3E}">
        <p14:creationId xmlns:p14="http://schemas.microsoft.com/office/powerpoint/2010/main" val="3537965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©2018 Allotrope Foundation</a:t>
            </a:r>
            <a:endParaRPr lang="en-US" dirty="0"/>
          </a:p>
        </p:txBody>
      </p:sp>
      <p:sp>
        <p:nvSpPr>
          <p:cNvPr id="5" name="Footer Placeholder 4"/>
          <p:cNvSpPr>
            <a:spLocks noGrp="1"/>
          </p:cNvSpPr>
          <p:nvPr>
            <p:ph type="ftr" sz="quarter" idx="11"/>
          </p:nvPr>
        </p:nvSpPr>
        <p:spPr/>
        <p:txBody>
          <a:bodyPr/>
          <a:lstStyle/>
          <a:p>
            <a:r>
              <a:rPr lang="en-US"/>
              <a:t>Allotrope Foundation for NSF MRSEC</a:t>
            </a:r>
          </a:p>
        </p:txBody>
      </p:sp>
      <p:sp>
        <p:nvSpPr>
          <p:cNvPr id="6" name="Slide Number Placeholder 5"/>
          <p:cNvSpPr>
            <a:spLocks noGrp="1"/>
          </p:cNvSpPr>
          <p:nvPr>
            <p:ph type="sldNum" sz="quarter" idx="12"/>
          </p:nvPr>
        </p:nvSpPr>
        <p:spPr/>
        <p:txBody>
          <a:bodyPr/>
          <a:lstStyle/>
          <a:p>
            <a:pPr algn="ctr"/>
            <a:r>
              <a:rPr lang="en-US" dirty="0"/>
              <a:t>Page | </a:t>
            </a:r>
            <a:fld id="{95943BB4-EBD8-4800-8747-241FB58C5791}" type="slidenum">
              <a:rPr lang="en-US" smtClean="0"/>
              <a:pPr algn="ctr"/>
              <a:t>‹#›</a:t>
            </a:fld>
            <a:endParaRPr lang="en-US" dirty="0"/>
          </a:p>
        </p:txBody>
      </p:sp>
      <p:grpSp>
        <p:nvGrpSpPr>
          <p:cNvPr id="7" name="Group 6"/>
          <p:cNvGrpSpPr/>
          <p:nvPr userDrawn="1"/>
        </p:nvGrpSpPr>
        <p:grpSpPr>
          <a:xfrm>
            <a:off x="457199" y="4986381"/>
            <a:ext cx="7918523" cy="42821"/>
            <a:chOff x="457199" y="6648505"/>
            <a:chExt cx="7690104" cy="57095"/>
          </a:xfrm>
        </p:grpSpPr>
        <p:cxnSp>
          <p:nvCxnSpPr>
            <p:cNvPr id="8" name="Straight Connector 7"/>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457199" y="6648505"/>
              <a:ext cx="7690104" cy="57095"/>
              <a:chOff x="457199" y="6648505"/>
              <a:chExt cx="7690104" cy="57095"/>
            </a:xfrm>
          </p:grpSpPr>
          <p:cxnSp>
            <p:nvCxnSpPr>
              <p:cNvPr id="10" name="Straight Connector 9"/>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13" name="Picture 12"/>
          <p:cNvPicPr>
            <a:picLocks/>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153400" y="4623693"/>
            <a:ext cx="514439" cy="462657"/>
          </a:xfrm>
          <a:prstGeom prst="rect">
            <a:avLst/>
          </a:prstGeom>
        </p:spPr>
      </p:pic>
    </p:spTree>
    <p:extLst>
      <p:ext uri="{BB962C8B-B14F-4D97-AF65-F5344CB8AC3E}">
        <p14:creationId xmlns:p14="http://schemas.microsoft.com/office/powerpoint/2010/main" val="908664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©2018 Allotrope Foundation</a:t>
            </a:r>
            <a:endParaRPr lang="en-US" dirty="0"/>
          </a:p>
        </p:txBody>
      </p:sp>
      <p:sp>
        <p:nvSpPr>
          <p:cNvPr id="5" name="Footer Placeholder 4"/>
          <p:cNvSpPr>
            <a:spLocks noGrp="1"/>
          </p:cNvSpPr>
          <p:nvPr>
            <p:ph type="ftr" sz="quarter" idx="11"/>
          </p:nvPr>
        </p:nvSpPr>
        <p:spPr/>
        <p:txBody>
          <a:bodyPr/>
          <a:lstStyle/>
          <a:p>
            <a:r>
              <a:rPr lang="en-US"/>
              <a:t>Allotrope Foundation for NSF MRSEC</a:t>
            </a:r>
          </a:p>
        </p:txBody>
      </p:sp>
      <p:sp>
        <p:nvSpPr>
          <p:cNvPr id="6" name="Slide Number Placeholder 5"/>
          <p:cNvSpPr>
            <a:spLocks noGrp="1"/>
          </p:cNvSpPr>
          <p:nvPr>
            <p:ph type="sldNum" sz="quarter" idx="12"/>
          </p:nvPr>
        </p:nvSpPr>
        <p:spPr/>
        <p:txBody>
          <a:bodyPr/>
          <a:lstStyle/>
          <a:p>
            <a:pPr algn="ctr"/>
            <a:r>
              <a:rPr lang="en-US" dirty="0"/>
              <a:t>Page | </a:t>
            </a:r>
            <a:fld id="{95943BB4-EBD8-4800-8747-241FB58C5791}" type="slidenum">
              <a:rPr lang="en-US" smtClean="0"/>
              <a:pPr algn="ctr"/>
              <a:t>‹#›</a:t>
            </a:fld>
            <a:endParaRPr lang="en-US" dirty="0"/>
          </a:p>
        </p:txBody>
      </p:sp>
      <p:grpSp>
        <p:nvGrpSpPr>
          <p:cNvPr id="7" name="Group 6"/>
          <p:cNvGrpSpPr/>
          <p:nvPr userDrawn="1"/>
        </p:nvGrpSpPr>
        <p:grpSpPr>
          <a:xfrm>
            <a:off x="457199" y="4986381"/>
            <a:ext cx="7918523" cy="42821"/>
            <a:chOff x="457199" y="6648505"/>
            <a:chExt cx="7690104" cy="57095"/>
          </a:xfrm>
        </p:grpSpPr>
        <p:cxnSp>
          <p:nvCxnSpPr>
            <p:cNvPr id="8" name="Straight Connector 7"/>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457199" y="6648505"/>
              <a:ext cx="7690104" cy="57095"/>
              <a:chOff x="457199" y="6648505"/>
              <a:chExt cx="7690104" cy="57095"/>
            </a:xfrm>
          </p:grpSpPr>
          <p:cxnSp>
            <p:nvCxnSpPr>
              <p:cNvPr id="10" name="Straight Connector 9"/>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13" name="Picture 12"/>
          <p:cNvPicPr>
            <a:picLocks/>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153400" y="4623693"/>
            <a:ext cx="514439" cy="462657"/>
          </a:xfrm>
          <a:prstGeom prst="rect">
            <a:avLst/>
          </a:prstGeom>
        </p:spPr>
      </p:pic>
    </p:spTree>
    <p:extLst>
      <p:ext uri="{BB962C8B-B14F-4D97-AF65-F5344CB8AC3E}">
        <p14:creationId xmlns:p14="http://schemas.microsoft.com/office/powerpoint/2010/main" val="3016053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gilent 16:9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7190" y="185168"/>
            <a:ext cx="8398948" cy="695075"/>
          </a:xfrm>
        </p:spPr>
        <p:txBody>
          <a:bodyPr anchor="t" anchorCtr="0">
            <a:normAutofit/>
          </a:bodyPr>
          <a:lstStyle>
            <a:lvl1pPr>
              <a:defRPr sz="2100" b="0" i="0">
                <a:latin typeface="Arial" panose="020B0604020202020204" pitchFamily="34" charset="0"/>
                <a:ea typeface="Roboto Medium" panose="02000000000000000000" pitchFamily="2"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77190" y="966978"/>
            <a:ext cx="8398948" cy="3504438"/>
          </a:xfrm>
        </p:spPr>
        <p:txBody>
          <a:bodyPr/>
          <a:lstStyle>
            <a:lvl1pPr>
              <a:defRPr>
                <a:latin typeface="Arial" panose="020B0604020202020204" pitchFamily="34" charset="0"/>
              </a:defRPr>
            </a:lvl1pPr>
            <a:lvl2pPr marL="136916" indent="-136916">
              <a:defRPr>
                <a:latin typeface="Arial" panose="020B0604020202020204" pitchFamily="34" charset="0"/>
              </a:defRPr>
            </a:lvl2pPr>
            <a:lvl3pPr marL="342884" indent="-157155">
              <a:defRPr>
                <a:latin typeface="Arial" panose="020B0604020202020204" pitchFamily="34" charset="0"/>
              </a:defRPr>
            </a:lvl3pPr>
            <a:lvl4pPr marL="472655" indent="-126200">
              <a:defRPr>
                <a:latin typeface="Arial" panose="020B0604020202020204" pitchFamily="34" charset="0"/>
              </a:defRPr>
            </a:lvl4pPr>
            <a:lvl5pPr marL="640524" indent="-136916">
              <a:defRPr>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22960" y="4962525"/>
            <a:ext cx="795528" cy="89154"/>
          </a:xfrm>
        </p:spPr>
        <p:txBody>
          <a:bodyPr/>
          <a:lstStyle>
            <a:lvl1pPr algn="l">
              <a:defRPr sz="600">
                <a:solidFill>
                  <a:schemeClr val="bg1"/>
                </a:solidFill>
              </a:defRPr>
            </a:lvl1pPr>
          </a:lstStyle>
          <a:p>
            <a:r>
              <a:rPr lang="en-US"/>
              <a:t>©2018 Allotrope Foundation</a:t>
            </a:r>
            <a:endParaRPr lang="en-US" dirty="0"/>
          </a:p>
        </p:txBody>
      </p:sp>
      <p:sp>
        <p:nvSpPr>
          <p:cNvPr id="5" name="Footer Placeholder 4"/>
          <p:cNvSpPr>
            <a:spLocks noGrp="1"/>
          </p:cNvSpPr>
          <p:nvPr>
            <p:ph type="ftr" sz="quarter" idx="11"/>
          </p:nvPr>
        </p:nvSpPr>
        <p:spPr>
          <a:xfrm>
            <a:off x="1961388" y="4964960"/>
            <a:ext cx="4046220" cy="89154"/>
          </a:xfrm>
        </p:spPr>
        <p:txBody>
          <a:bodyPr/>
          <a:lstStyle>
            <a:lvl1pPr algn="l">
              <a:defRPr sz="600">
                <a:solidFill>
                  <a:schemeClr val="bg1"/>
                </a:solidFill>
              </a:defRPr>
            </a:lvl1pPr>
          </a:lstStyle>
          <a:p>
            <a:r>
              <a:rPr lang="en-US"/>
              <a:t>Allotrope Foundation for NSF MRSEC</a:t>
            </a:r>
            <a:endParaRPr lang="en-US" dirty="0"/>
          </a:p>
        </p:txBody>
      </p:sp>
      <p:sp>
        <p:nvSpPr>
          <p:cNvPr id="6" name="Slide Number Placeholder 5"/>
          <p:cNvSpPr>
            <a:spLocks noGrp="1"/>
          </p:cNvSpPr>
          <p:nvPr>
            <p:ph type="sldNum" sz="quarter" idx="12"/>
          </p:nvPr>
        </p:nvSpPr>
        <p:spPr>
          <a:xfrm>
            <a:off x="377190" y="4965192"/>
            <a:ext cx="397764" cy="89154"/>
          </a:xfrm>
        </p:spPr>
        <p:txBody>
          <a:bodyPr/>
          <a:lstStyle>
            <a:lvl1pPr>
              <a:defRPr sz="600"/>
            </a:lvl1pPr>
          </a:lstStyle>
          <a:p>
            <a:fld id="{CBD803B2-A378-42BD-B5EC-F7748F169FE0}" type="slidenum">
              <a:rPr lang="en-US" smtClean="0"/>
              <a:pPr/>
              <a:t>‹#›</a:t>
            </a:fld>
            <a:endParaRPr lang="en-US" dirty="0"/>
          </a:p>
        </p:txBody>
      </p:sp>
    </p:spTree>
    <p:extLst>
      <p:ext uri="{BB962C8B-B14F-4D97-AF65-F5344CB8AC3E}">
        <p14:creationId xmlns:p14="http://schemas.microsoft.com/office/powerpoint/2010/main" val="2542804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61788"/>
          </a:xfrm>
          <a:prstGeom prst="rect">
            <a:avLst/>
          </a:prstGeom>
        </p:spPr>
      </p:pic>
      <p:sp>
        <p:nvSpPr>
          <p:cNvPr id="10" name="Inhaltsplatzhalter 2"/>
          <p:cNvSpPr>
            <a:spLocks noGrp="1"/>
          </p:cNvSpPr>
          <p:nvPr>
            <p:ph sz="half" idx="11" hasCustomPrompt="1"/>
          </p:nvPr>
        </p:nvSpPr>
        <p:spPr>
          <a:xfrm>
            <a:off x="124828" y="3863523"/>
            <a:ext cx="7888806" cy="1176535"/>
          </a:xfrm>
          <a:prstGeom prst="rect">
            <a:avLst/>
          </a:prstGeom>
        </p:spPr>
        <p:txBody>
          <a:bodyPr anchor="b">
            <a:noAutofit/>
          </a:bodyPr>
          <a:lstStyle>
            <a:lvl1pPr marL="0" indent="0">
              <a:lnSpc>
                <a:spcPct val="100000"/>
              </a:lnSpc>
              <a:buNone/>
              <a:defRPr sz="900">
                <a:solidFill>
                  <a:srgbClr val="808487"/>
                </a:solidFill>
              </a:defRPr>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de-DE" dirty="0" err="1"/>
              <a:t>Presenter</a:t>
            </a:r>
            <a:endParaRPr lang="de-DE" dirty="0"/>
          </a:p>
          <a:p>
            <a:pPr lvl="0"/>
            <a:r>
              <a:rPr lang="de-DE" dirty="0"/>
              <a:t>Date</a:t>
            </a:r>
          </a:p>
          <a:p>
            <a:pPr lvl="0"/>
            <a:r>
              <a:rPr lang="de-DE" dirty="0"/>
              <a:t>Location</a:t>
            </a:r>
          </a:p>
        </p:txBody>
      </p:sp>
      <p:sp>
        <p:nvSpPr>
          <p:cNvPr id="12" name="Untertitel 2"/>
          <p:cNvSpPr>
            <a:spLocks noGrp="1"/>
          </p:cNvSpPr>
          <p:nvPr>
            <p:ph type="subTitle" idx="1" hasCustomPrompt="1"/>
          </p:nvPr>
        </p:nvSpPr>
        <p:spPr>
          <a:xfrm>
            <a:off x="1605916" y="1927327"/>
            <a:ext cx="6407720" cy="1274561"/>
          </a:xfrm>
          <a:prstGeom prst="rect">
            <a:avLst/>
          </a:prstGeom>
        </p:spPr>
        <p:txBody>
          <a:bodyPr anchor="ctr"/>
          <a:lstStyle>
            <a:lvl1pPr marL="0" indent="0" algn="l">
              <a:lnSpc>
                <a:spcPct val="100000"/>
              </a:lnSpc>
              <a:buNone/>
              <a:defRPr sz="2700" b="0" baseline="0">
                <a:solidFill>
                  <a:srgbClr val="EE7F00"/>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noProof="0" dirty="0"/>
              <a:t>Title of the presentation</a:t>
            </a:r>
          </a:p>
        </p:txBody>
      </p:sp>
      <p:pic>
        <p:nvPicPr>
          <p:cNvPr id="17" name="Picture 47" descr="osthus_logo_60mm"/>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23273"/>
          <a:stretch/>
        </p:blipFill>
        <p:spPr bwMode="auto">
          <a:xfrm>
            <a:off x="8141397" y="4794454"/>
            <a:ext cx="881161" cy="245603"/>
          </a:xfrm>
          <a:prstGeom prst="rect">
            <a:avLst/>
          </a:prstGeom>
          <a:noFill/>
          <a:ln>
            <a:noFill/>
          </a:ln>
          <a:effectLst>
            <a:glow rad="101600">
              <a:schemeClr val="tx2">
                <a:lumMod val="50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a:blip r:embed="rId4"/>
          <a:stretch>
            <a:fillRect/>
          </a:stretch>
        </p:blipFill>
        <p:spPr>
          <a:xfrm>
            <a:off x="211528" y="1920995"/>
            <a:ext cx="1220993" cy="1280891"/>
          </a:xfrm>
          <a:prstGeom prst="rect">
            <a:avLst/>
          </a:prstGeom>
        </p:spPr>
      </p:pic>
    </p:spTree>
    <p:extLst>
      <p:ext uri="{BB962C8B-B14F-4D97-AF65-F5344CB8AC3E}">
        <p14:creationId xmlns:p14="http://schemas.microsoft.com/office/powerpoint/2010/main" val="189392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&lt;title&gt;</a:t>
            </a:r>
            <a:endParaRPr lang="de-DE" dirty="0"/>
          </a:p>
        </p:txBody>
      </p:sp>
      <p:pic>
        <p:nvPicPr>
          <p:cNvPr id="3" name="Picture 47" descr="osthus_logo_60mm"/>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3273"/>
          <a:stretch/>
        </p:blipFill>
        <p:spPr bwMode="auto">
          <a:xfrm>
            <a:off x="8141397" y="4794454"/>
            <a:ext cx="881161" cy="245603"/>
          </a:xfrm>
          <a:prstGeom prst="rect">
            <a:avLst/>
          </a:prstGeom>
          <a:noFill/>
          <a:ln>
            <a:noFill/>
          </a:ln>
          <a:effectLst>
            <a:glow rad="101600">
              <a:schemeClr val="tx2">
                <a:lumMod val="50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69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ch spa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16200000">
            <a:off x="-1508835" y="2434965"/>
            <a:ext cx="3940997" cy="707512"/>
          </a:xfrm>
        </p:spPr>
        <p:txBody>
          <a:bodyPr/>
          <a:lstStyle>
            <a:lvl1pPr algn="r">
              <a:defRPr>
                <a:solidFill>
                  <a:schemeClr val="accent1"/>
                </a:solidFill>
              </a:defRPr>
            </a:lvl1pPr>
          </a:lstStyle>
          <a:p>
            <a:r>
              <a:rPr lang="en-US" dirty="0"/>
              <a:t>&lt;title&gt;</a:t>
            </a:r>
            <a:endParaRPr lang="de-DE" dirty="0"/>
          </a:p>
        </p:txBody>
      </p:sp>
      <p:pic>
        <p:nvPicPr>
          <p:cNvPr id="3" name="Picture 47" descr="osthus_logo_60mm"/>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3273"/>
          <a:stretch/>
        </p:blipFill>
        <p:spPr bwMode="auto">
          <a:xfrm>
            <a:off x="8141397" y="4794454"/>
            <a:ext cx="881161" cy="245603"/>
          </a:xfrm>
          <a:prstGeom prst="rect">
            <a:avLst/>
          </a:prstGeom>
          <a:noFill/>
          <a:ln>
            <a:noFill/>
          </a:ln>
          <a:effectLst>
            <a:glow rad="101600">
              <a:schemeClr val="tx2">
                <a:lumMod val="50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45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ual content">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942977" y="1013222"/>
            <a:ext cx="3373437" cy="3686175"/>
          </a:xfrm>
          <a:prstGeom prst="rect">
            <a:avLst/>
          </a:prstGeom>
        </p:spPr>
        <p:txBody>
          <a:bodyPr>
            <a:noAutofit/>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Inhaltsplatzhalter 3"/>
          <p:cNvSpPr>
            <a:spLocks noGrp="1"/>
          </p:cNvSpPr>
          <p:nvPr>
            <p:ph sz="half" idx="2"/>
          </p:nvPr>
        </p:nvSpPr>
        <p:spPr>
          <a:xfrm>
            <a:off x="4868865" y="1013222"/>
            <a:ext cx="3467893" cy="3686175"/>
          </a:xfrm>
          <a:prstGeom prst="rect">
            <a:avLst/>
          </a:prstGeom>
        </p:spPr>
        <p:txBody>
          <a:bodyPr>
            <a:noAutofit/>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7" name="Titel 1"/>
          <p:cNvSpPr>
            <a:spLocks noGrp="1"/>
          </p:cNvSpPr>
          <p:nvPr>
            <p:ph type="title" hasCustomPrompt="1"/>
          </p:nvPr>
        </p:nvSpPr>
        <p:spPr>
          <a:xfrm>
            <a:off x="942977" y="148689"/>
            <a:ext cx="7393781" cy="707512"/>
          </a:xfrm>
        </p:spPr>
        <p:txBody>
          <a:bodyPr/>
          <a:lstStyle>
            <a:lvl1pPr>
              <a:defRPr/>
            </a:lvl1pPr>
          </a:lstStyle>
          <a:p>
            <a:r>
              <a:rPr lang="de-DE" dirty="0"/>
              <a:t>&lt;title&gt;</a:t>
            </a:r>
          </a:p>
        </p:txBody>
      </p:sp>
      <p:cxnSp>
        <p:nvCxnSpPr>
          <p:cNvPr id="5" name="Straight Connector 4"/>
          <p:cNvCxnSpPr/>
          <p:nvPr userDrawn="1"/>
        </p:nvCxnSpPr>
        <p:spPr>
          <a:xfrm>
            <a:off x="4599000" y="1013223"/>
            <a:ext cx="0" cy="3452578"/>
          </a:xfrm>
          <a:prstGeom prst="line">
            <a:avLst/>
          </a:prstGeom>
        </p:spPr>
        <p:style>
          <a:lnRef idx="1">
            <a:schemeClr val="dk1"/>
          </a:lnRef>
          <a:fillRef idx="0">
            <a:schemeClr val="dk1"/>
          </a:fillRef>
          <a:effectRef idx="0">
            <a:schemeClr val="dk1"/>
          </a:effectRef>
          <a:fontRef idx="minor">
            <a:schemeClr val="tx1"/>
          </a:fontRef>
        </p:style>
      </p:cxnSp>
      <p:pic>
        <p:nvPicPr>
          <p:cNvPr id="6" name="Picture 47" descr="osthus_logo_60mm"/>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3273"/>
          <a:stretch/>
        </p:blipFill>
        <p:spPr bwMode="auto">
          <a:xfrm>
            <a:off x="8141397" y="4794454"/>
            <a:ext cx="881161" cy="245603"/>
          </a:xfrm>
          <a:prstGeom prst="rect">
            <a:avLst/>
          </a:prstGeom>
          <a:noFill/>
          <a:ln>
            <a:noFill/>
          </a:ln>
          <a:effectLst>
            <a:glow rad="101600">
              <a:schemeClr val="tx2">
                <a:lumMod val="50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48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3" name="Inhaltsplatzhalter 2"/>
          <p:cNvSpPr>
            <a:spLocks noGrp="1"/>
          </p:cNvSpPr>
          <p:nvPr>
            <p:ph idx="1"/>
          </p:nvPr>
        </p:nvSpPr>
        <p:spPr>
          <a:xfrm>
            <a:off x="354724" y="1013222"/>
            <a:ext cx="8352716" cy="3686175"/>
          </a:xfrm>
          <a:prstGeom prst="rect">
            <a:avLst/>
          </a:prstGeo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itel 1"/>
          <p:cNvSpPr>
            <a:spLocks noGrp="1"/>
          </p:cNvSpPr>
          <p:nvPr>
            <p:ph type="title" hasCustomPrompt="1"/>
          </p:nvPr>
        </p:nvSpPr>
        <p:spPr>
          <a:xfrm>
            <a:off x="942976" y="148689"/>
            <a:ext cx="7751762" cy="707512"/>
          </a:xfrm>
        </p:spPr>
        <p:txBody>
          <a:bodyPr/>
          <a:lstStyle>
            <a:lvl1pPr>
              <a:defRPr/>
            </a:lvl1pPr>
          </a:lstStyle>
          <a:p>
            <a:r>
              <a:rPr lang="de-DE" dirty="0"/>
              <a:t>&lt;title&gt;</a:t>
            </a:r>
          </a:p>
        </p:txBody>
      </p:sp>
      <p:pic>
        <p:nvPicPr>
          <p:cNvPr id="4" name="Picture 47" descr="osthus_logo_60mm"/>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3273"/>
          <a:stretch/>
        </p:blipFill>
        <p:spPr bwMode="auto">
          <a:xfrm>
            <a:off x="8141397" y="4794454"/>
            <a:ext cx="881161" cy="245603"/>
          </a:xfrm>
          <a:prstGeom prst="rect">
            <a:avLst/>
          </a:prstGeom>
          <a:noFill/>
          <a:ln>
            <a:noFill/>
          </a:ln>
          <a:effectLst>
            <a:glow rad="101600">
              <a:schemeClr val="tx2">
                <a:lumMod val="50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92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7572"/>
          </a:xfrm>
          <a:prstGeom prst="rect">
            <a:avLst/>
          </a:prstGeom>
        </p:spPr>
      </p:pic>
      <p:pic>
        <p:nvPicPr>
          <p:cNvPr id="11" name="Picture 10"/>
          <p:cNvPicPr>
            <a:picLocks noChangeAspect="1"/>
          </p:cNvPicPr>
          <p:nvPr userDrawn="1"/>
        </p:nvPicPr>
        <p:blipFill>
          <a:blip r:embed="rId3"/>
          <a:stretch>
            <a:fillRect/>
          </a:stretch>
        </p:blipFill>
        <p:spPr>
          <a:xfrm>
            <a:off x="2767302" y="1894990"/>
            <a:ext cx="3609398" cy="1353524"/>
          </a:xfrm>
          <a:prstGeom prst="rect">
            <a:avLst/>
          </a:prstGeom>
        </p:spPr>
      </p:pic>
      <p:sp>
        <p:nvSpPr>
          <p:cNvPr id="12" name="TextBox 11"/>
          <p:cNvSpPr txBox="1"/>
          <p:nvPr userDrawn="1"/>
        </p:nvSpPr>
        <p:spPr>
          <a:xfrm>
            <a:off x="2801198" y="2971514"/>
            <a:ext cx="3416320" cy="300082"/>
          </a:xfrm>
          <a:prstGeom prst="rect">
            <a:avLst/>
          </a:prstGeom>
          <a:noFill/>
        </p:spPr>
        <p:txBody>
          <a:bodyPr wrap="none" rtlCol="0">
            <a:spAutoFit/>
          </a:bodyPr>
          <a:lstStyle/>
          <a:p>
            <a:pPr fontAlgn="base">
              <a:spcBef>
                <a:spcPct val="0"/>
              </a:spcBef>
              <a:spcAft>
                <a:spcPct val="0"/>
              </a:spcAft>
            </a:pPr>
            <a:r>
              <a:rPr lang="de-DE" sz="1350" dirty="0">
                <a:ln w="0"/>
                <a:solidFill>
                  <a:srgbClr val="FFFFFF">
                    <a:lumMod val="75000"/>
                  </a:srgbClr>
                </a:solidFill>
                <a:effectLst>
                  <a:glow rad="139700">
                    <a:srgbClr val="8C9094">
                      <a:satMod val="175000"/>
                      <a:alpha val="40000"/>
                    </a:srgbClr>
                  </a:glow>
                  <a:outerShdw blurRad="38100" dist="25400" dir="5400000" algn="ctr" rotWithShape="0">
                    <a:srgbClr val="6E747A">
                      <a:alpha val="43000"/>
                    </a:srgbClr>
                  </a:outerShdw>
                </a:effectLst>
                <a:latin typeface="Arial" charset="0"/>
              </a:rPr>
              <a:t>Connecting data, people and technologies</a:t>
            </a:r>
          </a:p>
        </p:txBody>
      </p:sp>
    </p:spTree>
    <p:extLst>
      <p:ext uri="{BB962C8B-B14F-4D97-AF65-F5344CB8AC3E}">
        <p14:creationId xmlns:p14="http://schemas.microsoft.com/office/powerpoint/2010/main" val="344609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457200" y="4986380"/>
            <a:ext cx="7918523" cy="42821"/>
            <a:chOff x="457199" y="6648505"/>
            <a:chExt cx="7690104" cy="57095"/>
          </a:xfrm>
        </p:grpSpPr>
        <p:cxnSp>
          <p:nvCxnSpPr>
            <p:cNvPr id="8" name="Straight Connector 7"/>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457199" y="6648505"/>
              <a:ext cx="7690104" cy="57095"/>
              <a:chOff x="457199" y="6648505"/>
              <a:chExt cx="7690104" cy="57095"/>
            </a:xfrm>
          </p:grpSpPr>
          <p:cxnSp>
            <p:nvCxnSpPr>
              <p:cNvPr id="10" name="Straight Connector 9"/>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153400" y="4658776"/>
            <a:ext cx="609600" cy="433418"/>
          </a:xfrm>
          <a:prstGeom prst="rect">
            <a:avLst/>
          </a:prstGeom>
        </p:spPr>
      </p:pic>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pPr fontAlgn="base">
              <a:spcBef>
                <a:spcPct val="0"/>
              </a:spcBef>
              <a:spcAft>
                <a:spcPct val="0"/>
              </a:spcAft>
            </a:pPr>
            <a:r>
              <a:rPr lang="en-US">
                <a:solidFill>
                  <a:srgbClr val="000000"/>
                </a:solidFill>
                <a:latin typeface="Arial" charset="0"/>
              </a:rPr>
              <a:t>©2018 Allotrope Foundation</a:t>
            </a:r>
          </a:p>
        </p:txBody>
      </p:sp>
      <p:sp>
        <p:nvSpPr>
          <p:cNvPr id="15" name="Footer Placeholder 14"/>
          <p:cNvSpPr>
            <a:spLocks noGrp="1"/>
          </p:cNvSpPr>
          <p:nvPr>
            <p:ph type="ftr" sz="quarter" idx="11"/>
          </p:nvPr>
        </p:nvSpPr>
        <p:spPr/>
        <p:txBody>
          <a:bodyPr/>
          <a:lstStyle/>
          <a:p>
            <a:pPr fontAlgn="base">
              <a:spcBef>
                <a:spcPct val="0"/>
              </a:spcBef>
              <a:spcAft>
                <a:spcPct val="0"/>
              </a:spcAft>
            </a:pPr>
            <a:r>
              <a:rPr lang="en-US">
                <a:solidFill>
                  <a:srgbClr val="000000"/>
                </a:solidFill>
                <a:latin typeface="Arial" charset="0"/>
              </a:rPr>
              <a:t>Allotrope Foundation for NSF MRSEC</a:t>
            </a:r>
            <a:endParaRPr lang="en-US" dirty="0">
              <a:solidFill>
                <a:srgbClr val="000000"/>
              </a:solidFill>
              <a:latin typeface="Arial" charset="0"/>
            </a:endParaRPr>
          </a:p>
        </p:txBody>
      </p:sp>
      <p:sp>
        <p:nvSpPr>
          <p:cNvPr id="16" name="Slide Number Placeholder 15"/>
          <p:cNvSpPr>
            <a:spLocks noGrp="1"/>
          </p:cNvSpPr>
          <p:nvPr>
            <p:ph type="sldNum" sz="quarter" idx="12"/>
          </p:nvPr>
        </p:nvSpPr>
        <p:spPr/>
        <p:txBody>
          <a:bodyPr/>
          <a:lstStyle/>
          <a:p>
            <a:pPr fontAlgn="base">
              <a:spcBef>
                <a:spcPct val="0"/>
              </a:spcBef>
              <a:spcAft>
                <a:spcPct val="0"/>
              </a:spcAft>
            </a:pPr>
            <a:r>
              <a:rPr lang="en-US">
                <a:solidFill>
                  <a:srgbClr val="000000"/>
                </a:solidFill>
                <a:latin typeface="Arial" charset="0"/>
              </a:rPr>
              <a:t>Page | </a:t>
            </a:r>
            <a:fld id="{95943BB4-EBD8-4800-8747-241FB58C5791}" type="slidenum">
              <a:rPr lang="en-US" smtClean="0">
                <a:solidFill>
                  <a:srgbClr val="000000"/>
                </a:solidFill>
                <a:latin typeface="Arial" charset="0"/>
              </a:rPr>
              <a:pPr fontAlgn="base">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1903078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200150"/>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r>
              <a:rPr lang="en-US"/>
              <a:t>©2018 Allotrope Foundation</a:t>
            </a:r>
            <a:endParaRPr lang="en-US" dirty="0"/>
          </a:p>
        </p:txBody>
      </p:sp>
      <p:sp>
        <p:nvSpPr>
          <p:cNvPr id="15" name="Footer Placeholder 14"/>
          <p:cNvSpPr>
            <a:spLocks noGrp="1"/>
          </p:cNvSpPr>
          <p:nvPr>
            <p:ph type="ftr" sz="quarter" idx="11"/>
          </p:nvPr>
        </p:nvSpPr>
        <p:spPr/>
        <p:txBody>
          <a:bodyPr/>
          <a:lstStyle/>
          <a:p>
            <a:r>
              <a:rPr lang="en-US"/>
              <a:t>Allotrope Foundation for NSF MRSEC</a:t>
            </a:r>
            <a:endParaRPr lang="en-US" dirty="0"/>
          </a:p>
        </p:txBody>
      </p:sp>
      <p:sp>
        <p:nvSpPr>
          <p:cNvPr id="16" name="Slide Number Placeholder 15"/>
          <p:cNvSpPr>
            <a:spLocks noGrp="1"/>
          </p:cNvSpPr>
          <p:nvPr>
            <p:ph type="sldNum" sz="quarter" idx="12"/>
          </p:nvPr>
        </p:nvSpPr>
        <p:spPr/>
        <p:txBody>
          <a:bodyPr/>
          <a:lstStyle/>
          <a:p>
            <a:r>
              <a:rPr lang="en-US"/>
              <a:t>Page | </a:t>
            </a:r>
            <a:fld id="{95943BB4-EBD8-4800-8747-241FB58C5791}" type="slidenum">
              <a:rPr lang="en-US" smtClean="0"/>
              <a:pPr/>
              <a:t>‹#›</a:t>
            </a:fld>
            <a:endParaRPr lang="en-US" dirty="0"/>
          </a:p>
        </p:txBody>
      </p:sp>
      <p:grpSp>
        <p:nvGrpSpPr>
          <p:cNvPr id="7" name="Group 6"/>
          <p:cNvGrpSpPr/>
          <p:nvPr userDrawn="1"/>
        </p:nvGrpSpPr>
        <p:grpSpPr>
          <a:xfrm>
            <a:off x="457199" y="4986381"/>
            <a:ext cx="7918523" cy="42821"/>
            <a:chOff x="457199" y="6648505"/>
            <a:chExt cx="7690104" cy="57095"/>
          </a:xfrm>
        </p:grpSpPr>
        <p:cxnSp>
          <p:nvCxnSpPr>
            <p:cNvPr id="8" name="Straight Connector 7"/>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457199" y="6648505"/>
              <a:ext cx="7690104" cy="57095"/>
              <a:chOff x="457199" y="6648505"/>
              <a:chExt cx="7690104" cy="57095"/>
            </a:xfrm>
          </p:grpSpPr>
          <p:cxnSp>
            <p:nvCxnSpPr>
              <p:cNvPr id="10" name="Straight Connector 9"/>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17" name="Picture 16"/>
          <p:cNvPicPr>
            <a:picLocks/>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153400" y="4623693"/>
            <a:ext cx="514439" cy="462657"/>
          </a:xfrm>
          <a:prstGeom prst="rect">
            <a:avLst/>
          </a:prstGeom>
        </p:spPr>
      </p:pic>
    </p:spTree>
    <p:extLst>
      <p:ext uri="{BB962C8B-B14F-4D97-AF65-F5344CB8AC3E}">
        <p14:creationId xmlns:p14="http://schemas.microsoft.com/office/powerpoint/2010/main" val="1083071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fontAlgn="base">
              <a:spcBef>
                <a:spcPct val="0"/>
              </a:spcBef>
              <a:spcAft>
                <a:spcPct val="0"/>
              </a:spcAft>
            </a:pPr>
            <a:r>
              <a:rPr lang="en-US">
                <a:solidFill>
                  <a:srgbClr val="000000"/>
                </a:solidFill>
                <a:latin typeface="Arial" charset="0"/>
              </a:rPr>
              <a:t>©2018 Allotrope Foundation</a:t>
            </a:r>
          </a:p>
        </p:txBody>
      </p:sp>
      <p:sp>
        <p:nvSpPr>
          <p:cNvPr id="4" name="Footer Placeholder 3"/>
          <p:cNvSpPr>
            <a:spLocks noGrp="1"/>
          </p:cNvSpPr>
          <p:nvPr>
            <p:ph type="ftr" sz="quarter" idx="11"/>
          </p:nvPr>
        </p:nvSpPr>
        <p:spPr/>
        <p:txBody>
          <a:bodyPr/>
          <a:lstStyle/>
          <a:p>
            <a:pPr fontAlgn="base">
              <a:spcBef>
                <a:spcPct val="0"/>
              </a:spcBef>
              <a:spcAft>
                <a:spcPct val="0"/>
              </a:spcAft>
            </a:pPr>
            <a:r>
              <a:rPr lang="en-US">
                <a:solidFill>
                  <a:srgbClr val="000000"/>
                </a:solidFill>
                <a:latin typeface="Arial" charset="0"/>
              </a:rPr>
              <a:t>Allotrope Foundation for NSF MRSEC</a:t>
            </a:r>
          </a:p>
        </p:txBody>
      </p:sp>
      <p:sp>
        <p:nvSpPr>
          <p:cNvPr id="5" name="Slide Number Placeholder 4"/>
          <p:cNvSpPr>
            <a:spLocks noGrp="1"/>
          </p:cNvSpPr>
          <p:nvPr>
            <p:ph type="sldNum" sz="quarter" idx="12"/>
          </p:nvPr>
        </p:nvSpPr>
        <p:spPr/>
        <p:txBody>
          <a:bodyPr/>
          <a:lstStyle/>
          <a:p>
            <a:pPr fontAlgn="base">
              <a:spcBef>
                <a:spcPct val="0"/>
              </a:spcBef>
              <a:spcAft>
                <a:spcPct val="0"/>
              </a:spcAft>
            </a:pPr>
            <a:r>
              <a:rPr lang="en-US" dirty="0">
                <a:solidFill>
                  <a:srgbClr val="000000"/>
                </a:solidFill>
                <a:latin typeface="Arial" charset="0"/>
              </a:rPr>
              <a:t>Page | </a:t>
            </a:r>
            <a:fld id="{95943BB4-EBD8-4800-8747-241FB58C5791}" type="slidenum">
              <a:rPr lang="en-US" smtClean="0">
                <a:solidFill>
                  <a:srgbClr val="000000"/>
                </a:solidFill>
                <a:latin typeface="Arial" charset="0"/>
              </a:rPr>
              <a:pPr fontAlgn="base">
                <a:spcBef>
                  <a:spcPct val="0"/>
                </a:spcBef>
                <a:spcAft>
                  <a:spcPct val="0"/>
                </a:spcAft>
              </a:pPr>
              <a:t>‹#›</a:t>
            </a:fld>
            <a:endParaRPr lang="en-US" dirty="0">
              <a:solidFill>
                <a:srgbClr val="000000"/>
              </a:solidFill>
              <a:latin typeface="Arial" charset="0"/>
            </a:endParaRPr>
          </a:p>
        </p:txBody>
      </p:sp>
      <p:grpSp>
        <p:nvGrpSpPr>
          <p:cNvPr id="6" name="Group 5"/>
          <p:cNvGrpSpPr/>
          <p:nvPr userDrawn="1"/>
        </p:nvGrpSpPr>
        <p:grpSpPr>
          <a:xfrm>
            <a:off x="457200" y="4986380"/>
            <a:ext cx="7918523" cy="42821"/>
            <a:chOff x="457199" y="6648505"/>
            <a:chExt cx="7690104" cy="57095"/>
          </a:xfrm>
        </p:grpSpPr>
        <p:cxnSp>
          <p:nvCxnSpPr>
            <p:cNvPr id="7" name="Straight Connector 6"/>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457199" y="6648505"/>
              <a:ext cx="7690104" cy="57095"/>
              <a:chOff x="457199" y="6648505"/>
              <a:chExt cx="7690104" cy="57095"/>
            </a:xfrm>
          </p:grpSpPr>
          <p:cxnSp>
            <p:nvCxnSpPr>
              <p:cNvPr id="9" name="Straight Connector 8"/>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153400" y="4658776"/>
            <a:ext cx="609600" cy="433418"/>
          </a:xfrm>
          <a:prstGeom prst="rect">
            <a:avLst/>
          </a:prstGeom>
        </p:spPr>
      </p:pic>
    </p:spTree>
    <p:extLst>
      <p:ext uri="{BB962C8B-B14F-4D97-AF65-F5344CB8AC3E}">
        <p14:creationId xmlns:p14="http://schemas.microsoft.com/office/powerpoint/2010/main" val="3680982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878014" y="0"/>
            <a:ext cx="7265987" cy="728663"/>
          </a:xfrm>
          <a:prstGeom prst="rect">
            <a:avLst/>
          </a:prstGeom>
        </p:spPr>
        <p:txBody>
          <a:bodyPr/>
          <a:lstStyle/>
          <a:p>
            <a:r>
              <a:rPr lang="en-US"/>
              <a:t>Click to edit Master title style</a:t>
            </a:r>
            <a:endParaRPr lang="de-DE" dirty="0"/>
          </a:p>
        </p:txBody>
      </p:sp>
      <p:sp>
        <p:nvSpPr>
          <p:cNvPr id="3" name="Inhaltsplatzhalter 2"/>
          <p:cNvSpPr>
            <a:spLocks noGrp="1"/>
          </p:cNvSpPr>
          <p:nvPr>
            <p:ph idx="1"/>
          </p:nvPr>
        </p:nvSpPr>
        <p:spPr>
          <a:xfrm>
            <a:off x="461963" y="1014412"/>
            <a:ext cx="8250237" cy="36814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574020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61788"/>
          </a:xfrm>
          <a:prstGeom prst="rect">
            <a:avLst/>
          </a:prstGeom>
        </p:spPr>
      </p:pic>
      <p:sp>
        <p:nvSpPr>
          <p:cNvPr id="10" name="Inhaltsplatzhalter 2"/>
          <p:cNvSpPr>
            <a:spLocks noGrp="1"/>
          </p:cNvSpPr>
          <p:nvPr>
            <p:ph sz="half" idx="11" hasCustomPrompt="1"/>
          </p:nvPr>
        </p:nvSpPr>
        <p:spPr>
          <a:xfrm>
            <a:off x="124828" y="3863523"/>
            <a:ext cx="7888806" cy="1176535"/>
          </a:xfrm>
          <a:prstGeom prst="rect">
            <a:avLst/>
          </a:prstGeom>
        </p:spPr>
        <p:txBody>
          <a:bodyPr anchor="b">
            <a:noAutofit/>
          </a:bodyPr>
          <a:lstStyle>
            <a:lvl1pPr marL="0" indent="0">
              <a:lnSpc>
                <a:spcPct val="100000"/>
              </a:lnSpc>
              <a:buNone/>
              <a:defRPr sz="900">
                <a:solidFill>
                  <a:srgbClr val="808487"/>
                </a:solidFill>
              </a:defRPr>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de-DE" dirty="0" err="1"/>
              <a:t>Presenter</a:t>
            </a:r>
            <a:endParaRPr lang="de-DE" dirty="0"/>
          </a:p>
          <a:p>
            <a:pPr lvl="0"/>
            <a:r>
              <a:rPr lang="de-DE" dirty="0"/>
              <a:t>Date</a:t>
            </a:r>
          </a:p>
          <a:p>
            <a:pPr lvl="0"/>
            <a:r>
              <a:rPr lang="de-DE" dirty="0"/>
              <a:t>Location</a:t>
            </a:r>
          </a:p>
        </p:txBody>
      </p:sp>
      <p:sp>
        <p:nvSpPr>
          <p:cNvPr id="12" name="Untertitel 2"/>
          <p:cNvSpPr>
            <a:spLocks noGrp="1"/>
          </p:cNvSpPr>
          <p:nvPr>
            <p:ph type="subTitle" idx="1" hasCustomPrompt="1"/>
          </p:nvPr>
        </p:nvSpPr>
        <p:spPr>
          <a:xfrm>
            <a:off x="1605916" y="1927327"/>
            <a:ext cx="6407720" cy="1274561"/>
          </a:xfrm>
          <a:prstGeom prst="rect">
            <a:avLst/>
          </a:prstGeom>
        </p:spPr>
        <p:txBody>
          <a:bodyPr anchor="ctr"/>
          <a:lstStyle>
            <a:lvl1pPr marL="0" indent="0" algn="l">
              <a:lnSpc>
                <a:spcPct val="100000"/>
              </a:lnSpc>
              <a:buNone/>
              <a:defRPr sz="2700" b="0" baseline="0">
                <a:solidFill>
                  <a:srgbClr val="EE7F00"/>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noProof="0" dirty="0"/>
              <a:t>Title of the presentation</a:t>
            </a:r>
          </a:p>
        </p:txBody>
      </p:sp>
      <p:pic>
        <p:nvPicPr>
          <p:cNvPr id="17" name="Picture 47" descr="osthus_logo_60mm"/>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23273"/>
          <a:stretch/>
        </p:blipFill>
        <p:spPr bwMode="auto">
          <a:xfrm>
            <a:off x="8141397" y="4794454"/>
            <a:ext cx="881161" cy="245603"/>
          </a:xfrm>
          <a:prstGeom prst="rect">
            <a:avLst/>
          </a:prstGeom>
          <a:noFill/>
          <a:ln>
            <a:noFill/>
          </a:ln>
          <a:effectLst>
            <a:glow rad="101600">
              <a:schemeClr val="tx2">
                <a:lumMod val="50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a:blip r:embed="rId4"/>
          <a:stretch>
            <a:fillRect/>
          </a:stretch>
        </p:blipFill>
        <p:spPr>
          <a:xfrm>
            <a:off x="211528" y="1920995"/>
            <a:ext cx="1220993" cy="1280891"/>
          </a:xfrm>
          <a:prstGeom prst="rect">
            <a:avLst/>
          </a:prstGeom>
        </p:spPr>
      </p:pic>
    </p:spTree>
    <p:extLst>
      <p:ext uri="{BB962C8B-B14F-4D97-AF65-F5344CB8AC3E}">
        <p14:creationId xmlns:p14="http://schemas.microsoft.com/office/powerpoint/2010/main" val="102341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&lt;title&gt;</a:t>
            </a:r>
            <a:endParaRPr lang="de-DE" dirty="0"/>
          </a:p>
        </p:txBody>
      </p:sp>
      <p:pic>
        <p:nvPicPr>
          <p:cNvPr id="3" name="Picture 47" descr="osthus_logo_60mm"/>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3273"/>
          <a:stretch/>
        </p:blipFill>
        <p:spPr bwMode="auto">
          <a:xfrm>
            <a:off x="8141397" y="4794454"/>
            <a:ext cx="881161" cy="245603"/>
          </a:xfrm>
          <a:prstGeom prst="rect">
            <a:avLst/>
          </a:prstGeom>
          <a:noFill/>
          <a:ln>
            <a:noFill/>
          </a:ln>
          <a:effectLst>
            <a:glow rad="101600">
              <a:schemeClr val="tx2">
                <a:lumMod val="50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91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uch spa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16200000">
            <a:off x="-1508835" y="2434965"/>
            <a:ext cx="3940997" cy="707512"/>
          </a:xfrm>
        </p:spPr>
        <p:txBody>
          <a:bodyPr/>
          <a:lstStyle>
            <a:lvl1pPr algn="r">
              <a:defRPr>
                <a:solidFill>
                  <a:schemeClr val="accent1"/>
                </a:solidFill>
              </a:defRPr>
            </a:lvl1pPr>
          </a:lstStyle>
          <a:p>
            <a:r>
              <a:rPr lang="en-US" dirty="0"/>
              <a:t>&lt;title&gt;</a:t>
            </a:r>
            <a:endParaRPr lang="de-DE" dirty="0"/>
          </a:p>
        </p:txBody>
      </p:sp>
      <p:pic>
        <p:nvPicPr>
          <p:cNvPr id="3" name="Picture 47" descr="osthus_logo_60mm"/>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3273"/>
          <a:stretch/>
        </p:blipFill>
        <p:spPr bwMode="auto">
          <a:xfrm>
            <a:off x="8141397" y="4794454"/>
            <a:ext cx="881161" cy="245603"/>
          </a:xfrm>
          <a:prstGeom prst="rect">
            <a:avLst/>
          </a:prstGeom>
          <a:noFill/>
          <a:ln>
            <a:noFill/>
          </a:ln>
          <a:effectLst>
            <a:glow rad="101600">
              <a:schemeClr val="tx2">
                <a:lumMod val="50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76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ual content">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942977" y="1013222"/>
            <a:ext cx="3373437" cy="3686175"/>
          </a:xfrm>
          <a:prstGeom prst="rect">
            <a:avLst/>
          </a:prstGeom>
        </p:spPr>
        <p:txBody>
          <a:bodyPr>
            <a:noAutofit/>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Inhaltsplatzhalter 3"/>
          <p:cNvSpPr>
            <a:spLocks noGrp="1"/>
          </p:cNvSpPr>
          <p:nvPr>
            <p:ph sz="half" idx="2"/>
          </p:nvPr>
        </p:nvSpPr>
        <p:spPr>
          <a:xfrm>
            <a:off x="4868865" y="1013222"/>
            <a:ext cx="3467893" cy="3686175"/>
          </a:xfrm>
          <a:prstGeom prst="rect">
            <a:avLst/>
          </a:prstGeom>
        </p:spPr>
        <p:txBody>
          <a:bodyPr>
            <a:noAutofit/>
          </a:bodyPr>
          <a:lstStyle>
            <a:lvl1pPr>
              <a:defRPr sz="1350"/>
            </a:lvl1pPr>
            <a:lvl2pPr>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7" name="Titel 1"/>
          <p:cNvSpPr>
            <a:spLocks noGrp="1"/>
          </p:cNvSpPr>
          <p:nvPr>
            <p:ph type="title" hasCustomPrompt="1"/>
          </p:nvPr>
        </p:nvSpPr>
        <p:spPr>
          <a:xfrm>
            <a:off x="942977" y="148689"/>
            <a:ext cx="7393781" cy="707512"/>
          </a:xfrm>
        </p:spPr>
        <p:txBody>
          <a:bodyPr/>
          <a:lstStyle>
            <a:lvl1pPr>
              <a:defRPr/>
            </a:lvl1pPr>
          </a:lstStyle>
          <a:p>
            <a:r>
              <a:rPr lang="de-DE" dirty="0"/>
              <a:t>&lt;title&gt;</a:t>
            </a:r>
          </a:p>
        </p:txBody>
      </p:sp>
      <p:cxnSp>
        <p:nvCxnSpPr>
          <p:cNvPr id="5" name="Straight Connector 4"/>
          <p:cNvCxnSpPr/>
          <p:nvPr userDrawn="1"/>
        </p:nvCxnSpPr>
        <p:spPr>
          <a:xfrm>
            <a:off x="4599000" y="1013223"/>
            <a:ext cx="0" cy="3452578"/>
          </a:xfrm>
          <a:prstGeom prst="line">
            <a:avLst/>
          </a:prstGeom>
        </p:spPr>
        <p:style>
          <a:lnRef idx="1">
            <a:schemeClr val="dk1"/>
          </a:lnRef>
          <a:fillRef idx="0">
            <a:schemeClr val="dk1"/>
          </a:fillRef>
          <a:effectRef idx="0">
            <a:schemeClr val="dk1"/>
          </a:effectRef>
          <a:fontRef idx="minor">
            <a:schemeClr val="tx1"/>
          </a:fontRef>
        </p:style>
      </p:cxnSp>
      <p:pic>
        <p:nvPicPr>
          <p:cNvPr id="6" name="Picture 47" descr="osthus_logo_60mm"/>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3273"/>
          <a:stretch/>
        </p:blipFill>
        <p:spPr bwMode="auto">
          <a:xfrm>
            <a:off x="8141397" y="4794454"/>
            <a:ext cx="881161" cy="245603"/>
          </a:xfrm>
          <a:prstGeom prst="rect">
            <a:avLst/>
          </a:prstGeom>
          <a:noFill/>
          <a:ln>
            <a:noFill/>
          </a:ln>
          <a:effectLst>
            <a:glow rad="101600">
              <a:schemeClr val="tx2">
                <a:lumMod val="50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10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3" name="Inhaltsplatzhalter 2"/>
          <p:cNvSpPr>
            <a:spLocks noGrp="1"/>
          </p:cNvSpPr>
          <p:nvPr>
            <p:ph idx="1"/>
          </p:nvPr>
        </p:nvSpPr>
        <p:spPr>
          <a:xfrm>
            <a:off x="354724" y="1013222"/>
            <a:ext cx="8352716" cy="3686175"/>
          </a:xfrm>
          <a:prstGeom prst="rect">
            <a:avLst/>
          </a:prstGeo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itel 1"/>
          <p:cNvSpPr>
            <a:spLocks noGrp="1"/>
          </p:cNvSpPr>
          <p:nvPr>
            <p:ph type="title" hasCustomPrompt="1"/>
          </p:nvPr>
        </p:nvSpPr>
        <p:spPr>
          <a:xfrm>
            <a:off x="942976" y="148689"/>
            <a:ext cx="7751762" cy="707512"/>
          </a:xfrm>
        </p:spPr>
        <p:txBody>
          <a:bodyPr/>
          <a:lstStyle>
            <a:lvl1pPr>
              <a:defRPr/>
            </a:lvl1pPr>
          </a:lstStyle>
          <a:p>
            <a:r>
              <a:rPr lang="de-DE" dirty="0"/>
              <a:t>&lt;title&gt;</a:t>
            </a:r>
          </a:p>
        </p:txBody>
      </p:sp>
      <p:pic>
        <p:nvPicPr>
          <p:cNvPr id="4" name="Picture 47" descr="osthus_logo_60mm"/>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3273"/>
          <a:stretch/>
        </p:blipFill>
        <p:spPr bwMode="auto">
          <a:xfrm>
            <a:off x="8141397" y="4794454"/>
            <a:ext cx="881161" cy="245603"/>
          </a:xfrm>
          <a:prstGeom prst="rect">
            <a:avLst/>
          </a:prstGeom>
          <a:noFill/>
          <a:ln>
            <a:noFill/>
          </a:ln>
          <a:effectLst>
            <a:glow rad="101600">
              <a:schemeClr val="tx2">
                <a:lumMod val="50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31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7572"/>
          </a:xfrm>
          <a:prstGeom prst="rect">
            <a:avLst/>
          </a:prstGeom>
        </p:spPr>
      </p:pic>
      <p:pic>
        <p:nvPicPr>
          <p:cNvPr id="11" name="Picture 10"/>
          <p:cNvPicPr>
            <a:picLocks noChangeAspect="1"/>
          </p:cNvPicPr>
          <p:nvPr userDrawn="1"/>
        </p:nvPicPr>
        <p:blipFill>
          <a:blip r:embed="rId3"/>
          <a:stretch>
            <a:fillRect/>
          </a:stretch>
        </p:blipFill>
        <p:spPr>
          <a:xfrm>
            <a:off x="2767302" y="1894990"/>
            <a:ext cx="3609398" cy="1353524"/>
          </a:xfrm>
          <a:prstGeom prst="rect">
            <a:avLst/>
          </a:prstGeom>
        </p:spPr>
      </p:pic>
      <p:sp>
        <p:nvSpPr>
          <p:cNvPr id="12" name="TextBox 11"/>
          <p:cNvSpPr txBox="1"/>
          <p:nvPr userDrawn="1"/>
        </p:nvSpPr>
        <p:spPr>
          <a:xfrm>
            <a:off x="2801198" y="2971514"/>
            <a:ext cx="3416320" cy="300082"/>
          </a:xfrm>
          <a:prstGeom prst="rect">
            <a:avLst/>
          </a:prstGeom>
          <a:noFill/>
        </p:spPr>
        <p:txBody>
          <a:bodyPr wrap="none" rtlCol="0">
            <a:spAutoFit/>
          </a:bodyPr>
          <a:lstStyle/>
          <a:p>
            <a:pPr fontAlgn="base">
              <a:spcBef>
                <a:spcPct val="0"/>
              </a:spcBef>
              <a:spcAft>
                <a:spcPct val="0"/>
              </a:spcAft>
            </a:pPr>
            <a:r>
              <a:rPr lang="de-DE" sz="1350" dirty="0">
                <a:ln w="0"/>
                <a:solidFill>
                  <a:srgbClr val="FFFFFF">
                    <a:lumMod val="75000"/>
                  </a:srgbClr>
                </a:solidFill>
                <a:effectLst>
                  <a:glow rad="139700">
                    <a:srgbClr val="8C9094">
                      <a:satMod val="175000"/>
                      <a:alpha val="40000"/>
                    </a:srgbClr>
                  </a:glow>
                  <a:outerShdw blurRad="38100" dist="25400" dir="5400000" algn="ctr" rotWithShape="0">
                    <a:srgbClr val="6E747A">
                      <a:alpha val="43000"/>
                    </a:srgbClr>
                  </a:outerShdw>
                </a:effectLst>
                <a:latin typeface="Arial" charset="0"/>
              </a:rPr>
              <a:t>Connecting data, people and technologies</a:t>
            </a:r>
          </a:p>
        </p:txBody>
      </p:sp>
    </p:spTree>
    <p:extLst>
      <p:ext uri="{BB962C8B-B14F-4D97-AF65-F5344CB8AC3E}">
        <p14:creationId xmlns:p14="http://schemas.microsoft.com/office/powerpoint/2010/main" val="189897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457200" y="4986380"/>
            <a:ext cx="7918523" cy="42821"/>
            <a:chOff x="457199" y="6648505"/>
            <a:chExt cx="7690104" cy="57095"/>
          </a:xfrm>
        </p:grpSpPr>
        <p:cxnSp>
          <p:nvCxnSpPr>
            <p:cNvPr id="8" name="Straight Connector 7"/>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457199" y="6648505"/>
              <a:ext cx="7690104" cy="57095"/>
              <a:chOff x="457199" y="6648505"/>
              <a:chExt cx="7690104" cy="57095"/>
            </a:xfrm>
          </p:grpSpPr>
          <p:cxnSp>
            <p:nvCxnSpPr>
              <p:cNvPr id="10" name="Straight Connector 9"/>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153400" y="4658776"/>
            <a:ext cx="609600" cy="433418"/>
          </a:xfrm>
          <a:prstGeom prst="rect">
            <a:avLst/>
          </a:prstGeom>
        </p:spPr>
      </p:pic>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pPr fontAlgn="base">
              <a:spcBef>
                <a:spcPct val="0"/>
              </a:spcBef>
              <a:spcAft>
                <a:spcPct val="0"/>
              </a:spcAft>
            </a:pPr>
            <a:r>
              <a:rPr lang="en-US">
                <a:solidFill>
                  <a:srgbClr val="000000"/>
                </a:solidFill>
                <a:latin typeface="Arial" charset="0"/>
              </a:rPr>
              <a:t>©2018 Allotrope Foundation</a:t>
            </a:r>
          </a:p>
        </p:txBody>
      </p:sp>
      <p:sp>
        <p:nvSpPr>
          <p:cNvPr id="15" name="Footer Placeholder 14"/>
          <p:cNvSpPr>
            <a:spLocks noGrp="1"/>
          </p:cNvSpPr>
          <p:nvPr>
            <p:ph type="ftr" sz="quarter" idx="11"/>
          </p:nvPr>
        </p:nvSpPr>
        <p:spPr/>
        <p:txBody>
          <a:bodyPr/>
          <a:lstStyle/>
          <a:p>
            <a:pPr fontAlgn="base">
              <a:spcBef>
                <a:spcPct val="0"/>
              </a:spcBef>
              <a:spcAft>
                <a:spcPct val="0"/>
              </a:spcAft>
            </a:pPr>
            <a:r>
              <a:rPr lang="en-US">
                <a:solidFill>
                  <a:srgbClr val="000000"/>
                </a:solidFill>
                <a:latin typeface="Arial" charset="0"/>
              </a:rPr>
              <a:t>Allotrope Foundation for NSF MRSEC</a:t>
            </a:r>
            <a:endParaRPr lang="en-US" dirty="0">
              <a:solidFill>
                <a:srgbClr val="000000"/>
              </a:solidFill>
              <a:latin typeface="Arial" charset="0"/>
            </a:endParaRPr>
          </a:p>
        </p:txBody>
      </p:sp>
      <p:sp>
        <p:nvSpPr>
          <p:cNvPr id="16" name="Slide Number Placeholder 15"/>
          <p:cNvSpPr>
            <a:spLocks noGrp="1"/>
          </p:cNvSpPr>
          <p:nvPr>
            <p:ph type="sldNum" sz="quarter" idx="12"/>
          </p:nvPr>
        </p:nvSpPr>
        <p:spPr/>
        <p:txBody>
          <a:bodyPr/>
          <a:lstStyle/>
          <a:p>
            <a:pPr fontAlgn="base">
              <a:spcBef>
                <a:spcPct val="0"/>
              </a:spcBef>
              <a:spcAft>
                <a:spcPct val="0"/>
              </a:spcAft>
            </a:pPr>
            <a:r>
              <a:rPr lang="en-US">
                <a:solidFill>
                  <a:srgbClr val="000000"/>
                </a:solidFill>
                <a:latin typeface="Arial" charset="0"/>
              </a:rPr>
              <a:t>Page | </a:t>
            </a:r>
            <a:fld id="{95943BB4-EBD8-4800-8747-241FB58C5791}" type="slidenum">
              <a:rPr lang="en-US" smtClean="0">
                <a:solidFill>
                  <a:srgbClr val="000000"/>
                </a:solidFill>
                <a:latin typeface="Arial" charset="0"/>
              </a:rPr>
              <a:pPr fontAlgn="base">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659639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fontAlgn="base">
              <a:spcBef>
                <a:spcPct val="0"/>
              </a:spcBef>
              <a:spcAft>
                <a:spcPct val="0"/>
              </a:spcAft>
            </a:pPr>
            <a:r>
              <a:rPr lang="en-US">
                <a:solidFill>
                  <a:srgbClr val="000000"/>
                </a:solidFill>
                <a:latin typeface="Arial" charset="0"/>
              </a:rPr>
              <a:t>©2018 Allotrope Foundation</a:t>
            </a:r>
          </a:p>
        </p:txBody>
      </p:sp>
      <p:sp>
        <p:nvSpPr>
          <p:cNvPr id="4" name="Footer Placeholder 3"/>
          <p:cNvSpPr>
            <a:spLocks noGrp="1"/>
          </p:cNvSpPr>
          <p:nvPr>
            <p:ph type="ftr" sz="quarter" idx="11"/>
          </p:nvPr>
        </p:nvSpPr>
        <p:spPr/>
        <p:txBody>
          <a:bodyPr/>
          <a:lstStyle/>
          <a:p>
            <a:pPr fontAlgn="base">
              <a:spcBef>
                <a:spcPct val="0"/>
              </a:spcBef>
              <a:spcAft>
                <a:spcPct val="0"/>
              </a:spcAft>
            </a:pPr>
            <a:r>
              <a:rPr lang="en-US">
                <a:solidFill>
                  <a:srgbClr val="000000"/>
                </a:solidFill>
                <a:latin typeface="Arial" charset="0"/>
              </a:rPr>
              <a:t>Allotrope Foundation for NSF MRSEC</a:t>
            </a:r>
          </a:p>
        </p:txBody>
      </p:sp>
      <p:sp>
        <p:nvSpPr>
          <p:cNvPr id="5" name="Slide Number Placeholder 4"/>
          <p:cNvSpPr>
            <a:spLocks noGrp="1"/>
          </p:cNvSpPr>
          <p:nvPr>
            <p:ph type="sldNum" sz="quarter" idx="12"/>
          </p:nvPr>
        </p:nvSpPr>
        <p:spPr/>
        <p:txBody>
          <a:bodyPr/>
          <a:lstStyle/>
          <a:p>
            <a:pPr fontAlgn="base">
              <a:spcBef>
                <a:spcPct val="0"/>
              </a:spcBef>
              <a:spcAft>
                <a:spcPct val="0"/>
              </a:spcAft>
            </a:pPr>
            <a:r>
              <a:rPr lang="en-US" dirty="0">
                <a:solidFill>
                  <a:srgbClr val="000000"/>
                </a:solidFill>
                <a:latin typeface="Arial" charset="0"/>
              </a:rPr>
              <a:t>Page | </a:t>
            </a:r>
            <a:fld id="{95943BB4-EBD8-4800-8747-241FB58C5791}" type="slidenum">
              <a:rPr lang="en-US" smtClean="0">
                <a:solidFill>
                  <a:srgbClr val="000000"/>
                </a:solidFill>
                <a:latin typeface="Arial" charset="0"/>
              </a:rPr>
              <a:pPr fontAlgn="base">
                <a:spcBef>
                  <a:spcPct val="0"/>
                </a:spcBef>
                <a:spcAft>
                  <a:spcPct val="0"/>
                </a:spcAft>
              </a:pPr>
              <a:t>‹#›</a:t>
            </a:fld>
            <a:endParaRPr lang="en-US" dirty="0">
              <a:solidFill>
                <a:srgbClr val="000000"/>
              </a:solidFill>
              <a:latin typeface="Arial" charset="0"/>
            </a:endParaRPr>
          </a:p>
        </p:txBody>
      </p:sp>
      <p:grpSp>
        <p:nvGrpSpPr>
          <p:cNvPr id="6" name="Group 5"/>
          <p:cNvGrpSpPr/>
          <p:nvPr userDrawn="1"/>
        </p:nvGrpSpPr>
        <p:grpSpPr>
          <a:xfrm>
            <a:off x="457200" y="4986380"/>
            <a:ext cx="7918523" cy="42821"/>
            <a:chOff x="457199" y="6648505"/>
            <a:chExt cx="7690104" cy="57095"/>
          </a:xfrm>
        </p:grpSpPr>
        <p:cxnSp>
          <p:nvCxnSpPr>
            <p:cNvPr id="7" name="Straight Connector 6"/>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457199" y="6648505"/>
              <a:ext cx="7690104" cy="57095"/>
              <a:chOff x="457199" y="6648505"/>
              <a:chExt cx="7690104" cy="57095"/>
            </a:xfrm>
          </p:grpSpPr>
          <p:cxnSp>
            <p:nvCxnSpPr>
              <p:cNvPr id="9" name="Straight Connector 8"/>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153400" y="4658776"/>
            <a:ext cx="609600" cy="433418"/>
          </a:xfrm>
          <a:prstGeom prst="rect">
            <a:avLst/>
          </a:prstGeom>
        </p:spPr>
      </p:pic>
    </p:spTree>
    <p:extLst>
      <p:ext uri="{BB962C8B-B14F-4D97-AF65-F5344CB8AC3E}">
        <p14:creationId xmlns:p14="http://schemas.microsoft.com/office/powerpoint/2010/main" val="71184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©2018 Allotrope Foundation</a:t>
            </a:r>
            <a:endParaRPr lang="en-US" dirty="0"/>
          </a:p>
        </p:txBody>
      </p:sp>
      <p:sp>
        <p:nvSpPr>
          <p:cNvPr id="5" name="Footer Placeholder 4"/>
          <p:cNvSpPr>
            <a:spLocks noGrp="1"/>
          </p:cNvSpPr>
          <p:nvPr>
            <p:ph type="ftr" sz="quarter" idx="11"/>
          </p:nvPr>
        </p:nvSpPr>
        <p:spPr/>
        <p:txBody>
          <a:bodyPr/>
          <a:lstStyle/>
          <a:p>
            <a:r>
              <a:rPr lang="en-US"/>
              <a:t>Allotrope Foundation for NSF MRSEC</a:t>
            </a:r>
          </a:p>
        </p:txBody>
      </p:sp>
      <p:sp>
        <p:nvSpPr>
          <p:cNvPr id="6" name="Slide Number Placeholder 5"/>
          <p:cNvSpPr>
            <a:spLocks noGrp="1"/>
          </p:cNvSpPr>
          <p:nvPr>
            <p:ph type="sldNum" sz="quarter" idx="12"/>
          </p:nvPr>
        </p:nvSpPr>
        <p:spPr/>
        <p:txBody>
          <a:bodyPr/>
          <a:lstStyle/>
          <a:p>
            <a:fld id="{95943BB4-EBD8-4800-8747-241FB58C5791}" type="slidenum">
              <a:rPr lang="en-US" smtClean="0"/>
              <a:t>‹#›</a:t>
            </a:fld>
            <a:endParaRPr lang="en-US"/>
          </a:p>
        </p:txBody>
      </p:sp>
      <p:grpSp>
        <p:nvGrpSpPr>
          <p:cNvPr id="7" name="Group 6"/>
          <p:cNvGrpSpPr/>
          <p:nvPr userDrawn="1"/>
        </p:nvGrpSpPr>
        <p:grpSpPr>
          <a:xfrm>
            <a:off x="457199" y="4986381"/>
            <a:ext cx="7918523" cy="42821"/>
            <a:chOff x="457199" y="6648505"/>
            <a:chExt cx="7690104" cy="57095"/>
          </a:xfrm>
        </p:grpSpPr>
        <p:cxnSp>
          <p:nvCxnSpPr>
            <p:cNvPr id="8" name="Straight Connector 7"/>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457199" y="6648505"/>
              <a:ext cx="7690104" cy="57095"/>
              <a:chOff x="457199" y="6648505"/>
              <a:chExt cx="7690104" cy="57095"/>
            </a:xfrm>
          </p:grpSpPr>
          <p:cxnSp>
            <p:nvCxnSpPr>
              <p:cNvPr id="10" name="Straight Connector 9"/>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12" name="Picture 11"/>
          <p:cNvPicPr>
            <a:picLocks/>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153400" y="4623693"/>
            <a:ext cx="514439" cy="462657"/>
          </a:xfrm>
          <a:prstGeom prst="rect">
            <a:avLst/>
          </a:prstGeom>
        </p:spPr>
      </p:pic>
    </p:spTree>
    <p:extLst>
      <p:ext uri="{BB962C8B-B14F-4D97-AF65-F5344CB8AC3E}">
        <p14:creationId xmlns:p14="http://schemas.microsoft.com/office/powerpoint/2010/main" val="3553003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878014" y="0"/>
            <a:ext cx="7265987" cy="728663"/>
          </a:xfrm>
          <a:prstGeom prst="rect">
            <a:avLst/>
          </a:prstGeom>
        </p:spPr>
        <p:txBody>
          <a:bodyPr/>
          <a:lstStyle/>
          <a:p>
            <a:r>
              <a:rPr lang="en-US"/>
              <a:t>Click to edit Master title style</a:t>
            </a:r>
            <a:endParaRPr lang="de-DE" dirty="0"/>
          </a:p>
        </p:txBody>
      </p:sp>
      <p:sp>
        <p:nvSpPr>
          <p:cNvPr id="3" name="Inhaltsplatzhalter 2"/>
          <p:cNvSpPr>
            <a:spLocks noGrp="1"/>
          </p:cNvSpPr>
          <p:nvPr>
            <p:ph idx="1"/>
          </p:nvPr>
        </p:nvSpPr>
        <p:spPr>
          <a:xfrm>
            <a:off x="461963" y="1014412"/>
            <a:ext cx="8250237" cy="36814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2071752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prstClr val="black">
                    <a:tint val="75000"/>
                  </a:prstClr>
                </a:solidFill>
              </a:rPr>
              <a:t>©2018 Allotrope Foundation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Allotrope Foundation for NSF MRSEC</a:t>
            </a:r>
          </a:p>
        </p:txBody>
      </p:sp>
      <p:sp>
        <p:nvSpPr>
          <p:cNvPr id="6" name="Slide Number Placeholder 5"/>
          <p:cNvSpPr>
            <a:spLocks noGrp="1"/>
          </p:cNvSpPr>
          <p:nvPr>
            <p:ph type="sldNum" sz="quarter" idx="12"/>
          </p:nvPr>
        </p:nvSpPr>
        <p:spPr/>
        <p:txBody>
          <a:bodyPr/>
          <a:lstStyle>
            <a:lvl1pPr algn="ctr">
              <a:defRPr/>
            </a:lvl1pPr>
          </a:lstStyle>
          <a:p>
            <a:r>
              <a:rPr lang="en-US">
                <a:solidFill>
                  <a:prstClr val="black">
                    <a:tint val="75000"/>
                  </a:prstClr>
                </a:solidFill>
              </a:rPr>
              <a:t>Page | </a:t>
            </a:r>
            <a:fld id="{95943BB4-EBD8-4800-8747-241FB58C5791}"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1" y="1428750"/>
            <a:ext cx="5181599" cy="628650"/>
            <a:chOff x="0" y="1905000"/>
            <a:chExt cx="4572000" cy="838200"/>
          </a:xfrm>
        </p:grpSpPr>
        <p:cxnSp>
          <p:nvCxnSpPr>
            <p:cNvPr id="8" name="Straight Connector 7"/>
            <p:cNvCxnSpPr/>
            <p:nvPr userDrawn="1"/>
          </p:nvCxnSpPr>
          <p:spPr>
            <a:xfrm>
              <a:off x="0" y="2590800"/>
              <a:ext cx="4419600" cy="0"/>
            </a:xfrm>
            <a:prstGeom prst="line">
              <a:avLst/>
            </a:prstGeom>
            <a:ln w="9525">
              <a:solidFill>
                <a:srgbClr val="6888AD"/>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2362200"/>
              <a:ext cx="4572000" cy="0"/>
            </a:xfrm>
            <a:prstGeom prst="line">
              <a:avLst/>
            </a:prstGeom>
            <a:ln w="38100">
              <a:solidFill>
                <a:srgbClr val="04387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905000"/>
              <a:ext cx="4495800" cy="0"/>
            </a:xfrm>
            <a:prstGeom prst="line">
              <a:avLst/>
            </a:prstGeom>
            <a:ln w="6350">
              <a:solidFill>
                <a:srgbClr val="6888A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2743200"/>
              <a:ext cx="4572000" cy="0"/>
            </a:xfrm>
            <a:prstGeom prst="line">
              <a:avLst/>
            </a:prstGeom>
            <a:ln w="57150">
              <a:solidFill>
                <a:srgbClr val="DD6C07"/>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2133600"/>
              <a:ext cx="4419600" cy="0"/>
            </a:xfrm>
            <a:prstGeom prst="line">
              <a:avLst/>
            </a:prstGeom>
            <a:ln w="19050">
              <a:solidFill>
                <a:srgbClr val="DD6C07"/>
              </a:solidFill>
              <a:prstDash val="solid"/>
            </a:ln>
          </p:spPr>
          <p:style>
            <a:lnRef idx="1">
              <a:schemeClr val="accent1"/>
            </a:lnRef>
            <a:fillRef idx="0">
              <a:schemeClr val="accent1"/>
            </a:fillRef>
            <a:effectRef idx="0">
              <a:schemeClr val="accent1"/>
            </a:effectRef>
            <a:fontRef idx="minor">
              <a:schemeClr val="tx1"/>
            </a:fontRef>
          </p:style>
        </p:cxnSp>
      </p:grpSp>
      <p:sp>
        <p:nvSpPr>
          <p:cNvPr id="14" name="Title 1"/>
          <p:cNvSpPr>
            <a:spLocks noGrp="1"/>
          </p:cNvSpPr>
          <p:nvPr>
            <p:ph type="ctrTitle"/>
          </p:nvPr>
        </p:nvSpPr>
        <p:spPr>
          <a:xfrm>
            <a:off x="152400" y="3143253"/>
            <a:ext cx="5257800" cy="973931"/>
          </a:xfrm>
        </p:spPr>
        <p:txBody>
          <a:bodyPr>
            <a:noAutofit/>
          </a:bodyPr>
          <a:lstStyle>
            <a:lvl1pPr algn="l">
              <a:defRPr sz="4000">
                <a:solidFill>
                  <a:srgbClr val="043877"/>
                </a:solidFill>
                <a:latin typeface="Harabara Mais Bold" pitchFamily="34" charset="0"/>
              </a:defRPr>
            </a:lvl1pPr>
          </a:lstStyle>
          <a:p>
            <a:r>
              <a:rPr lang="en-US"/>
              <a:t>Click to edit Master title style</a:t>
            </a:r>
            <a:endParaRPr lang="en-US" dirty="0"/>
          </a:p>
        </p:txBody>
      </p:sp>
      <p:sp>
        <p:nvSpPr>
          <p:cNvPr id="15" name="Subtitle 2"/>
          <p:cNvSpPr>
            <a:spLocks noGrp="1"/>
          </p:cNvSpPr>
          <p:nvPr>
            <p:ph type="subTitle" idx="1"/>
          </p:nvPr>
        </p:nvSpPr>
        <p:spPr>
          <a:xfrm>
            <a:off x="152400" y="4174330"/>
            <a:ext cx="5257800" cy="514350"/>
          </a:xfrm>
        </p:spPr>
        <p:txBody>
          <a:bodyPr>
            <a:normAutofit/>
          </a:bodyPr>
          <a:lstStyle>
            <a:lvl1pPr marL="0" indent="0" algn="l">
              <a:buNone/>
              <a:defRPr lang="en-US" sz="2400" smtClean="0">
                <a:effectLst/>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t="26525" r="74394"/>
          <a:stretch/>
        </p:blipFill>
        <p:spPr>
          <a:xfrm>
            <a:off x="4670141" y="0"/>
            <a:ext cx="4473862" cy="4095750"/>
          </a:xfrm>
          <a:prstGeom prst="rect">
            <a:avLst/>
          </a:prstGeom>
        </p:spPr>
      </p:pic>
    </p:spTree>
    <p:extLst>
      <p:ext uri="{BB962C8B-B14F-4D97-AF65-F5344CB8AC3E}">
        <p14:creationId xmlns:p14="http://schemas.microsoft.com/office/powerpoint/2010/main" val="5069085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r>
              <a:rPr lang="en-US">
                <a:solidFill>
                  <a:prstClr val="black">
                    <a:tint val="75000"/>
                  </a:prstClr>
                </a:solidFill>
              </a:rPr>
              <a:t>©2018 Allotrope Foundation</a:t>
            </a:r>
            <a:endParaRPr lang="en-US" dirty="0">
              <a:solidFill>
                <a:prstClr val="black">
                  <a:tint val="75000"/>
                </a:prstClr>
              </a:solidFill>
            </a:endParaRPr>
          </a:p>
        </p:txBody>
      </p:sp>
      <p:sp>
        <p:nvSpPr>
          <p:cNvPr id="15" name="Footer Placeholder 14"/>
          <p:cNvSpPr>
            <a:spLocks noGrp="1"/>
          </p:cNvSpPr>
          <p:nvPr>
            <p:ph type="ftr" sz="quarter" idx="11"/>
          </p:nvPr>
        </p:nvSpPr>
        <p:spPr/>
        <p:txBody>
          <a:bodyPr/>
          <a:lstStyle/>
          <a:p>
            <a:r>
              <a:rPr lang="en-US">
                <a:solidFill>
                  <a:prstClr val="black">
                    <a:tint val="75000"/>
                  </a:prstClr>
                </a:solidFill>
              </a:rPr>
              <a:t>Allotrope Foundation for NSF MRSEC</a:t>
            </a:r>
            <a:endParaRPr lang="en-US" dirty="0">
              <a:solidFill>
                <a:prstClr val="black">
                  <a:tint val="75000"/>
                </a:prstClr>
              </a:solidFill>
            </a:endParaRPr>
          </a:p>
        </p:txBody>
      </p:sp>
      <p:sp>
        <p:nvSpPr>
          <p:cNvPr id="16" name="Slide Number Placeholder 15"/>
          <p:cNvSpPr>
            <a:spLocks noGrp="1"/>
          </p:cNvSpPr>
          <p:nvPr>
            <p:ph type="sldNum" sz="quarter" idx="12"/>
          </p:nvPr>
        </p:nvSpPr>
        <p:spPr/>
        <p:txBody>
          <a:bodyPr/>
          <a:lstStyle/>
          <a:p>
            <a:r>
              <a:rPr lang="en-US">
                <a:solidFill>
                  <a:prstClr val="black">
                    <a:tint val="75000"/>
                  </a:prstClr>
                </a:solidFill>
              </a:rPr>
              <a:t>Page | </a:t>
            </a:r>
            <a:fld id="{95943BB4-EBD8-4800-8747-241FB58C5791}"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457200" y="4986382"/>
            <a:ext cx="7918523" cy="42821"/>
            <a:chOff x="457199" y="6648505"/>
            <a:chExt cx="7690104" cy="57095"/>
          </a:xfrm>
        </p:grpSpPr>
        <p:cxnSp>
          <p:nvCxnSpPr>
            <p:cNvPr id="8" name="Straight Connector 7"/>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457199" y="6648505"/>
              <a:ext cx="7690104" cy="57095"/>
              <a:chOff x="457199" y="6648505"/>
              <a:chExt cx="7690104" cy="57095"/>
            </a:xfrm>
          </p:grpSpPr>
          <p:cxnSp>
            <p:nvCxnSpPr>
              <p:cNvPr id="10" name="Straight Connector 9"/>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17" name="Picture 16"/>
          <p:cNvPicPr>
            <a:picLocks/>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153401" y="4623694"/>
            <a:ext cx="514439" cy="462657"/>
          </a:xfrm>
          <a:prstGeom prst="rect">
            <a:avLst/>
          </a:prstGeom>
        </p:spPr>
      </p:pic>
    </p:spTree>
    <p:extLst>
      <p:ext uri="{BB962C8B-B14F-4D97-AF65-F5344CB8AC3E}">
        <p14:creationId xmlns:p14="http://schemas.microsoft.com/office/powerpoint/2010/main" val="3516154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©2018 Allotrope Foundation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Allotrope Foundation for NSF MRSEC</a:t>
            </a:r>
          </a:p>
        </p:txBody>
      </p:sp>
      <p:sp>
        <p:nvSpPr>
          <p:cNvPr id="6" name="Slide Number Placeholder 5"/>
          <p:cNvSpPr>
            <a:spLocks noGrp="1"/>
          </p:cNvSpPr>
          <p:nvPr>
            <p:ph type="sldNum" sz="quarter" idx="12"/>
          </p:nvPr>
        </p:nvSpPr>
        <p:spPr/>
        <p:txBody>
          <a:bodyPr/>
          <a:lstStyle/>
          <a:p>
            <a:fld id="{95943BB4-EBD8-4800-8747-241FB58C5791}"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457200" y="4986382"/>
            <a:ext cx="7918523" cy="42821"/>
            <a:chOff x="457199" y="6648505"/>
            <a:chExt cx="7690104" cy="57095"/>
          </a:xfrm>
        </p:grpSpPr>
        <p:cxnSp>
          <p:nvCxnSpPr>
            <p:cNvPr id="8" name="Straight Connector 7"/>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457199" y="6648505"/>
              <a:ext cx="7690104" cy="57095"/>
              <a:chOff x="457199" y="6648505"/>
              <a:chExt cx="7690104" cy="57095"/>
            </a:xfrm>
          </p:grpSpPr>
          <p:cxnSp>
            <p:nvCxnSpPr>
              <p:cNvPr id="10" name="Straight Connector 9"/>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12" name="Picture 11"/>
          <p:cNvPicPr>
            <a:picLocks/>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153401" y="4623694"/>
            <a:ext cx="514439" cy="462657"/>
          </a:xfrm>
          <a:prstGeom prst="rect">
            <a:avLst/>
          </a:prstGeom>
        </p:spPr>
      </p:pic>
    </p:spTree>
    <p:extLst>
      <p:ext uri="{BB962C8B-B14F-4D97-AF65-F5344CB8AC3E}">
        <p14:creationId xmlns:p14="http://schemas.microsoft.com/office/powerpoint/2010/main" val="1397543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©2018 Allotrope Foundation</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Allotrope Foundation for NSF MRSEC</a:t>
            </a:r>
          </a:p>
        </p:txBody>
      </p:sp>
      <p:sp>
        <p:nvSpPr>
          <p:cNvPr id="7" name="Slide Number Placeholder 6"/>
          <p:cNvSpPr>
            <a:spLocks noGrp="1"/>
          </p:cNvSpPr>
          <p:nvPr>
            <p:ph type="sldNum" sz="quarter" idx="12"/>
          </p:nvPr>
        </p:nvSpPr>
        <p:spPr/>
        <p:txBody>
          <a:bodyPr/>
          <a:lstStyle/>
          <a:p>
            <a:r>
              <a:rPr lang="en-US" dirty="0">
                <a:solidFill>
                  <a:prstClr val="black">
                    <a:tint val="75000"/>
                  </a:prstClr>
                </a:solidFill>
              </a:rPr>
              <a:t>Page | </a:t>
            </a:r>
            <a:fld id="{95943BB4-EBD8-4800-8747-241FB58C5791}" type="slidenum">
              <a:rPr lang="en-US" smtClean="0">
                <a:solidFill>
                  <a:prstClr val="black">
                    <a:tint val="75000"/>
                  </a:prstClr>
                </a:solidFill>
              </a:rPr>
              <a:pPr/>
              <a:t>‹#›</a:t>
            </a:fld>
            <a:endParaRPr lang="en-US" dirty="0">
              <a:solidFill>
                <a:prstClr val="black">
                  <a:tint val="75000"/>
                </a:prstClr>
              </a:solidFill>
            </a:endParaRPr>
          </a:p>
        </p:txBody>
      </p:sp>
      <p:grpSp>
        <p:nvGrpSpPr>
          <p:cNvPr id="8" name="Group 7"/>
          <p:cNvGrpSpPr/>
          <p:nvPr userDrawn="1"/>
        </p:nvGrpSpPr>
        <p:grpSpPr>
          <a:xfrm>
            <a:off x="457200" y="4986382"/>
            <a:ext cx="7918523" cy="42821"/>
            <a:chOff x="457199" y="6648505"/>
            <a:chExt cx="7690104" cy="57095"/>
          </a:xfrm>
        </p:grpSpPr>
        <p:cxnSp>
          <p:nvCxnSpPr>
            <p:cNvPr id="9" name="Straight Connector 8"/>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457199" y="6648505"/>
              <a:ext cx="7690104" cy="57095"/>
              <a:chOff x="457199" y="6648505"/>
              <a:chExt cx="7690104" cy="57095"/>
            </a:xfrm>
          </p:grpSpPr>
          <p:cxnSp>
            <p:nvCxnSpPr>
              <p:cNvPr id="11" name="Straight Connector 10"/>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14" name="Picture 13"/>
          <p:cNvPicPr>
            <a:picLocks/>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153401" y="4623694"/>
            <a:ext cx="514439" cy="462657"/>
          </a:xfrm>
          <a:prstGeom prst="rect">
            <a:avLst/>
          </a:prstGeom>
        </p:spPr>
      </p:pic>
    </p:spTree>
    <p:extLst>
      <p:ext uri="{BB962C8B-B14F-4D97-AF65-F5344CB8AC3E}">
        <p14:creationId xmlns:p14="http://schemas.microsoft.com/office/powerpoint/2010/main" val="18454229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©2018 Allotrope Foundation</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Allotrope Foundation for NSF MRSEC</a:t>
            </a:r>
          </a:p>
        </p:txBody>
      </p:sp>
      <p:sp>
        <p:nvSpPr>
          <p:cNvPr id="9" name="Slide Number Placeholder 8"/>
          <p:cNvSpPr>
            <a:spLocks noGrp="1"/>
          </p:cNvSpPr>
          <p:nvPr>
            <p:ph type="sldNum" sz="quarter" idx="12"/>
          </p:nvPr>
        </p:nvSpPr>
        <p:spPr/>
        <p:txBody>
          <a:bodyPr/>
          <a:lstStyle/>
          <a:p>
            <a:r>
              <a:rPr lang="en-US" dirty="0">
                <a:solidFill>
                  <a:prstClr val="black">
                    <a:tint val="75000"/>
                  </a:prstClr>
                </a:solidFill>
              </a:rPr>
              <a:t>Page | </a:t>
            </a:r>
            <a:fld id="{95943BB4-EBD8-4800-8747-241FB58C5791}" type="slidenum">
              <a:rPr lang="en-US" smtClean="0">
                <a:solidFill>
                  <a:prstClr val="black">
                    <a:tint val="75000"/>
                  </a:prstClr>
                </a:solidFill>
              </a:rPr>
              <a:pPr/>
              <a:t>‹#›</a:t>
            </a:fld>
            <a:endParaRPr lang="en-US" dirty="0">
              <a:solidFill>
                <a:prstClr val="black">
                  <a:tint val="75000"/>
                </a:prstClr>
              </a:solidFill>
            </a:endParaRPr>
          </a:p>
        </p:txBody>
      </p:sp>
      <p:grpSp>
        <p:nvGrpSpPr>
          <p:cNvPr id="10" name="Group 9"/>
          <p:cNvGrpSpPr/>
          <p:nvPr userDrawn="1"/>
        </p:nvGrpSpPr>
        <p:grpSpPr>
          <a:xfrm>
            <a:off x="457200" y="4986382"/>
            <a:ext cx="7918523" cy="42821"/>
            <a:chOff x="457199" y="6648505"/>
            <a:chExt cx="7690104" cy="57095"/>
          </a:xfrm>
        </p:grpSpPr>
        <p:cxnSp>
          <p:nvCxnSpPr>
            <p:cNvPr id="11" name="Straight Connector 10"/>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userDrawn="1"/>
          </p:nvGrpSpPr>
          <p:grpSpPr>
            <a:xfrm>
              <a:off x="457199" y="6648505"/>
              <a:ext cx="7690104" cy="57095"/>
              <a:chOff x="457199" y="6648505"/>
              <a:chExt cx="7690104" cy="57095"/>
            </a:xfrm>
          </p:grpSpPr>
          <p:cxnSp>
            <p:nvCxnSpPr>
              <p:cNvPr id="13" name="Straight Connector 12"/>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16" name="Picture 15"/>
          <p:cNvPicPr>
            <a:picLocks/>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153401" y="4623694"/>
            <a:ext cx="514439" cy="462657"/>
          </a:xfrm>
          <a:prstGeom prst="rect">
            <a:avLst/>
          </a:prstGeom>
        </p:spPr>
      </p:pic>
    </p:spTree>
    <p:extLst>
      <p:ext uri="{BB962C8B-B14F-4D97-AF65-F5344CB8AC3E}">
        <p14:creationId xmlns:p14="http://schemas.microsoft.com/office/powerpoint/2010/main" val="5212849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©2018 Allotrope Foundation</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Allotrope Foundation for NSF MRSEC</a:t>
            </a: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Page | </a:t>
            </a:r>
            <a:fld id="{95943BB4-EBD8-4800-8747-241FB58C5791}" type="slidenum">
              <a:rPr lang="en-US" smtClean="0">
                <a:solidFill>
                  <a:prstClr val="black">
                    <a:tint val="75000"/>
                  </a:prstClr>
                </a:solidFill>
              </a:rPr>
              <a:pPr/>
              <a:t>‹#›</a:t>
            </a:fld>
            <a:endParaRPr lang="en-US" dirty="0">
              <a:solidFill>
                <a:prstClr val="black">
                  <a:tint val="75000"/>
                </a:prstClr>
              </a:solidFill>
            </a:endParaRPr>
          </a:p>
        </p:txBody>
      </p:sp>
      <p:grpSp>
        <p:nvGrpSpPr>
          <p:cNvPr id="6" name="Group 5"/>
          <p:cNvGrpSpPr/>
          <p:nvPr userDrawn="1"/>
        </p:nvGrpSpPr>
        <p:grpSpPr>
          <a:xfrm>
            <a:off x="457200" y="4986382"/>
            <a:ext cx="7918523" cy="42821"/>
            <a:chOff x="457199" y="6648505"/>
            <a:chExt cx="7690104" cy="57095"/>
          </a:xfrm>
        </p:grpSpPr>
        <p:cxnSp>
          <p:nvCxnSpPr>
            <p:cNvPr id="7" name="Straight Connector 6"/>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457199" y="6648505"/>
              <a:ext cx="7690104" cy="57095"/>
              <a:chOff x="457199" y="6648505"/>
              <a:chExt cx="7690104" cy="57095"/>
            </a:xfrm>
          </p:grpSpPr>
          <p:cxnSp>
            <p:nvCxnSpPr>
              <p:cNvPr id="9" name="Straight Connector 8"/>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12" name="Picture 11"/>
          <p:cNvPicPr>
            <a:picLocks/>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153401" y="4623694"/>
            <a:ext cx="514439" cy="462657"/>
          </a:xfrm>
          <a:prstGeom prst="rect">
            <a:avLst/>
          </a:prstGeom>
        </p:spPr>
      </p:pic>
    </p:spTree>
    <p:extLst>
      <p:ext uri="{BB962C8B-B14F-4D97-AF65-F5344CB8AC3E}">
        <p14:creationId xmlns:p14="http://schemas.microsoft.com/office/powerpoint/2010/main" val="2705009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©2018 Allotrope Foundation</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Allotrope Foundation for NSF MRSEC</a:t>
            </a:r>
          </a:p>
        </p:txBody>
      </p:sp>
      <p:sp>
        <p:nvSpPr>
          <p:cNvPr id="4" name="Slide Number Placeholder 3"/>
          <p:cNvSpPr>
            <a:spLocks noGrp="1"/>
          </p:cNvSpPr>
          <p:nvPr>
            <p:ph type="sldNum" sz="quarter" idx="12"/>
          </p:nvPr>
        </p:nvSpPr>
        <p:spPr/>
        <p:txBody>
          <a:bodyPr/>
          <a:lstStyle/>
          <a:p>
            <a:r>
              <a:rPr lang="en-US" dirty="0">
                <a:solidFill>
                  <a:prstClr val="black">
                    <a:tint val="75000"/>
                  </a:prstClr>
                </a:solidFill>
              </a:rPr>
              <a:t>Page | </a:t>
            </a:r>
            <a:fld id="{95943BB4-EBD8-4800-8747-241FB58C5791}" type="slidenum">
              <a:rPr lang="en-US" smtClean="0">
                <a:solidFill>
                  <a:prstClr val="black">
                    <a:tint val="75000"/>
                  </a:prstClr>
                </a:solidFill>
              </a:rPr>
              <a:pPr/>
              <a:t>‹#›</a:t>
            </a:fld>
            <a:endParaRPr lang="en-US" dirty="0">
              <a:solidFill>
                <a:prstClr val="black">
                  <a:tint val="75000"/>
                </a:prstClr>
              </a:solidFill>
            </a:endParaRPr>
          </a:p>
        </p:txBody>
      </p:sp>
      <p:grpSp>
        <p:nvGrpSpPr>
          <p:cNvPr id="5" name="Group 4"/>
          <p:cNvGrpSpPr/>
          <p:nvPr userDrawn="1"/>
        </p:nvGrpSpPr>
        <p:grpSpPr>
          <a:xfrm>
            <a:off x="457200" y="4986382"/>
            <a:ext cx="7918523" cy="42821"/>
            <a:chOff x="457199" y="6648505"/>
            <a:chExt cx="7690104" cy="57095"/>
          </a:xfrm>
        </p:grpSpPr>
        <p:cxnSp>
          <p:nvCxnSpPr>
            <p:cNvPr id="6" name="Straight Connector 5"/>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457199" y="6648505"/>
              <a:ext cx="7690104" cy="57095"/>
              <a:chOff x="457199" y="6648505"/>
              <a:chExt cx="7690104" cy="57095"/>
            </a:xfrm>
          </p:grpSpPr>
          <p:cxnSp>
            <p:nvCxnSpPr>
              <p:cNvPr id="8" name="Straight Connector 7"/>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11" name="Picture 10"/>
          <p:cNvPicPr>
            <a:picLocks/>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153401" y="4623694"/>
            <a:ext cx="514439" cy="462657"/>
          </a:xfrm>
          <a:prstGeom prst="rect">
            <a:avLst/>
          </a:prstGeom>
        </p:spPr>
      </p:pic>
    </p:spTree>
    <p:extLst>
      <p:ext uri="{BB962C8B-B14F-4D97-AF65-F5344CB8AC3E}">
        <p14:creationId xmlns:p14="http://schemas.microsoft.com/office/powerpoint/2010/main" val="17685300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©2018 Allotrope Foundation</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Allotrope Foundation for NSF MRSEC</a:t>
            </a:r>
          </a:p>
        </p:txBody>
      </p:sp>
      <p:sp>
        <p:nvSpPr>
          <p:cNvPr id="7" name="Slide Number Placeholder 6"/>
          <p:cNvSpPr>
            <a:spLocks noGrp="1"/>
          </p:cNvSpPr>
          <p:nvPr>
            <p:ph type="sldNum" sz="quarter" idx="12"/>
          </p:nvPr>
        </p:nvSpPr>
        <p:spPr/>
        <p:txBody>
          <a:bodyPr/>
          <a:lstStyle/>
          <a:p>
            <a:r>
              <a:rPr lang="en-US" dirty="0">
                <a:solidFill>
                  <a:prstClr val="black">
                    <a:tint val="75000"/>
                  </a:prstClr>
                </a:solidFill>
              </a:rPr>
              <a:t>Page | </a:t>
            </a:r>
            <a:fld id="{95943BB4-EBD8-4800-8747-241FB58C5791}" type="slidenum">
              <a:rPr lang="en-US" smtClean="0">
                <a:solidFill>
                  <a:prstClr val="black">
                    <a:tint val="75000"/>
                  </a:prstClr>
                </a:solidFill>
              </a:rPr>
              <a:pPr/>
              <a:t>‹#›</a:t>
            </a:fld>
            <a:endParaRPr lang="en-US" dirty="0">
              <a:solidFill>
                <a:prstClr val="black">
                  <a:tint val="75000"/>
                </a:prstClr>
              </a:solidFill>
            </a:endParaRPr>
          </a:p>
        </p:txBody>
      </p:sp>
      <p:grpSp>
        <p:nvGrpSpPr>
          <p:cNvPr id="8" name="Group 7"/>
          <p:cNvGrpSpPr/>
          <p:nvPr userDrawn="1"/>
        </p:nvGrpSpPr>
        <p:grpSpPr>
          <a:xfrm>
            <a:off x="457200" y="4986382"/>
            <a:ext cx="7918523" cy="42821"/>
            <a:chOff x="457199" y="6648505"/>
            <a:chExt cx="7690104" cy="57095"/>
          </a:xfrm>
        </p:grpSpPr>
        <p:cxnSp>
          <p:nvCxnSpPr>
            <p:cNvPr id="9" name="Straight Connector 8"/>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457199" y="6648505"/>
              <a:ext cx="7690104" cy="57095"/>
              <a:chOff x="457199" y="6648505"/>
              <a:chExt cx="7690104" cy="57095"/>
            </a:xfrm>
          </p:grpSpPr>
          <p:cxnSp>
            <p:nvCxnSpPr>
              <p:cNvPr id="11" name="Straight Connector 10"/>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14" name="Picture 13"/>
          <p:cNvPicPr>
            <a:picLocks/>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153401" y="4623694"/>
            <a:ext cx="514439" cy="462657"/>
          </a:xfrm>
          <a:prstGeom prst="rect">
            <a:avLst/>
          </a:prstGeom>
        </p:spPr>
      </p:pic>
    </p:spTree>
    <p:extLst>
      <p:ext uri="{BB962C8B-B14F-4D97-AF65-F5344CB8AC3E}">
        <p14:creationId xmlns:p14="http://schemas.microsoft.com/office/powerpoint/2010/main" val="3257095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©2018 Allotrope Foundation</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Allotrope Foundation for NSF MRSEC</a:t>
            </a:r>
          </a:p>
        </p:txBody>
      </p:sp>
      <p:sp>
        <p:nvSpPr>
          <p:cNvPr id="7" name="Slide Number Placeholder 6"/>
          <p:cNvSpPr>
            <a:spLocks noGrp="1"/>
          </p:cNvSpPr>
          <p:nvPr>
            <p:ph type="sldNum" sz="quarter" idx="12"/>
          </p:nvPr>
        </p:nvSpPr>
        <p:spPr/>
        <p:txBody>
          <a:bodyPr/>
          <a:lstStyle/>
          <a:p>
            <a:r>
              <a:rPr lang="en-US" dirty="0">
                <a:solidFill>
                  <a:prstClr val="black">
                    <a:tint val="75000"/>
                  </a:prstClr>
                </a:solidFill>
              </a:rPr>
              <a:t>Page | </a:t>
            </a:r>
            <a:fld id="{95943BB4-EBD8-4800-8747-241FB58C5791}" type="slidenum">
              <a:rPr lang="en-US" smtClean="0">
                <a:solidFill>
                  <a:prstClr val="black">
                    <a:tint val="75000"/>
                  </a:prstClr>
                </a:solidFill>
              </a:rPr>
              <a:pPr/>
              <a:t>‹#›</a:t>
            </a:fld>
            <a:endParaRPr lang="en-US" dirty="0">
              <a:solidFill>
                <a:prstClr val="black">
                  <a:tint val="75000"/>
                </a:prstClr>
              </a:solidFill>
            </a:endParaRPr>
          </a:p>
        </p:txBody>
      </p:sp>
      <p:grpSp>
        <p:nvGrpSpPr>
          <p:cNvPr id="8" name="Group 7"/>
          <p:cNvGrpSpPr/>
          <p:nvPr userDrawn="1"/>
        </p:nvGrpSpPr>
        <p:grpSpPr>
          <a:xfrm>
            <a:off x="457200" y="4986382"/>
            <a:ext cx="7918523" cy="42821"/>
            <a:chOff x="457199" y="6648505"/>
            <a:chExt cx="7690104" cy="57095"/>
          </a:xfrm>
        </p:grpSpPr>
        <p:cxnSp>
          <p:nvCxnSpPr>
            <p:cNvPr id="9" name="Straight Connector 8"/>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457199" y="6648505"/>
              <a:ext cx="7690104" cy="57095"/>
              <a:chOff x="457199" y="6648505"/>
              <a:chExt cx="7690104" cy="57095"/>
            </a:xfrm>
          </p:grpSpPr>
          <p:cxnSp>
            <p:nvCxnSpPr>
              <p:cNvPr id="11" name="Straight Connector 10"/>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14" name="Picture 13"/>
          <p:cNvPicPr>
            <a:picLocks/>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153401" y="4623694"/>
            <a:ext cx="514439" cy="462657"/>
          </a:xfrm>
          <a:prstGeom prst="rect">
            <a:avLst/>
          </a:prstGeom>
        </p:spPr>
      </p:pic>
    </p:spTree>
    <p:extLst>
      <p:ext uri="{BB962C8B-B14F-4D97-AF65-F5344CB8AC3E}">
        <p14:creationId xmlns:p14="http://schemas.microsoft.com/office/powerpoint/2010/main" val="147783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©2018 Allotrope Foundation</a:t>
            </a:r>
            <a:endParaRPr lang="en-US" dirty="0"/>
          </a:p>
        </p:txBody>
      </p:sp>
      <p:sp>
        <p:nvSpPr>
          <p:cNvPr id="6" name="Footer Placeholder 5"/>
          <p:cNvSpPr>
            <a:spLocks noGrp="1"/>
          </p:cNvSpPr>
          <p:nvPr>
            <p:ph type="ftr" sz="quarter" idx="11"/>
          </p:nvPr>
        </p:nvSpPr>
        <p:spPr/>
        <p:txBody>
          <a:bodyPr/>
          <a:lstStyle/>
          <a:p>
            <a:r>
              <a:rPr lang="en-US"/>
              <a:t>Allotrope Foundation for NSF MRSEC</a:t>
            </a:r>
          </a:p>
        </p:txBody>
      </p:sp>
      <p:sp>
        <p:nvSpPr>
          <p:cNvPr id="7" name="Slide Number Placeholder 6"/>
          <p:cNvSpPr>
            <a:spLocks noGrp="1"/>
          </p:cNvSpPr>
          <p:nvPr>
            <p:ph type="sldNum" sz="quarter" idx="12"/>
          </p:nvPr>
        </p:nvSpPr>
        <p:spPr/>
        <p:txBody>
          <a:bodyPr/>
          <a:lstStyle/>
          <a:p>
            <a:r>
              <a:rPr lang="en-US" dirty="0"/>
              <a:t>Page | </a:t>
            </a:r>
            <a:fld id="{95943BB4-EBD8-4800-8747-241FB58C5791}" type="slidenum">
              <a:rPr lang="en-US" smtClean="0"/>
              <a:pPr/>
              <a:t>‹#›</a:t>
            </a:fld>
            <a:endParaRPr lang="en-US" dirty="0"/>
          </a:p>
        </p:txBody>
      </p:sp>
      <p:grpSp>
        <p:nvGrpSpPr>
          <p:cNvPr id="8" name="Group 7"/>
          <p:cNvGrpSpPr/>
          <p:nvPr userDrawn="1"/>
        </p:nvGrpSpPr>
        <p:grpSpPr>
          <a:xfrm>
            <a:off x="457199" y="4986381"/>
            <a:ext cx="7918523" cy="42821"/>
            <a:chOff x="457199" y="6648505"/>
            <a:chExt cx="7690104" cy="57095"/>
          </a:xfrm>
        </p:grpSpPr>
        <p:cxnSp>
          <p:nvCxnSpPr>
            <p:cNvPr id="9" name="Straight Connector 8"/>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457199" y="6648505"/>
              <a:ext cx="7690104" cy="57095"/>
              <a:chOff x="457199" y="6648505"/>
              <a:chExt cx="7690104" cy="57095"/>
            </a:xfrm>
          </p:grpSpPr>
          <p:cxnSp>
            <p:nvCxnSpPr>
              <p:cNvPr id="11" name="Straight Connector 10"/>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14" name="Picture 13"/>
          <p:cNvPicPr>
            <a:picLocks/>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153400" y="4623693"/>
            <a:ext cx="514439" cy="462657"/>
          </a:xfrm>
          <a:prstGeom prst="rect">
            <a:avLst/>
          </a:prstGeom>
        </p:spPr>
      </p:pic>
    </p:spTree>
    <p:extLst>
      <p:ext uri="{BB962C8B-B14F-4D97-AF65-F5344CB8AC3E}">
        <p14:creationId xmlns:p14="http://schemas.microsoft.com/office/powerpoint/2010/main" val="13297049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©2018 Allotrope Foundation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Allotrope Foundation for NSF MRSEC</a:t>
            </a:r>
          </a:p>
        </p:txBody>
      </p:sp>
      <p:sp>
        <p:nvSpPr>
          <p:cNvPr id="6" name="Slide Number Placeholder 5"/>
          <p:cNvSpPr>
            <a:spLocks noGrp="1"/>
          </p:cNvSpPr>
          <p:nvPr>
            <p:ph type="sldNum" sz="quarter" idx="12"/>
          </p:nvPr>
        </p:nvSpPr>
        <p:spPr/>
        <p:txBody>
          <a:bodyPr/>
          <a:lstStyle/>
          <a:p>
            <a:r>
              <a:rPr lang="en-US" dirty="0">
                <a:solidFill>
                  <a:prstClr val="black">
                    <a:tint val="75000"/>
                  </a:prstClr>
                </a:solidFill>
              </a:rPr>
              <a:t>Page | </a:t>
            </a:r>
            <a:fld id="{95943BB4-EBD8-4800-8747-241FB58C5791}"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457200" y="4986382"/>
            <a:ext cx="7918523" cy="42821"/>
            <a:chOff x="457199" y="6648505"/>
            <a:chExt cx="7690104" cy="57095"/>
          </a:xfrm>
        </p:grpSpPr>
        <p:cxnSp>
          <p:nvCxnSpPr>
            <p:cNvPr id="8" name="Straight Connector 7"/>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457199" y="6648505"/>
              <a:ext cx="7690104" cy="57095"/>
              <a:chOff x="457199" y="6648505"/>
              <a:chExt cx="7690104" cy="57095"/>
            </a:xfrm>
          </p:grpSpPr>
          <p:cxnSp>
            <p:nvCxnSpPr>
              <p:cNvPr id="10" name="Straight Connector 9"/>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13" name="Picture 12"/>
          <p:cNvPicPr>
            <a:picLocks/>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153401" y="4623694"/>
            <a:ext cx="514439" cy="462657"/>
          </a:xfrm>
          <a:prstGeom prst="rect">
            <a:avLst/>
          </a:prstGeom>
        </p:spPr>
      </p:pic>
    </p:spTree>
    <p:extLst>
      <p:ext uri="{BB962C8B-B14F-4D97-AF65-F5344CB8AC3E}">
        <p14:creationId xmlns:p14="http://schemas.microsoft.com/office/powerpoint/2010/main" val="6087409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©2018 Allotrope Foundation</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Allotrope Foundation for NSF MRSEC</a:t>
            </a:r>
          </a:p>
        </p:txBody>
      </p:sp>
      <p:sp>
        <p:nvSpPr>
          <p:cNvPr id="6" name="Slide Number Placeholder 5"/>
          <p:cNvSpPr>
            <a:spLocks noGrp="1"/>
          </p:cNvSpPr>
          <p:nvPr>
            <p:ph type="sldNum" sz="quarter" idx="12"/>
          </p:nvPr>
        </p:nvSpPr>
        <p:spPr/>
        <p:txBody>
          <a:bodyPr/>
          <a:lstStyle/>
          <a:p>
            <a:r>
              <a:rPr lang="en-US" dirty="0">
                <a:solidFill>
                  <a:prstClr val="black">
                    <a:tint val="75000"/>
                  </a:prstClr>
                </a:solidFill>
              </a:rPr>
              <a:t>Page | </a:t>
            </a:r>
            <a:fld id="{95943BB4-EBD8-4800-8747-241FB58C5791}"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457200" y="4986382"/>
            <a:ext cx="7918523" cy="42821"/>
            <a:chOff x="457199" y="6648505"/>
            <a:chExt cx="7690104" cy="57095"/>
          </a:xfrm>
        </p:grpSpPr>
        <p:cxnSp>
          <p:nvCxnSpPr>
            <p:cNvPr id="8" name="Straight Connector 7"/>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457199" y="6648505"/>
              <a:ext cx="7690104" cy="57095"/>
              <a:chOff x="457199" y="6648505"/>
              <a:chExt cx="7690104" cy="57095"/>
            </a:xfrm>
          </p:grpSpPr>
          <p:cxnSp>
            <p:nvCxnSpPr>
              <p:cNvPr id="10" name="Straight Connector 9"/>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13" name="Picture 12"/>
          <p:cNvPicPr>
            <a:picLocks/>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153401" y="4623694"/>
            <a:ext cx="514439" cy="462657"/>
          </a:xfrm>
          <a:prstGeom prst="rect">
            <a:avLst/>
          </a:prstGeom>
        </p:spPr>
      </p:pic>
    </p:spTree>
    <p:extLst>
      <p:ext uri="{BB962C8B-B14F-4D97-AF65-F5344CB8AC3E}">
        <p14:creationId xmlns:p14="http://schemas.microsoft.com/office/powerpoint/2010/main" val="71422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©2018 Allotrope Foundation</a:t>
            </a:r>
            <a:endParaRPr lang="en-US" dirty="0"/>
          </a:p>
        </p:txBody>
      </p:sp>
      <p:sp>
        <p:nvSpPr>
          <p:cNvPr id="8" name="Footer Placeholder 7"/>
          <p:cNvSpPr>
            <a:spLocks noGrp="1"/>
          </p:cNvSpPr>
          <p:nvPr>
            <p:ph type="ftr" sz="quarter" idx="11"/>
          </p:nvPr>
        </p:nvSpPr>
        <p:spPr/>
        <p:txBody>
          <a:bodyPr/>
          <a:lstStyle/>
          <a:p>
            <a:r>
              <a:rPr lang="en-US"/>
              <a:t>Allotrope Foundation for NSF MRSEC</a:t>
            </a:r>
          </a:p>
        </p:txBody>
      </p:sp>
      <p:sp>
        <p:nvSpPr>
          <p:cNvPr id="9" name="Slide Number Placeholder 8"/>
          <p:cNvSpPr>
            <a:spLocks noGrp="1"/>
          </p:cNvSpPr>
          <p:nvPr>
            <p:ph type="sldNum" sz="quarter" idx="12"/>
          </p:nvPr>
        </p:nvSpPr>
        <p:spPr/>
        <p:txBody>
          <a:bodyPr/>
          <a:lstStyle/>
          <a:p>
            <a:r>
              <a:rPr lang="en-US" dirty="0"/>
              <a:t>Page | </a:t>
            </a:r>
            <a:fld id="{95943BB4-EBD8-4800-8747-241FB58C5791}" type="slidenum">
              <a:rPr lang="en-US" smtClean="0"/>
              <a:pPr/>
              <a:t>‹#›</a:t>
            </a:fld>
            <a:endParaRPr lang="en-US" dirty="0"/>
          </a:p>
        </p:txBody>
      </p:sp>
      <p:grpSp>
        <p:nvGrpSpPr>
          <p:cNvPr id="10" name="Group 9"/>
          <p:cNvGrpSpPr/>
          <p:nvPr userDrawn="1"/>
        </p:nvGrpSpPr>
        <p:grpSpPr>
          <a:xfrm>
            <a:off x="457199" y="4986381"/>
            <a:ext cx="7918523" cy="42821"/>
            <a:chOff x="457199" y="6648505"/>
            <a:chExt cx="7690104" cy="57095"/>
          </a:xfrm>
        </p:grpSpPr>
        <p:cxnSp>
          <p:nvCxnSpPr>
            <p:cNvPr id="11" name="Straight Connector 10"/>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userDrawn="1"/>
          </p:nvGrpSpPr>
          <p:grpSpPr>
            <a:xfrm>
              <a:off x="457199" y="6648505"/>
              <a:ext cx="7690104" cy="57095"/>
              <a:chOff x="457199" y="6648505"/>
              <a:chExt cx="7690104" cy="57095"/>
            </a:xfrm>
          </p:grpSpPr>
          <p:cxnSp>
            <p:nvCxnSpPr>
              <p:cNvPr id="13" name="Straight Connector 12"/>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16" name="Picture 15"/>
          <p:cNvPicPr>
            <a:picLocks/>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153400" y="4623693"/>
            <a:ext cx="514439" cy="462657"/>
          </a:xfrm>
          <a:prstGeom prst="rect">
            <a:avLst/>
          </a:prstGeom>
        </p:spPr>
      </p:pic>
    </p:spTree>
    <p:extLst>
      <p:ext uri="{BB962C8B-B14F-4D97-AF65-F5344CB8AC3E}">
        <p14:creationId xmlns:p14="http://schemas.microsoft.com/office/powerpoint/2010/main" val="191623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z="900"/>
            </a:lvl1pPr>
          </a:lstStyle>
          <a:p>
            <a:r>
              <a:rPr lang="en-US"/>
              <a:t>©2018 Allotrope Foundation</a:t>
            </a:r>
            <a:endParaRPr lang="en-US" dirty="0"/>
          </a:p>
        </p:txBody>
      </p:sp>
      <p:sp>
        <p:nvSpPr>
          <p:cNvPr id="4" name="Footer Placeholder 3"/>
          <p:cNvSpPr>
            <a:spLocks noGrp="1"/>
          </p:cNvSpPr>
          <p:nvPr>
            <p:ph type="ftr" sz="quarter" idx="11"/>
          </p:nvPr>
        </p:nvSpPr>
        <p:spPr/>
        <p:txBody>
          <a:bodyPr/>
          <a:lstStyle>
            <a:lvl1pPr>
              <a:defRPr sz="900"/>
            </a:lvl1pPr>
          </a:lstStyle>
          <a:p>
            <a:r>
              <a:rPr lang="en-US"/>
              <a:t>Allotrope Foundation for NSF MRSEC</a:t>
            </a:r>
          </a:p>
        </p:txBody>
      </p:sp>
      <p:sp>
        <p:nvSpPr>
          <p:cNvPr id="5" name="Slide Number Placeholder 4"/>
          <p:cNvSpPr>
            <a:spLocks noGrp="1"/>
          </p:cNvSpPr>
          <p:nvPr>
            <p:ph type="sldNum" sz="quarter" idx="12"/>
          </p:nvPr>
        </p:nvSpPr>
        <p:spPr/>
        <p:txBody>
          <a:bodyPr/>
          <a:lstStyle>
            <a:lvl1pPr>
              <a:defRPr sz="900"/>
            </a:lvl1pPr>
          </a:lstStyle>
          <a:p>
            <a:r>
              <a:rPr lang="en-US"/>
              <a:t>Page | </a:t>
            </a:r>
            <a:fld id="{95943BB4-EBD8-4800-8747-241FB58C5791}" type="slidenum">
              <a:rPr lang="en-US" smtClean="0"/>
              <a:pPr/>
              <a:t>‹#›</a:t>
            </a:fld>
            <a:endParaRPr lang="en-US" dirty="0"/>
          </a:p>
        </p:txBody>
      </p:sp>
      <p:grpSp>
        <p:nvGrpSpPr>
          <p:cNvPr id="6" name="Group 5"/>
          <p:cNvGrpSpPr/>
          <p:nvPr userDrawn="1"/>
        </p:nvGrpSpPr>
        <p:grpSpPr>
          <a:xfrm>
            <a:off x="457199" y="4986381"/>
            <a:ext cx="7918523" cy="42821"/>
            <a:chOff x="457199" y="6648505"/>
            <a:chExt cx="7690104" cy="57095"/>
          </a:xfrm>
        </p:grpSpPr>
        <p:cxnSp>
          <p:nvCxnSpPr>
            <p:cNvPr id="7" name="Straight Connector 6"/>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457199" y="6648505"/>
              <a:ext cx="7690104" cy="57095"/>
              <a:chOff x="457199" y="6648505"/>
              <a:chExt cx="7690104" cy="57095"/>
            </a:xfrm>
          </p:grpSpPr>
          <p:cxnSp>
            <p:nvCxnSpPr>
              <p:cNvPr id="9" name="Straight Connector 8"/>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12" name="Picture 11"/>
          <p:cNvPicPr>
            <a:picLocks/>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153400" y="4623693"/>
            <a:ext cx="514439" cy="462657"/>
          </a:xfrm>
          <a:prstGeom prst="rect">
            <a:avLst/>
          </a:prstGeom>
        </p:spPr>
      </p:pic>
    </p:spTree>
    <p:extLst>
      <p:ext uri="{BB962C8B-B14F-4D97-AF65-F5344CB8AC3E}">
        <p14:creationId xmlns:p14="http://schemas.microsoft.com/office/powerpoint/2010/main" val="108860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900"/>
            </a:lvl1pPr>
          </a:lstStyle>
          <a:p>
            <a:r>
              <a:rPr lang="en-US"/>
              <a:t>©2018 Allotrope Foundation</a:t>
            </a:r>
            <a:endParaRPr lang="en-US" dirty="0"/>
          </a:p>
        </p:txBody>
      </p:sp>
      <p:sp>
        <p:nvSpPr>
          <p:cNvPr id="3" name="Footer Placeholder 2"/>
          <p:cNvSpPr>
            <a:spLocks noGrp="1"/>
          </p:cNvSpPr>
          <p:nvPr>
            <p:ph type="ftr" sz="quarter" idx="11"/>
          </p:nvPr>
        </p:nvSpPr>
        <p:spPr/>
        <p:txBody>
          <a:bodyPr/>
          <a:lstStyle>
            <a:lvl1pPr>
              <a:defRPr sz="900"/>
            </a:lvl1pPr>
          </a:lstStyle>
          <a:p>
            <a:r>
              <a:rPr lang="en-US"/>
              <a:t>Allotrope Foundation for NSF MRSEC</a:t>
            </a:r>
          </a:p>
        </p:txBody>
      </p:sp>
      <p:sp>
        <p:nvSpPr>
          <p:cNvPr id="4" name="Slide Number Placeholder 3"/>
          <p:cNvSpPr>
            <a:spLocks noGrp="1"/>
          </p:cNvSpPr>
          <p:nvPr>
            <p:ph type="sldNum" sz="quarter" idx="12"/>
          </p:nvPr>
        </p:nvSpPr>
        <p:spPr/>
        <p:txBody>
          <a:bodyPr/>
          <a:lstStyle>
            <a:lvl1pPr>
              <a:defRPr sz="900"/>
            </a:lvl1pPr>
          </a:lstStyle>
          <a:p>
            <a:r>
              <a:rPr lang="en-US"/>
              <a:t>Page | </a:t>
            </a:r>
            <a:fld id="{95943BB4-EBD8-4800-8747-241FB58C5791}" type="slidenum">
              <a:rPr lang="en-US" smtClean="0"/>
              <a:pPr/>
              <a:t>‹#›</a:t>
            </a:fld>
            <a:endParaRPr lang="en-US" dirty="0"/>
          </a:p>
        </p:txBody>
      </p:sp>
      <p:grpSp>
        <p:nvGrpSpPr>
          <p:cNvPr id="5" name="Group 4"/>
          <p:cNvGrpSpPr/>
          <p:nvPr userDrawn="1"/>
        </p:nvGrpSpPr>
        <p:grpSpPr>
          <a:xfrm>
            <a:off x="457199" y="4986381"/>
            <a:ext cx="7918523" cy="42821"/>
            <a:chOff x="457199" y="6648505"/>
            <a:chExt cx="7690104" cy="57095"/>
          </a:xfrm>
        </p:grpSpPr>
        <p:cxnSp>
          <p:nvCxnSpPr>
            <p:cNvPr id="6" name="Straight Connector 5"/>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457199" y="6648505"/>
              <a:ext cx="7690104" cy="57095"/>
              <a:chOff x="457199" y="6648505"/>
              <a:chExt cx="7690104" cy="57095"/>
            </a:xfrm>
          </p:grpSpPr>
          <p:cxnSp>
            <p:nvCxnSpPr>
              <p:cNvPr id="8" name="Straight Connector 7"/>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11" name="Picture 10"/>
          <p:cNvPicPr>
            <a:picLocks/>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153400" y="4623693"/>
            <a:ext cx="514439" cy="462657"/>
          </a:xfrm>
          <a:prstGeom prst="rect">
            <a:avLst/>
          </a:prstGeom>
        </p:spPr>
      </p:pic>
    </p:spTree>
    <p:extLst>
      <p:ext uri="{BB962C8B-B14F-4D97-AF65-F5344CB8AC3E}">
        <p14:creationId xmlns:p14="http://schemas.microsoft.com/office/powerpoint/2010/main" val="3195524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©2018 Allotrope Foundation</a:t>
            </a:r>
            <a:endParaRPr lang="en-US" dirty="0"/>
          </a:p>
        </p:txBody>
      </p:sp>
      <p:sp>
        <p:nvSpPr>
          <p:cNvPr id="6" name="Footer Placeholder 5"/>
          <p:cNvSpPr>
            <a:spLocks noGrp="1"/>
          </p:cNvSpPr>
          <p:nvPr>
            <p:ph type="ftr" sz="quarter" idx="11"/>
          </p:nvPr>
        </p:nvSpPr>
        <p:spPr/>
        <p:txBody>
          <a:bodyPr/>
          <a:lstStyle/>
          <a:p>
            <a:r>
              <a:rPr lang="en-US"/>
              <a:t>Allotrope Foundation for NSF MRSEC</a:t>
            </a:r>
          </a:p>
        </p:txBody>
      </p:sp>
      <p:sp>
        <p:nvSpPr>
          <p:cNvPr id="7" name="Slide Number Placeholder 6"/>
          <p:cNvSpPr>
            <a:spLocks noGrp="1"/>
          </p:cNvSpPr>
          <p:nvPr>
            <p:ph type="sldNum" sz="quarter" idx="12"/>
          </p:nvPr>
        </p:nvSpPr>
        <p:spPr/>
        <p:txBody>
          <a:bodyPr/>
          <a:lstStyle/>
          <a:p>
            <a:pPr algn="ctr"/>
            <a:r>
              <a:rPr lang="en-US" dirty="0"/>
              <a:t>Page | </a:t>
            </a:r>
            <a:fld id="{95943BB4-EBD8-4800-8747-241FB58C5791}" type="slidenum">
              <a:rPr lang="en-US" smtClean="0"/>
              <a:pPr algn="ctr"/>
              <a:t>‹#›</a:t>
            </a:fld>
            <a:endParaRPr lang="en-US" dirty="0"/>
          </a:p>
        </p:txBody>
      </p:sp>
      <p:grpSp>
        <p:nvGrpSpPr>
          <p:cNvPr id="8" name="Group 7"/>
          <p:cNvGrpSpPr/>
          <p:nvPr userDrawn="1"/>
        </p:nvGrpSpPr>
        <p:grpSpPr>
          <a:xfrm>
            <a:off x="457199" y="4986381"/>
            <a:ext cx="7918523" cy="42821"/>
            <a:chOff x="457199" y="6648505"/>
            <a:chExt cx="7690104" cy="57095"/>
          </a:xfrm>
        </p:grpSpPr>
        <p:cxnSp>
          <p:nvCxnSpPr>
            <p:cNvPr id="9" name="Straight Connector 8"/>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457199" y="6648505"/>
              <a:ext cx="7690104" cy="57095"/>
              <a:chOff x="457199" y="6648505"/>
              <a:chExt cx="7690104" cy="57095"/>
            </a:xfrm>
          </p:grpSpPr>
          <p:cxnSp>
            <p:nvCxnSpPr>
              <p:cNvPr id="11" name="Straight Connector 10"/>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14" name="Picture 13"/>
          <p:cNvPicPr>
            <a:picLocks/>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153400" y="4623693"/>
            <a:ext cx="514439" cy="462657"/>
          </a:xfrm>
          <a:prstGeom prst="rect">
            <a:avLst/>
          </a:prstGeom>
        </p:spPr>
      </p:pic>
    </p:spTree>
    <p:extLst>
      <p:ext uri="{BB962C8B-B14F-4D97-AF65-F5344CB8AC3E}">
        <p14:creationId xmlns:p14="http://schemas.microsoft.com/office/powerpoint/2010/main" val="407381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©2018 Allotrope Foundation</a:t>
            </a:r>
            <a:endParaRPr lang="en-US" dirty="0"/>
          </a:p>
        </p:txBody>
      </p:sp>
      <p:sp>
        <p:nvSpPr>
          <p:cNvPr id="6" name="Footer Placeholder 5"/>
          <p:cNvSpPr>
            <a:spLocks noGrp="1"/>
          </p:cNvSpPr>
          <p:nvPr>
            <p:ph type="ftr" sz="quarter" idx="11"/>
          </p:nvPr>
        </p:nvSpPr>
        <p:spPr/>
        <p:txBody>
          <a:bodyPr/>
          <a:lstStyle/>
          <a:p>
            <a:r>
              <a:rPr lang="en-US"/>
              <a:t>Allotrope Foundation for NSF MRSEC</a:t>
            </a:r>
          </a:p>
        </p:txBody>
      </p:sp>
      <p:sp>
        <p:nvSpPr>
          <p:cNvPr id="7" name="Slide Number Placeholder 6"/>
          <p:cNvSpPr>
            <a:spLocks noGrp="1"/>
          </p:cNvSpPr>
          <p:nvPr>
            <p:ph type="sldNum" sz="quarter" idx="12"/>
          </p:nvPr>
        </p:nvSpPr>
        <p:spPr/>
        <p:txBody>
          <a:bodyPr/>
          <a:lstStyle/>
          <a:p>
            <a:pPr algn="ctr"/>
            <a:r>
              <a:rPr lang="en-US" dirty="0"/>
              <a:t>Page | </a:t>
            </a:r>
            <a:fld id="{95943BB4-EBD8-4800-8747-241FB58C5791}" type="slidenum">
              <a:rPr lang="en-US" smtClean="0"/>
              <a:pPr algn="ctr"/>
              <a:t>‹#›</a:t>
            </a:fld>
            <a:endParaRPr lang="en-US" dirty="0"/>
          </a:p>
        </p:txBody>
      </p:sp>
      <p:grpSp>
        <p:nvGrpSpPr>
          <p:cNvPr id="8" name="Group 7"/>
          <p:cNvGrpSpPr/>
          <p:nvPr userDrawn="1"/>
        </p:nvGrpSpPr>
        <p:grpSpPr>
          <a:xfrm>
            <a:off x="457199" y="4986381"/>
            <a:ext cx="7918523" cy="42821"/>
            <a:chOff x="457199" y="6648505"/>
            <a:chExt cx="7690104" cy="57095"/>
          </a:xfrm>
        </p:grpSpPr>
        <p:cxnSp>
          <p:nvCxnSpPr>
            <p:cNvPr id="9" name="Straight Connector 8"/>
            <p:cNvCxnSpPr/>
            <p:nvPr userDrawn="1"/>
          </p:nvCxnSpPr>
          <p:spPr>
            <a:xfrm>
              <a:off x="457199" y="6673405"/>
              <a:ext cx="7503795" cy="0"/>
            </a:xfrm>
            <a:prstGeom prst="line">
              <a:avLst/>
            </a:prstGeom>
            <a:ln w="3175">
              <a:solidFill>
                <a:srgbClr val="043877"/>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457199" y="6648505"/>
              <a:ext cx="7690104" cy="57095"/>
              <a:chOff x="457199" y="6648505"/>
              <a:chExt cx="7690104" cy="57095"/>
            </a:xfrm>
          </p:grpSpPr>
          <p:cxnSp>
            <p:nvCxnSpPr>
              <p:cNvPr id="11" name="Straight Connector 10"/>
              <p:cNvCxnSpPr/>
              <p:nvPr userDrawn="1"/>
            </p:nvCxnSpPr>
            <p:spPr>
              <a:xfrm>
                <a:off x="457199" y="6648505"/>
                <a:ext cx="7503795" cy="0"/>
              </a:xfrm>
              <a:prstGeom prst="line">
                <a:avLst/>
              </a:prstGeom>
              <a:ln w="63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57199" y="6705600"/>
                <a:ext cx="7690104" cy="0"/>
              </a:xfrm>
              <a:prstGeom prst="line">
                <a:avLst/>
              </a:prstGeom>
              <a:ln w="28575">
                <a:solidFill>
                  <a:srgbClr val="043877"/>
                </a:solidFill>
              </a:ln>
            </p:spPr>
            <p:style>
              <a:lnRef idx="1">
                <a:schemeClr val="accent1"/>
              </a:lnRef>
              <a:fillRef idx="0">
                <a:schemeClr val="accent1"/>
              </a:fillRef>
              <a:effectRef idx="0">
                <a:schemeClr val="accent1"/>
              </a:effectRef>
              <a:fontRef idx="minor">
                <a:schemeClr val="tx1"/>
              </a:fontRef>
            </p:style>
          </p:cxnSp>
        </p:grpSp>
      </p:grpSp>
      <p:pic>
        <p:nvPicPr>
          <p:cNvPr id="14" name="Picture 13"/>
          <p:cNvPicPr>
            <a:picLocks/>
          </p:cNvPicPr>
          <p:nvPr userDrawn="1"/>
        </p:nvPicPr>
        <p:blipFill rotWithShape="1">
          <a:blip r:embed="rId2" cstate="print">
            <a:extLst>
              <a:ext uri="{28A0092B-C50C-407E-A947-70E740481C1C}">
                <a14:useLocalDpi xmlns:a14="http://schemas.microsoft.com/office/drawing/2010/main" val="0"/>
              </a:ext>
            </a:extLst>
          </a:blip>
          <a:srcRect t="-1558" r="65328"/>
          <a:stretch/>
        </p:blipFill>
        <p:spPr>
          <a:xfrm>
            <a:off x="8153400" y="4623693"/>
            <a:ext cx="514439" cy="462657"/>
          </a:xfrm>
          <a:prstGeom prst="rect">
            <a:avLst/>
          </a:prstGeom>
        </p:spPr>
      </p:pic>
    </p:spTree>
    <p:extLst>
      <p:ext uri="{BB962C8B-B14F-4D97-AF65-F5344CB8AC3E}">
        <p14:creationId xmlns:p14="http://schemas.microsoft.com/office/powerpoint/2010/main" val="31700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jp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5.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3.jp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©2018 Allotrope Foundation</a:t>
            </a:r>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n-US"/>
              <a:t>Allotrope Foundation for NSF MRSEC</a:t>
            </a:r>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n-US"/>
              <a:t>Page | </a:t>
            </a:r>
            <a:fld id="{95943BB4-EBD8-4800-8747-241FB58C5791}" type="slidenum">
              <a:rPr lang="en-US" smtClean="0"/>
              <a:pPr/>
              <a:t>‹#›</a:t>
            </a:fld>
            <a:endParaRPr lang="en-US" dirty="0"/>
          </a:p>
        </p:txBody>
      </p:sp>
    </p:spTree>
    <p:extLst>
      <p:ext uri="{BB962C8B-B14F-4D97-AF65-F5344CB8AC3E}">
        <p14:creationId xmlns:p14="http://schemas.microsoft.com/office/powerpoint/2010/main" val="1696736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2" r:id="rId12"/>
  </p:sldLayoutIdLst>
  <p:hf sldNum="0" hdr="0" ftr="0"/>
  <p:txStyles>
    <p:titleStyle>
      <a:lvl1pPr algn="l" defTabSz="914400" rtl="0" eaLnBrk="1" latinLnBrk="0" hangingPunct="1">
        <a:spcBef>
          <a:spcPct val="0"/>
        </a:spcBef>
        <a:buNone/>
        <a:defRPr sz="4400" b="1" kern="1200">
          <a:solidFill>
            <a:srgbClr val="043877"/>
          </a:solidFill>
          <a:latin typeface="+mj-lt"/>
          <a:ea typeface="+mj-ea"/>
          <a:cs typeface="+mj-cs"/>
        </a:defRPr>
      </a:lvl1pPr>
    </p:titleStyle>
    <p:bodyStyle>
      <a:lvl1pPr marL="342900" indent="-342900" algn="l" defTabSz="914400" rtl="0" eaLnBrk="1" latinLnBrk="0" hangingPunct="1">
        <a:spcBef>
          <a:spcPct val="20000"/>
        </a:spcBef>
        <a:buClr>
          <a:srgbClr val="DD6C07"/>
        </a:buClr>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rgbClr val="DD6C07"/>
        </a:buClr>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DD6C07"/>
        </a:buClr>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rgbClr val="DD6C07"/>
        </a:buClr>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5161788"/>
          </a:xfrm>
          <a:prstGeom prst="rect">
            <a:avLst/>
          </a:prstGeom>
        </p:spPr>
      </p:pic>
      <p:sp>
        <p:nvSpPr>
          <p:cNvPr id="16" name="Titelplatzhalter 1"/>
          <p:cNvSpPr>
            <a:spLocks noGrp="1"/>
          </p:cNvSpPr>
          <p:nvPr>
            <p:ph type="title"/>
          </p:nvPr>
        </p:nvSpPr>
        <p:spPr>
          <a:xfrm>
            <a:off x="942976" y="148689"/>
            <a:ext cx="7751763" cy="707512"/>
          </a:xfrm>
          <a:prstGeom prst="rect">
            <a:avLst/>
          </a:prstGeom>
        </p:spPr>
        <p:txBody>
          <a:bodyPr vert="horz" lIns="91440" tIns="45720" rIns="91440" bIns="45720" rtlCol="0" anchor="ctr">
            <a:noAutofit/>
          </a:bodyPr>
          <a:lstStyle/>
          <a:p>
            <a:r>
              <a:rPr lang="de-DE" dirty="0"/>
              <a:t>&lt;title&gt;</a:t>
            </a:r>
            <a:endParaRPr lang="en-US" noProof="0" dirty="0"/>
          </a:p>
        </p:txBody>
      </p:sp>
      <p:sp>
        <p:nvSpPr>
          <p:cNvPr id="17" name="Textplatzhalter 2"/>
          <p:cNvSpPr>
            <a:spLocks noGrp="1"/>
          </p:cNvSpPr>
          <p:nvPr>
            <p:ph type="body" idx="1"/>
          </p:nvPr>
        </p:nvSpPr>
        <p:spPr>
          <a:xfrm>
            <a:off x="457200" y="1009653"/>
            <a:ext cx="8229600" cy="368974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2" name="Rectangle 26"/>
          <p:cNvSpPr txBox="1">
            <a:spLocks noChangeArrowheads="1"/>
          </p:cNvSpPr>
          <p:nvPr/>
        </p:nvSpPr>
        <p:spPr bwMode="auto">
          <a:xfrm>
            <a:off x="278064" y="4972787"/>
            <a:ext cx="792162" cy="13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marL="0" algn="r" defTabSz="914400" rtl="0" eaLnBrk="1" latinLnBrk="0" hangingPunct="1">
              <a:defRPr sz="900" kern="1200">
                <a:solidFill>
                  <a:schemeClr val="bg2"/>
                </a:solidFill>
                <a:latin typeface="Lucida San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783" fontAlgn="base">
              <a:spcBef>
                <a:spcPct val="0"/>
              </a:spcBef>
              <a:spcAft>
                <a:spcPct val="0"/>
              </a:spcAft>
              <a:defRPr/>
            </a:pPr>
            <a:r>
              <a:rPr lang="en-US" sz="675" dirty="0">
                <a:solidFill>
                  <a:srgbClr val="808080"/>
                </a:solidFill>
              </a:rPr>
              <a:t>Slide </a:t>
            </a:r>
            <a:fld id="{8CF3D5FF-CBA4-4932-B279-DA8209303650}" type="slidenum">
              <a:rPr lang="en-US" sz="675" smtClean="0">
                <a:solidFill>
                  <a:srgbClr val="808080"/>
                </a:solidFill>
              </a:rPr>
              <a:pPr algn="l" defTabSz="685783" fontAlgn="base">
                <a:spcBef>
                  <a:spcPct val="0"/>
                </a:spcBef>
                <a:spcAft>
                  <a:spcPct val="0"/>
                </a:spcAft>
                <a:defRPr/>
              </a:pPr>
              <a:t>‹#›</a:t>
            </a:fld>
            <a:endParaRPr lang="en-US" sz="675" dirty="0">
              <a:solidFill>
                <a:srgbClr val="808080"/>
              </a:solidFill>
            </a:endParaRPr>
          </a:p>
        </p:txBody>
      </p:sp>
      <p:pic>
        <p:nvPicPr>
          <p:cNvPr id="8" name="Picture 2" descr="I:\OSTHUS_Global\Marketing\Logo\OSTHUS Logo\osthus_logo_CMYK_brecht.png"/>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l="82652" t="5355" r="3439" b="56767"/>
          <a:stretch/>
        </p:blipFill>
        <p:spPr bwMode="auto">
          <a:xfrm>
            <a:off x="173290" y="198948"/>
            <a:ext cx="582443" cy="6106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7" descr="osthus_logo_60mm"/>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b="23273"/>
          <a:stretch/>
        </p:blipFill>
        <p:spPr bwMode="auto">
          <a:xfrm>
            <a:off x="8141397" y="4794454"/>
            <a:ext cx="881161" cy="24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0853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rtl="0" eaLnBrk="1" fontAlgn="base" hangingPunct="1">
        <a:lnSpc>
          <a:spcPts val="1950"/>
        </a:lnSpc>
        <a:spcBef>
          <a:spcPct val="0"/>
        </a:spcBef>
        <a:spcAft>
          <a:spcPct val="0"/>
        </a:spcAft>
        <a:defRPr sz="1800">
          <a:solidFill>
            <a:schemeClr val="tx1"/>
          </a:solidFill>
          <a:latin typeface="Lucida Sans" pitchFamily="34" charset="0"/>
          <a:ea typeface="+mj-ea"/>
          <a:cs typeface="+mj-cs"/>
        </a:defRPr>
      </a:lvl1pPr>
      <a:lvl2pPr algn="l" rtl="0" eaLnBrk="1" fontAlgn="base" hangingPunct="1">
        <a:lnSpc>
          <a:spcPts val="1950"/>
        </a:lnSpc>
        <a:spcBef>
          <a:spcPct val="0"/>
        </a:spcBef>
        <a:spcAft>
          <a:spcPct val="0"/>
        </a:spcAft>
        <a:defRPr sz="1800">
          <a:solidFill>
            <a:schemeClr val="bg1"/>
          </a:solidFill>
          <a:latin typeface="Arial" charset="0"/>
        </a:defRPr>
      </a:lvl2pPr>
      <a:lvl3pPr algn="l" rtl="0" eaLnBrk="1" fontAlgn="base" hangingPunct="1">
        <a:lnSpc>
          <a:spcPts val="1950"/>
        </a:lnSpc>
        <a:spcBef>
          <a:spcPct val="0"/>
        </a:spcBef>
        <a:spcAft>
          <a:spcPct val="0"/>
        </a:spcAft>
        <a:defRPr sz="1800">
          <a:solidFill>
            <a:schemeClr val="bg1"/>
          </a:solidFill>
          <a:latin typeface="Arial" charset="0"/>
        </a:defRPr>
      </a:lvl3pPr>
      <a:lvl4pPr algn="l" rtl="0" eaLnBrk="1" fontAlgn="base" hangingPunct="1">
        <a:lnSpc>
          <a:spcPts val="1950"/>
        </a:lnSpc>
        <a:spcBef>
          <a:spcPct val="0"/>
        </a:spcBef>
        <a:spcAft>
          <a:spcPct val="0"/>
        </a:spcAft>
        <a:defRPr sz="1800">
          <a:solidFill>
            <a:schemeClr val="bg1"/>
          </a:solidFill>
          <a:latin typeface="Arial" charset="0"/>
        </a:defRPr>
      </a:lvl4pPr>
      <a:lvl5pPr algn="l" rtl="0" eaLnBrk="1" fontAlgn="base" hangingPunct="1">
        <a:lnSpc>
          <a:spcPts val="1950"/>
        </a:lnSpc>
        <a:spcBef>
          <a:spcPct val="0"/>
        </a:spcBef>
        <a:spcAft>
          <a:spcPct val="0"/>
        </a:spcAft>
        <a:defRPr sz="1800">
          <a:solidFill>
            <a:schemeClr val="bg1"/>
          </a:solidFill>
          <a:latin typeface="Arial" charset="0"/>
        </a:defRPr>
      </a:lvl5pPr>
      <a:lvl6pPr marL="342892" algn="l" rtl="0" eaLnBrk="1" fontAlgn="base" hangingPunct="1">
        <a:lnSpc>
          <a:spcPts val="1950"/>
        </a:lnSpc>
        <a:spcBef>
          <a:spcPct val="0"/>
        </a:spcBef>
        <a:spcAft>
          <a:spcPct val="0"/>
        </a:spcAft>
        <a:defRPr sz="1800">
          <a:solidFill>
            <a:schemeClr val="bg1"/>
          </a:solidFill>
          <a:latin typeface="Arial" charset="0"/>
        </a:defRPr>
      </a:lvl6pPr>
      <a:lvl7pPr marL="685783" algn="l" rtl="0" eaLnBrk="1" fontAlgn="base" hangingPunct="1">
        <a:lnSpc>
          <a:spcPts val="1950"/>
        </a:lnSpc>
        <a:spcBef>
          <a:spcPct val="0"/>
        </a:spcBef>
        <a:spcAft>
          <a:spcPct val="0"/>
        </a:spcAft>
        <a:defRPr sz="1800">
          <a:solidFill>
            <a:schemeClr val="bg1"/>
          </a:solidFill>
          <a:latin typeface="Arial" charset="0"/>
        </a:defRPr>
      </a:lvl7pPr>
      <a:lvl8pPr marL="1028675" algn="l" rtl="0" eaLnBrk="1" fontAlgn="base" hangingPunct="1">
        <a:lnSpc>
          <a:spcPts val="1950"/>
        </a:lnSpc>
        <a:spcBef>
          <a:spcPct val="0"/>
        </a:spcBef>
        <a:spcAft>
          <a:spcPct val="0"/>
        </a:spcAft>
        <a:defRPr sz="1800">
          <a:solidFill>
            <a:schemeClr val="bg1"/>
          </a:solidFill>
          <a:latin typeface="Arial" charset="0"/>
        </a:defRPr>
      </a:lvl8pPr>
      <a:lvl9pPr marL="1371566" algn="l" rtl="0" eaLnBrk="1" fontAlgn="base" hangingPunct="1">
        <a:lnSpc>
          <a:spcPts val="1950"/>
        </a:lnSpc>
        <a:spcBef>
          <a:spcPct val="0"/>
        </a:spcBef>
        <a:spcAft>
          <a:spcPct val="0"/>
        </a:spcAft>
        <a:defRPr sz="1800">
          <a:solidFill>
            <a:schemeClr val="bg1"/>
          </a:solidFill>
          <a:latin typeface="Arial" charset="0"/>
        </a:defRPr>
      </a:lvl9pPr>
    </p:titleStyle>
    <p:bodyStyle>
      <a:lvl1pPr marL="200020" indent="-200020" algn="l" rtl="0" eaLnBrk="1" fontAlgn="base" hangingPunct="1">
        <a:lnSpc>
          <a:spcPts val="1650"/>
        </a:lnSpc>
        <a:spcBef>
          <a:spcPct val="25000"/>
        </a:spcBef>
        <a:spcAft>
          <a:spcPct val="0"/>
        </a:spcAft>
        <a:buSzPct val="120000"/>
        <a:buBlip>
          <a:blip r:embed="rId14"/>
        </a:buBlip>
        <a:defRPr sz="1500">
          <a:solidFill>
            <a:schemeClr val="tx1"/>
          </a:solidFill>
          <a:latin typeface="Lucida Sans" pitchFamily="34" charset="0"/>
          <a:ea typeface="+mn-ea"/>
          <a:cs typeface="+mn-cs"/>
        </a:defRPr>
      </a:lvl1pPr>
      <a:lvl2pPr marL="535768" indent="-192876" algn="l" rtl="0" eaLnBrk="1" fontAlgn="base" hangingPunct="1">
        <a:lnSpc>
          <a:spcPts val="1575"/>
        </a:lnSpc>
        <a:spcBef>
          <a:spcPct val="20000"/>
        </a:spcBef>
        <a:spcAft>
          <a:spcPct val="0"/>
        </a:spcAft>
        <a:buClr>
          <a:srgbClr val="808487"/>
        </a:buClr>
        <a:buSzPct val="70000"/>
        <a:buFont typeface="Wingdings" pitchFamily="2" charset="2"/>
        <a:buChar char="l"/>
        <a:defRPr>
          <a:solidFill>
            <a:schemeClr val="tx1"/>
          </a:solidFill>
          <a:latin typeface="Lucida Sans" pitchFamily="34" charset="0"/>
        </a:defRPr>
      </a:lvl2pPr>
      <a:lvl3pPr marL="807224" indent="-121441" algn="l" rtl="0" eaLnBrk="1" fontAlgn="base" hangingPunct="1">
        <a:lnSpc>
          <a:spcPts val="1425"/>
        </a:lnSpc>
        <a:spcBef>
          <a:spcPct val="20000"/>
        </a:spcBef>
        <a:spcAft>
          <a:spcPct val="0"/>
        </a:spcAft>
        <a:buChar char="•"/>
        <a:defRPr sz="1200">
          <a:solidFill>
            <a:schemeClr val="tx1"/>
          </a:solidFill>
          <a:latin typeface="Lucida Sans" pitchFamily="34" charset="0"/>
        </a:defRPr>
      </a:lvl3pPr>
      <a:lvl4pPr marL="1142972" indent="-114297" algn="l" rtl="0" eaLnBrk="1" fontAlgn="base" hangingPunct="1">
        <a:spcBef>
          <a:spcPct val="20000"/>
        </a:spcBef>
        <a:spcAft>
          <a:spcPct val="0"/>
        </a:spcAft>
        <a:buChar char="-"/>
        <a:defRPr sz="1050">
          <a:solidFill>
            <a:schemeClr val="tx1"/>
          </a:solidFill>
          <a:latin typeface="Lucida Sans" pitchFamily="34" charset="0"/>
        </a:defRPr>
      </a:lvl4pPr>
      <a:lvl5pPr marL="1478719" indent="-107153" algn="l" rtl="0" eaLnBrk="1" fontAlgn="base" hangingPunct="1">
        <a:spcBef>
          <a:spcPct val="20000"/>
        </a:spcBef>
        <a:spcAft>
          <a:spcPct val="0"/>
        </a:spcAft>
        <a:buFont typeface="Arial" charset="0"/>
        <a:buChar char="&gt;"/>
        <a:defRPr sz="900">
          <a:solidFill>
            <a:schemeClr val="tx1"/>
          </a:solidFill>
          <a:latin typeface="Lucida Sans" pitchFamily="34" charset="0"/>
        </a:defRPr>
      </a:lvl5pPr>
      <a:lvl6pPr marL="1821611" indent="-107153" algn="l" rtl="0" eaLnBrk="1" fontAlgn="base" hangingPunct="1">
        <a:spcBef>
          <a:spcPct val="20000"/>
        </a:spcBef>
        <a:spcAft>
          <a:spcPct val="0"/>
        </a:spcAft>
        <a:buFont typeface="Arial" charset="0"/>
        <a:buChar char="&gt;"/>
        <a:defRPr sz="900">
          <a:solidFill>
            <a:schemeClr val="tx1"/>
          </a:solidFill>
          <a:latin typeface="+mn-lt"/>
        </a:defRPr>
      </a:lvl6pPr>
      <a:lvl7pPr marL="2164502" indent="-107153" algn="l" rtl="0" eaLnBrk="1" fontAlgn="base" hangingPunct="1">
        <a:spcBef>
          <a:spcPct val="20000"/>
        </a:spcBef>
        <a:spcAft>
          <a:spcPct val="0"/>
        </a:spcAft>
        <a:buFont typeface="Arial" charset="0"/>
        <a:buChar char="&gt;"/>
        <a:defRPr sz="900">
          <a:solidFill>
            <a:schemeClr val="tx1"/>
          </a:solidFill>
          <a:latin typeface="+mn-lt"/>
        </a:defRPr>
      </a:lvl7pPr>
      <a:lvl8pPr marL="2507393" indent="-107153" algn="l" rtl="0" eaLnBrk="1" fontAlgn="base" hangingPunct="1">
        <a:spcBef>
          <a:spcPct val="20000"/>
        </a:spcBef>
        <a:spcAft>
          <a:spcPct val="0"/>
        </a:spcAft>
        <a:buFont typeface="Arial" charset="0"/>
        <a:buChar char="&gt;"/>
        <a:defRPr sz="900">
          <a:solidFill>
            <a:schemeClr val="tx1"/>
          </a:solidFill>
          <a:latin typeface="+mn-lt"/>
        </a:defRPr>
      </a:lvl8pPr>
      <a:lvl9pPr marL="2850285" indent="-107153" algn="l" rtl="0" eaLnBrk="1" fontAlgn="base" hangingPunct="1">
        <a:spcBef>
          <a:spcPct val="20000"/>
        </a:spcBef>
        <a:spcAft>
          <a:spcPct val="0"/>
        </a:spcAft>
        <a:buFont typeface="Arial" charset="0"/>
        <a:buChar char="&gt;"/>
        <a:defRPr sz="900">
          <a:solidFill>
            <a:schemeClr val="tx1"/>
          </a:solidFill>
          <a:latin typeface="+mn-lt"/>
        </a:defRPr>
      </a:lvl9pPr>
    </p:bodyStyle>
    <p:otherStyle>
      <a:defPPr>
        <a:defRPr lang="de-D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5161788"/>
          </a:xfrm>
          <a:prstGeom prst="rect">
            <a:avLst/>
          </a:prstGeom>
        </p:spPr>
      </p:pic>
      <p:sp>
        <p:nvSpPr>
          <p:cNvPr id="16" name="Titelplatzhalter 1"/>
          <p:cNvSpPr>
            <a:spLocks noGrp="1"/>
          </p:cNvSpPr>
          <p:nvPr>
            <p:ph type="title"/>
          </p:nvPr>
        </p:nvSpPr>
        <p:spPr>
          <a:xfrm>
            <a:off x="942976" y="148689"/>
            <a:ext cx="7751763" cy="707512"/>
          </a:xfrm>
          <a:prstGeom prst="rect">
            <a:avLst/>
          </a:prstGeom>
        </p:spPr>
        <p:txBody>
          <a:bodyPr vert="horz" lIns="91440" tIns="45720" rIns="91440" bIns="45720" rtlCol="0" anchor="ctr">
            <a:noAutofit/>
          </a:bodyPr>
          <a:lstStyle/>
          <a:p>
            <a:r>
              <a:rPr lang="de-DE" dirty="0"/>
              <a:t>&lt;title&gt;</a:t>
            </a:r>
            <a:endParaRPr lang="en-US" noProof="0" dirty="0"/>
          </a:p>
        </p:txBody>
      </p:sp>
      <p:sp>
        <p:nvSpPr>
          <p:cNvPr id="17" name="Textplatzhalter 2"/>
          <p:cNvSpPr>
            <a:spLocks noGrp="1"/>
          </p:cNvSpPr>
          <p:nvPr>
            <p:ph type="body" idx="1"/>
          </p:nvPr>
        </p:nvSpPr>
        <p:spPr>
          <a:xfrm>
            <a:off x="457200" y="1009653"/>
            <a:ext cx="8229600" cy="368974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2" name="Rectangle 26"/>
          <p:cNvSpPr txBox="1">
            <a:spLocks noChangeArrowheads="1"/>
          </p:cNvSpPr>
          <p:nvPr/>
        </p:nvSpPr>
        <p:spPr bwMode="auto">
          <a:xfrm>
            <a:off x="278064" y="4972787"/>
            <a:ext cx="792162" cy="13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marL="0" algn="r" defTabSz="914400" rtl="0" eaLnBrk="1" latinLnBrk="0" hangingPunct="1">
              <a:defRPr sz="900" kern="1200">
                <a:solidFill>
                  <a:schemeClr val="bg2"/>
                </a:solidFill>
                <a:latin typeface="Lucida San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783" fontAlgn="base">
              <a:spcBef>
                <a:spcPct val="0"/>
              </a:spcBef>
              <a:spcAft>
                <a:spcPct val="0"/>
              </a:spcAft>
              <a:defRPr/>
            </a:pPr>
            <a:r>
              <a:rPr lang="en-US" sz="675" dirty="0">
                <a:solidFill>
                  <a:srgbClr val="808080"/>
                </a:solidFill>
              </a:rPr>
              <a:t>Slide </a:t>
            </a:r>
            <a:fld id="{8CF3D5FF-CBA4-4932-B279-DA8209303650}" type="slidenum">
              <a:rPr lang="en-US" sz="675" smtClean="0">
                <a:solidFill>
                  <a:srgbClr val="808080"/>
                </a:solidFill>
              </a:rPr>
              <a:pPr algn="l" defTabSz="685783" fontAlgn="base">
                <a:spcBef>
                  <a:spcPct val="0"/>
                </a:spcBef>
                <a:spcAft>
                  <a:spcPct val="0"/>
                </a:spcAft>
                <a:defRPr/>
              </a:pPr>
              <a:t>‹#›</a:t>
            </a:fld>
            <a:endParaRPr lang="en-US" sz="675" dirty="0">
              <a:solidFill>
                <a:srgbClr val="808080"/>
              </a:solidFill>
            </a:endParaRPr>
          </a:p>
        </p:txBody>
      </p:sp>
      <p:pic>
        <p:nvPicPr>
          <p:cNvPr id="8" name="Picture 2" descr="I:\OSTHUS_Global\Marketing\Logo\OSTHUS Logo\osthus_logo_CMYK_brecht.png"/>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l="82652" t="5355" r="3439" b="56767"/>
          <a:stretch/>
        </p:blipFill>
        <p:spPr bwMode="auto">
          <a:xfrm>
            <a:off x="173290" y="198948"/>
            <a:ext cx="582443" cy="6106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7" descr="osthus_logo_60mm"/>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b="23273"/>
          <a:stretch/>
        </p:blipFill>
        <p:spPr bwMode="auto">
          <a:xfrm>
            <a:off x="8141397" y="4794454"/>
            <a:ext cx="881161" cy="24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76623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rtl="0" eaLnBrk="1" fontAlgn="base" hangingPunct="1">
        <a:lnSpc>
          <a:spcPts val="1950"/>
        </a:lnSpc>
        <a:spcBef>
          <a:spcPct val="0"/>
        </a:spcBef>
        <a:spcAft>
          <a:spcPct val="0"/>
        </a:spcAft>
        <a:defRPr sz="1800">
          <a:solidFill>
            <a:schemeClr val="tx1"/>
          </a:solidFill>
          <a:latin typeface="Lucida Sans" pitchFamily="34" charset="0"/>
          <a:ea typeface="+mj-ea"/>
          <a:cs typeface="+mj-cs"/>
        </a:defRPr>
      </a:lvl1pPr>
      <a:lvl2pPr algn="l" rtl="0" eaLnBrk="1" fontAlgn="base" hangingPunct="1">
        <a:lnSpc>
          <a:spcPts val="1950"/>
        </a:lnSpc>
        <a:spcBef>
          <a:spcPct val="0"/>
        </a:spcBef>
        <a:spcAft>
          <a:spcPct val="0"/>
        </a:spcAft>
        <a:defRPr sz="1800">
          <a:solidFill>
            <a:schemeClr val="bg1"/>
          </a:solidFill>
          <a:latin typeface="Arial" charset="0"/>
        </a:defRPr>
      </a:lvl2pPr>
      <a:lvl3pPr algn="l" rtl="0" eaLnBrk="1" fontAlgn="base" hangingPunct="1">
        <a:lnSpc>
          <a:spcPts val="1950"/>
        </a:lnSpc>
        <a:spcBef>
          <a:spcPct val="0"/>
        </a:spcBef>
        <a:spcAft>
          <a:spcPct val="0"/>
        </a:spcAft>
        <a:defRPr sz="1800">
          <a:solidFill>
            <a:schemeClr val="bg1"/>
          </a:solidFill>
          <a:latin typeface="Arial" charset="0"/>
        </a:defRPr>
      </a:lvl3pPr>
      <a:lvl4pPr algn="l" rtl="0" eaLnBrk="1" fontAlgn="base" hangingPunct="1">
        <a:lnSpc>
          <a:spcPts val="1950"/>
        </a:lnSpc>
        <a:spcBef>
          <a:spcPct val="0"/>
        </a:spcBef>
        <a:spcAft>
          <a:spcPct val="0"/>
        </a:spcAft>
        <a:defRPr sz="1800">
          <a:solidFill>
            <a:schemeClr val="bg1"/>
          </a:solidFill>
          <a:latin typeface="Arial" charset="0"/>
        </a:defRPr>
      </a:lvl4pPr>
      <a:lvl5pPr algn="l" rtl="0" eaLnBrk="1" fontAlgn="base" hangingPunct="1">
        <a:lnSpc>
          <a:spcPts val="1950"/>
        </a:lnSpc>
        <a:spcBef>
          <a:spcPct val="0"/>
        </a:spcBef>
        <a:spcAft>
          <a:spcPct val="0"/>
        </a:spcAft>
        <a:defRPr sz="1800">
          <a:solidFill>
            <a:schemeClr val="bg1"/>
          </a:solidFill>
          <a:latin typeface="Arial" charset="0"/>
        </a:defRPr>
      </a:lvl5pPr>
      <a:lvl6pPr marL="342892" algn="l" rtl="0" eaLnBrk="1" fontAlgn="base" hangingPunct="1">
        <a:lnSpc>
          <a:spcPts val="1950"/>
        </a:lnSpc>
        <a:spcBef>
          <a:spcPct val="0"/>
        </a:spcBef>
        <a:spcAft>
          <a:spcPct val="0"/>
        </a:spcAft>
        <a:defRPr sz="1800">
          <a:solidFill>
            <a:schemeClr val="bg1"/>
          </a:solidFill>
          <a:latin typeface="Arial" charset="0"/>
        </a:defRPr>
      </a:lvl6pPr>
      <a:lvl7pPr marL="685783" algn="l" rtl="0" eaLnBrk="1" fontAlgn="base" hangingPunct="1">
        <a:lnSpc>
          <a:spcPts val="1950"/>
        </a:lnSpc>
        <a:spcBef>
          <a:spcPct val="0"/>
        </a:spcBef>
        <a:spcAft>
          <a:spcPct val="0"/>
        </a:spcAft>
        <a:defRPr sz="1800">
          <a:solidFill>
            <a:schemeClr val="bg1"/>
          </a:solidFill>
          <a:latin typeface="Arial" charset="0"/>
        </a:defRPr>
      </a:lvl7pPr>
      <a:lvl8pPr marL="1028675" algn="l" rtl="0" eaLnBrk="1" fontAlgn="base" hangingPunct="1">
        <a:lnSpc>
          <a:spcPts val="1950"/>
        </a:lnSpc>
        <a:spcBef>
          <a:spcPct val="0"/>
        </a:spcBef>
        <a:spcAft>
          <a:spcPct val="0"/>
        </a:spcAft>
        <a:defRPr sz="1800">
          <a:solidFill>
            <a:schemeClr val="bg1"/>
          </a:solidFill>
          <a:latin typeface="Arial" charset="0"/>
        </a:defRPr>
      </a:lvl8pPr>
      <a:lvl9pPr marL="1371566" algn="l" rtl="0" eaLnBrk="1" fontAlgn="base" hangingPunct="1">
        <a:lnSpc>
          <a:spcPts val="1950"/>
        </a:lnSpc>
        <a:spcBef>
          <a:spcPct val="0"/>
        </a:spcBef>
        <a:spcAft>
          <a:spcPct val="0"/>
        </a:spcAft>
        <a:defRPr sz="1800">
          <a:solidFill>
            <a:schemeClr val="bg1"/>
          </a:solidFill>
          <a:latin typeface="Arial" charset="0"/>
        </a:defRPr>
      </a:lvl9pPr>
    </p:titleStyle>
    <p:bodyStyle>
      <a:lvl1pPr marL="200020" indent="-200020" algn="l" rtl="0" eaLnBrk="1" fontAlgn="base" hangingPunct="1">
        <a:lnSpc>
          <a:spcPts val="1650"/>
        </a:lnSpc>
        <a:spcBef>
          <a:spcPct val="25000"/>
        </a:spcBef>
        <a:spcAft>
          <a:spcPct val="0"/>
        </a:spcAft>
        <a:buSzPct val="120000"/>
        <a:buBlip>
          <a:blip r:embed="rId14"/>
        </a:buBlip>
        <a:defRPr sz="1500">
          <a:solidFill>
            <a:schemeClr val="tx1"/>
          </a:solidFill>
          <a:latin typeface="Lucida Sans" pitchFamily="34" charset="0"/>
          <a:ea typeface="+mn-ea"/>
          <a:cs typeface="+mn-cs"/>
        </a:defRPr>
      </a:lvl1pPr>
      <a:lvl2pPr marL="535768" indent="-192876" algn="l" rtl="0" eaLnBrk="1" fontAlgn="base" hangingPunct="1">
        <a:lnSpc>
          <a:spcPts val="1575"/>
        </a:lnSpc>
        <a:spcBef>
          <a:spcPct val="20000"/>
        </a:spcBef>
        <a:spcAft>
          <a:spcPct val="0"/>
        </a:spcAft>
        <a:buClr>
          <a:srgbClr val="808487"/>
        </a:buClr>
        <a:buSzPct val="70000"/>
        <a:buFont typeface="Wingdings" pitchFamily="2" charset="2"/>
        <a:buChar char="l"/>
        <a:defRPr>
          <a:solidFill>
            <a:schemeClr val="tx1"/>
          </a:solidFill>
          <a:latin typeface="Lucida Sans" pitchFamily="34" charset="0"/>
        </a:defRPr>
      </a:lvl2pPr>
      <a:lvl3pPr marL="807224" indent="-121441" algn="l" rtl="0" eaLnBrk="1" fontAlgn="base" hangingPunct="1">
        <a:lnSpc>
          <a:spcPts val="1425"/>
        </a:lnSpc>
        <a:spcBef>
          <a:spcPct val="20000"/>
        </a:spcBef>
        <a:spcAft>
          <a:spcPct val="0"/>
        </a:spcAft>
        <a:buChar char="•"/>
        <a:defRPr sz="1200">
          <a:solidFill>
            <a:schemeClr val="tx1"/>
          </a:solidFill>
          <a:latin typeface="Lucida Sans" pitchFamily="34" charset="0"/>
        </a:defRPr>
      </a:lvl3pPr>
      <a:lvl4pPr marL="1142972" indent="-114297" algn="l" rtl="0" eaLnBrk="1" fontAlgn="base" hangingPunct="1">
        <a:spcBef>
          <a:spcPct val="20000"/>
        </a:spcBef>
        <a:spcAft>
          <a:spcPct val="0"/>
        </a:spcAft>
        <a:buChar char="-"/>
        <a:defRPr sz="1050">
          <a:solidFill>
            <a:schemeClr val="tx1"/>
          </a:solidFill>
          <a:latin typeface="Lucida Sans" pitchFamily="34" charset="0"/>
        </a:defRPr>
      </a:lvl4pPr>
      <a:lvl5pPr marL="1478719" indent="-107153" algn="l" rtl="0" eaLnBrk="1" fontAlgn="base" hangingPunct="1">
        <a:spcBef>
          <a:spcPct val="20000"/>
        </a:spcBef>
        <a:spcAft>
          <a:spcPct val="0"/>
        </a:spcAft>
        <a:buFont typeface="Arial" charset="0"/>
        <a:buChar char="&gt;"/>
        <a:defRPr sz="900">
          <a:solidFill>
            <a:schemeClr val="tx1"/>
          </a:solidFill>
          <a:latin typeface="Lucida Sans" pitchFamily="34" charset="0"/>
        </a:defRPr>
      </a:lvl5pPr>
      <a:lvl6pPr marL="1821611" indent="-107153" algn="l" rtl="0" eaLnBrk="1" fontAlgn="base" hangingPunct="1">
        <a:spcBef>
          <a:spcPct val="20000"/>
        </a:spcBef>
        <a:spcAft>
          <a:spcPct val="0"/>
        </a:spcAft>
        <a:buFont typeface="Arial" charset="0"/>
        <a:buChar char="&gt;"/>
        <a:defRPr sz="900">
          <a:solidFill>
            <a:schemeClr val="tx1"/>
          </a:solidFill>
          <a:latin typeface="+mn-lt"/>
        </a:defRPr>
      </a:lvl6pPr>
      <a:lvl7pPr marL="2164502" indent="-107153" algn="l" rtl="0" eaLnBrk="1" fontAlgn="base" hangingPunct="1">
        <a:spcBef>
          <a:spcPct val="20000"/>
        </a:spcBef>
        <a:spcAft>
          <a:spcPct val="0"/>
        </a:spcAft>
        <a:buFont typeface="Arial" charset="0"/>
        <a:buChar char="&gt;"/>
        <a:defRPr sz="900">
          <a:solidFill>
            <a:schemeClr val="tx1"/>
          </a:solidFill>
          <a:latin typeface="+mn-lt"/>
        </a:defRPr>
      </a:lvl7pPr>
      <a:lvl8pPr marL="2507393" indent="-107153" algn="l" rtl="0" eaLnBrk="1" fontAlgn="base" hangingPunct="1">
        <a:spcBef>
          <a:spcPct val="20000"/>
        </a:spcBef>
        <a:spcAft>
          <a:spcPct val="0"/>
        </a:spcAft>
        <a:buFont typeface="Arial" charset="0"/>
        <a:buChar char="&gt;"/>
        <a:defRPr sz="900">
          <a:solidFill>
            <a:schemeClr val="tx1"/>
          </a:solidFill>
          <a:latin typeface="+mn-lt"/>
        </a:defRPr>
      </a:lvl8pPr>
      <a:lvl9pPr marL="2850285" indent="-107153" algn="l" rtl="0" eaLnBrk="1" fontAlgn="base" hangingPunct="1">
        <a:spcBef>
          <a:spcPct val="20000"/>
        </a:spcBef>
        <a:spcAft>
          <a:spcPct val="0"/>
        </a:spcAft>
        <a:buFont typeface="Arial" charset="0"/>
        <a:buChar char="&gt;"/>
        <a:defRPr sz="900">
          <a:solidFill>
            <a:schemeClr val="tx1"/>
          </a:solidFill>
          <a:latin typeface="+mn-lt"/>
        </a:defRPr>
      </a:lvl9pPr>
    </p:bodyStyle>
    <p:otherStyle>
      <a:defPPr>
        <a:defRPr lang="de-D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100">
                <a:solidFill>
                  <a:schemeClr val="tx1">
                    <a:tint val="75000"/>
                  </a:schemeClr>
                </a:solidFill>
                <a:latin typeface="Arial" panose="020B0604020202020204" pitchFamily="34" charset="0"/>
                <a:cs typeface="Arial" panose="020B0604020202020204" pitchFamily="34" charset="0"/>
              </a:defRPr>
            </a:lvl1pPr>
          </a:lstStyle>
          <a:p>
            <a:r>
              <a:rPr lang="en-US">
                <a:solidFill>
                  <a:prstClr val="black">
                    <a:tint val="75000"/>
                  </a:prstClr>
                </a:solidFill>
              </a:rPr>
              <a:t>©2018 Allotrope Foundation</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100">
                <a:solidFill>
                  <a:schemeClr val="tx1">
                    <a:tint val="75000"/>
                  </a:schemeClr>
                </a:solidFill>
                <a:latin typeface="Arial" panose="020B0604020202020204" pitchFamily="34" charset="0"/>
                <a:cs typeface="Arial" panose="020B0604020202020204" pitchFamily="34" charset="0"/>
              </a:defRPr>
            </a:lvl1pPr>
          </a:lstStyle>
          <a:p>
            <a:r>
              <a:rPr lang="en-US">
                <a:solidFill>
                  <a:prstClr val="black">
                    <a:tint val="75000"/>
                  </a:prstClr>
                </a:solidFill>
              </a:rPr>
              <a:t>Allotrope Foundation for NSF MRSEC</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ctr">
              <a:defRPr sz="1100">
                <a:solidFill>
                  <a:schemeClr val="tx1">
                    <a:tint val="75000"/>
                  </a:schemeClr>
                </a:solidFill>
                <a:latin typeface="Arial" panose="020B0604020202020204" pitchFamily="34" charset="0"/>
                <a:cs typeface="Arial" panose="020B0604020202020204" pitchFamily="34" charset="0"/>
              </a:defRPr>
            </a:lvl1pPr>
          </a:lstStyle>
          <a:p>
            <a:r>
              <a:rPr lang="en-US">
                <a:solidFill>
                  <a:prstClr val="black">
                    <a:tint val="75000"/>
                  </a:prstClr>
                </a:solidFill>
              </a:rPr>
              <a:t>Page | </a:t>
            </a:r>
            <a:fld id="{95943BB4-EBD8-4800-8747-241FB58C57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891789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p:txStyles>
    <p:titleStyle>
      <a:lvl1pPr algn="l" defTabSz="914378" rtl="0" eaLnBrk="1" latinLnBrk="0" hangingPunct="1">
        <a:spcBef>
          <a:spcPct val="0"/>
        </a:spcBef>
        <a:buNone/>
        <a:defRPr sz="4400" b="1" kern="1200">
          <a:solidFill>
            <a:srgbClr val="043877"/>
          </a:solidFill>
          <a:latin typeface="+mj-lt"/>
          <a:ea typeface="+mj-ea"/>
          <a:cs typeface="+mj-cs"/>
        </a:defRPr>
      </a:lvl1pPr>
    </p:titleStyle>
    <p:bodyStyle>
      <a:lvl1pPr marL="342892" indent="-342892" algn="l" defTabSz="914378" rtl="0" eaLnBrk="1" latinLnBrk="0" hangingPunct="1">
        <a:spcBef>
          <a:spcPct val="20000"/>
        </a:spcBef>
        <a:buClr>
          <a:srgbClr val="DD6C07"/>
        </a:buClr>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31" indent="-285743" algn="l" defTabSz="914378" rtl="0" eaLnBrk="1" latinLnBrk="0" hangingPunct="1">
        <a:spcBef>
          <a:spcPct val="20000"/>
        </a:spcBef>
        <a:buClr>
          <a:srgbClr val="DD6C07"/>
        </a:buClr>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2972" indent="-228594" algn="l" defTabSz="914378" rtl="0" eaLnBrk="1" latinLnBrk="0" hangingPunct="1">
        <a:spcBef>
          <a:spcPct val="20000"/>
        </a:spcBef>
        <a:buClr>
          <a:srgbClr val="DD6C07"/>
        </a:buClr>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160" indent="-228594" algn="l" defTabSz="914378" rtl="0" eaLnBrk="1" latinLnBrk="0" hangingPunct="1">
        <a:spcBef>
          <a:spcPct val="20000"/>
        </a:spcBef>
        <a:buClr>
          <a:srgbClr val="DD6C07"/>
        </a:buClr>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jpeg"/><Relationship Id="rId9"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6.tmp"/><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3" Type="http://schemas.openxmlformats.org/officeDocument/2006/relationships/image" Target="../media/image77.png"/><Relationship Id="rId18" Type="http://schemas.openxmlformats.org/officeDocument/2006/relationships/image" Target="../media/image82.jpeg"/><Relationship Id="rId26" Type="http://schemas.openxmlformats.org/officeDocument/2006/relationships/image" Target="../media/image90.png"/><Relationship Id="rId39" Type="http://schemas.openxmlformats.org/officeDocument/2006/relationships/image" Target="../media/image103.png"/><Relationship Id="rId21" Type="http://schemas.openxmlformats.org/officeDocument/2006/relationships/image" Target="../media/image85.jpeg"/><Relationship Id="rId34" Type="http://schemas.openxmlformats.org/officeDocument/2006/relationships/image" Target="../media/image98.png"/><Relationship Id="rId42" Type="http://schemas.openxmlformats.org/officeDocument/2006/relationships/image" Target="../media/image106.png"/><Relationship Id="rId47" Type="http://schemas.openxmlformats.org/officeDocument/2006/relationships/image" Target="../media/image111.png"/><Relationship Id="rId50" Type="http://schemas.openxmlformats.org/officeDocument/2006/relationships/image" Target="../media/image114.png"/><Relationship Id="rId55" Type="http://schemas.openxmlformats.org/officeDocument/2006/relationships/image" Target="../media/image119.jpeg"/><Relationship Id="rId7" Type="http://schemas.openxmlformats.org/officeDocument/2006/relationships/image" Target="../media/image71.jpeg"/><Relationship Id="rId2" Type="http://schemas.openxmlformats.org/officeDocument/2006/relationships/notesSlide" Target="../notesSlides/notesSlide16.xml"/><Relationship Id="rId16" Type="http://schemas.openxmlformats.org/officeDocument/2006/relationships/image" Target="../media/image80.jpeg"/><Relationship Id="rId29" Type="http://schemas.openxmlformats.org/officeDocument/2006/relationships/image" Target="../media/image93.png"/><Relationship Id="rId11" Type="http://schemas.openxmlformats.org/officeDocument/2006/relationships/image" Target="../media/image75.png"/><Relationship Id="rId24" Type="http://schemas.openxmlformats.org/officeDocument/2006/relationships/image" Target="../media/image88.png"/><Relationship Id="rId32" Type="http://schemas.openxmlformats.org/officeDocument/2006/relationships/image" Target="../media/image96.png"/><Relationship Id="rId37" Type="http://schemas.openxmlformats.org/officeDocument/2006/relationships/image" Target="../media/image101.png"/><Relationship Id="rId40" Type="http://schemas.openxmlformats.org/officeDocument/2006/relationships/image" Target="../media/image104.jpeg"/><Relationship Id="rId45" Type="http://schemas.openxmlformats.org/officeDocument/2006/relationships/image" Target="../media/image109.png"/><Relationship Id="rId53" Type="http://schemas.openxmlformats.org/officeDocument/2006/relationships/image" Target="../media/image117.png"/><Relationship Id="rId58" Type="http://schemas.openxmlformats.org/officeDocument/2006/relationships/image" Target="../media/image122.png"/><Relationship Id="rId5" Type="http://schemas.openxmlformats.org/officeDocument/2006/relationships/image" Target="../media/image69.png"/><Relationship Id="rId61" Type="http://schemas.openxmlformats.org/officeDocument/2006/relationships/image" Target="../media/image125.png"/><Relationship Id="rId19" Type="http://schemas.openxmlformats.org/officeDocument/2006/relationships/image" Target="../media/image83.jpeg"/><Relationship Id="rId14" Type="http://schemas.openxmlformats.org/officeDocument/2006/relationships/image" Target="../media/image78.jpeg"/><Relationship Id="rId22" Type="http://schemas.openxmlformats.org/officeDocument/2006/relationships/image" Target="../media/image86.png"/><Relationship Id="rId27" Type="http://schemas.openxmlformats.org/officeDocument/2006/relationships/image" Target="../media/image91.jpeg"/><Relationship Id="rId30" Type="http://schemas.openxmlformats.org/officeDocument/2006/relationships/image" Target="../media/image94.jpeg"/><Relationship Id="rId35" Type="http://schemas.openxmlformats.org/officeDocument/2006/relationships/image" Target="../media/image99.png"/><Relationship Id="rId43" Type="http://schemas.openxmlformats.org/officeDocument/2006/relationships/image" Target="../media/image107.png"/><Relationship Id="rId48" Type="http://schemas.openxmlformats.org/officeDocument/2006/relationships/image" Target="../media/image112.png"/><Relationship Id="rId56" Type="http://schemas.openxmlformats.org/officeDocument/2006/relationships/image" Target="../media/image120.jpeg"/><Relationship Id="rId8" Type="http://schemas.openxmlformats.org/officeDocument/2006/relationships/image" Target="../media/image72.jpeg"/><Relationship Id="rId51" Type="http://schemas.openxmlformats.org/officeDocument/2006/relationships/image" Target="../media/image115.jpeg"/><Relationship Id="rId3" Type="http://schemas.openxmlformats.org/officeDocument/2006/relationships/image" Target="../media/image67.png"/><Relationship Id="rId12" Type="http://schemas.openxmlformats.org/officeDocument/2006/relationships/image" Target="../media/image76.png"/><Relationship Id="rId17" Type="http://schemas.openxmlformats.org/officeDocument/2006/relationships/image" Target="../media/image81.png"/><Relationship Id="rId25" Type="http://schemas.openxmlformats.org/officeDocument/2006/relationships/image" Target="../media/image89.jpeg"/><Relationship Id="rId33" Type="http://schemas.openxmlformats.org/officeDocument/2006/relationships/image" Target="../media/image97.png"/><Relationship Id="rId38" Type="http://schemas.openxmlformats.org/officeDocument/2006/relationships/image" Target="../media/image102.png"/><Relationship Id="rId46" Type="http://schemas.openxmlformats.org/officeDocument/2006/relationships/image" Target="../media/image110.jpeg"/><Relationship Id="rId59" Type="http://schemas.openxmlformats.org/officeDocument/2006/relationships/image" Target="../media/image123.jpeg"/><Relationship Id="rId20" Type="http://schemas.openxmlformats.org/officeDocument/2006/relationships/image" Target="../media/image84.png"/><Relationship Id="rId41" Type="http://schemas.openxmlformats.org/officeDocument/2006/relationships/image" Target="../media/image105.png"/><Relationship Id="rId54" Type="http://schemas.openxmlformats.org/officeDocument/2006/relationships/image" Target="../media/image118.png"/><Relationship Id="rId62" Type="http://schemas.openxmlformats.org/officeDocument/2006/relationships/image" Target="../media/image126.jpeg"/><Relationship Id="rId1" Type="http://schemas.openxmlformats.org/officeDocument/2006/relationships/slideLayout" Target="../slideLayouts/slideLayout7.xml"/><Relationship Id="rId6" Type="http://schemas.openxmlformats.org/officeDocument/2006/relationships/image" Target="../media/image70.png"/><Relationship Id="rId15" Type="http://schemas.openxmlformats.org/officeDocument/2006/relationships/image" Target="../media/image79.png"/><Relationship Id="rId23" Type="http://schemas.openxmlformats.org/officeDocument/2006/relationships/image" Target="../media/image87.png"/><Relationship Id="rId28" Type="http://schemas.openxmlformats.org/officeDocument/2006/relationships/image" Target="../media/image92.png"/><Relationship Id="rId36" Type="http://schemas.openxmlformats.org/officeDocument/2006/relationships/image" Target="../media/image100.jpeg"/><Relationship Id="rId49" Type="http://schemas.openxmlformats.org/officeDocument/2006/relationships/image" Target="../media/image113.png"/><Relationship Id="rId57" Type="http://schemas.openxmlformats.org/officeDocument/2006/relationships/image" Target="../media/image121.png"/><Relationship Id="rId10" Type="http://schemas.openxmlformats.org/officeDocument/2006/relationships/image" Target="../media/image74.png"/><Relationship Id="rId31" Type="http://schemas.openxmlformats.org/officeDocument/2006/relationships/image" Target="../media/image95.png"/><Relationship Id="rId44" Type="http://schemas.openxmlformats.org/officeDocument/2006/relationships/image" Target="../media/image108.png"/><Relationship Id="rId52" Type="http://schemas.openxmlformats.org/officeDocument/2006/relationships/image" Target="../media/image116.png"/><Relationship Id="rId60" Type="http://schemas.openxmlformats.org/officeDocument/2006/relationships/image" Target="../media/image124.png"/><Relationship Id="rId4" Type="http://schemas.openxmlformats.org/officeDocument/2006/relationships/image" Target="../media/image68.jpeg"/><Relationship Id="rId9" Type="http://schemas.openxmlformats.org/officeDocument/2006/relationships/image" Target="../media/image7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notesSlide" Target="../notesSlides/notesSlide18.xml"/><Relationship Id="rId1" Type="http://schemas.openxmlformats.org/officeDocument/2006/relationships/slideLayout" Target="../slideLayouts/slideLayout36.xml"/><Relationship Id="rId6" Type="http://schemas.openxmlformats.org/officeDocument/2006/relationships/image" Target="../media/image131.png"/><Relationship Id="rId5" Type="http://schemas.openxmlformats.org/officeDocument/2006/relationships/image" Target="../media/image130.png"/><Relationship Id="rId10" Type="http://schemas.openxmlformats.org/officeDocument/2006/relationships/image" Target="../media/image135.jpeg"/><Relationship Id="rId4" Type="http://schemas.openxmlformats.org/officeDocument/2006/relationships/image" Target="../media/image129.png"/><Relationship Id="rId9" Type="http://schemas.openxmlformats.org/officeDocument/2006/relationships/image" Target="../media/image134.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hyperlink" Target="mailto:james.vergis@dbr.com" TargetMode="External"/><Relationship Id="rId2" Type="http://schemas.openxmlformats.org/officeDocument/2006/relationships/hyperlink" Target="mailto:more.info@allotrope.org" TargetMode="External"/><Relationship Id="rId1" Type="http://schemas.openxmlformats.org/officeDocument/2006/relationships/slideLayout" Target="../slideLayouts/slideLayout2.xml"/><Relationship Id="rId5" Type="http://schemas.openxmlformats.org/officeDocument/2006/relationships/hyperlink" Target="http://www.allotrope.org/" TargetMode="External"/><Relationship Id="rId4" Type="http://schemas.openxmlformats.org/officeDocument/2006/relationships/hyperlink" Target="mailto:dana.vanderwall@bms.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urldefense.proofpoint.com/v2/url?u=https-3A__gitlab.com_allotrope-2Dreview_lc-2Duv&amp;d=DwMGaQ&amp;c=Sexio4usKrYWFsrnxgjbcQ&amp;r=UqoUSamTF3rN96Kb9C-0ug&amp;m=wkLH8ASlce-aEIaqohTCNJ8ZEC93XZowsWr1UNp-8zU&amp;s=NIROUESmONkSRbSfKnhpUu3BBRQEjPwkJwtccSR-i5E&amp;e="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www.google.com/url?sa=i&amp;rct=j&amp;q=&amp;esrc=s&amp;source=images&amp;cd=&amp;cad=rja&amp;uact=8&amp;ved=0ahUKEwj38e6hgMHNAhUgM8AKHSRaAGQQjRwIBw&amp;url=http://jworldtimes.com/jwt2015/css-exclusive/css-special/bureaucracy-a-strict-administrative-system/&amp;bvm=bv.125221236,d.d2s&amp;psig=AFQjCNGOY2E-hCBYeCDW7zCbMSbJtpKGnw&amp;ust=1466869310093151" TargetMode="External"/><Relationship Id="rId7" Type="http://schemas.openxmlformats.org/officeDocument/2006/relationships/image" Target="../media/image16.jpe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gif"/><Relationship Id="rId10" Type="http://schemas.openxmlformats.org/officeDocument/2006/relationships/image" Target="../media/image18.jpeg"/><Relationship Id="rId4" Type="http://schemas.openxmlformats.org/officeDocument/2006/relationships/image" Target="../media/image13.jpeg"/><Relationship Id="rId9" Type="http://schemas.openxmlformats.org/officeDocument/2006/relationships/hyperlink" Target="http://www.google.com/url?sa=i&amp;rct=j&amp;q=&amp;esrc=s&amp;source=images&amp;cd=&amp;cad=rja&amp;uact=8&amp;ved=0ahUKEwiSh5LTlr7NAhXGbj4KHSiaCDIQjRwIBw&amp;url=http://www.expertbriefings.com/tips/absolute-worst-fda-warning-letter-responses/&amp;psig=AFQjCNHC56hMnL1E1vvkT9fAxjpxVyDTbg&amp;ust=1466772138265298" TargetMode="External"/></Relationships>
</file>

<file path=ppt/slides/_rels/slide30.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40.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clientconnect.drinkerbiddle.com/drinkerbiddle/sheetHome.action?metaData.sheetId=120&amp;metaData.siteID=2034&amp;metaData.sheetViewID=612&amp;"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43.tmp"/><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32.jpeg"/><Relationship Id="rId4" Type="http://schemas.openxmlformats.org/officeDocument/2006/relationships/image" Target="../media/image28.jpeg"/><Relationship Id="rId9" Type="http://schemas.openxmlformats.org/officeDocument/2006/relationships/image" Target="../media/image33.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6.xml"/><Relationship Id="rId5" Type="http://schemas.openxmlformats.org/officeDocument/2006/relationships/image" Target="../media/image147.png"/><Relationship Id="rId4" Type="http://schemas.openxmlformats.org/officeDocument/2006/relationships/image" Target="../media/image146.png"/></Relationships>
</file>

<file path=ppt/slides/_rels/slide39.xml.rels><?xml version="1.0" encoding="UTF-8" standalone="yes"?>
<Relationships xmlns="http://schemas.openxmlformats.org/package/2006/relationships"><Relationship Id="rId3" Type="http://schemas.openxmlformats.org/officeDocument/2006/relationships/image" Target="../media/image148.png"/><Relationship Id="rId7" Type="http://schemas.openxmlformats.org/officeDocument/2006/relationships/image" Target="../media/image150.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49.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151.png"/><Relationship Id="rId7" Type="http://schemas.openxmlformats.org/officeDocument/2006/relationships/image" Target="../media/image15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54.jpeg"/><Relationship Id="rId5" Type="http://schemas.openxmlformats.org/officeDocument/2006/relationships/image" Target="../media/image153.jpeg"/><Relationship Id="rId10" Type="http://schemas.openxmlformats.org/officeDocument/2006/relationships/image" Target="../media/image158.png"/><Relationship Id="rId4" Type="http://schemas.openxmlformats.org/officeDocument/2006/relationships/image" Target="../media/image152.jpeg"/><Relationship Id="rId9" Type="http://schemas.openxmlformats.org/officeDocument/2006/relationships/image" Target="../media/image157.png"/></Relationships>
</file>

<file path=ppt/slides/_rels/slide42.xml.rels><?xml version="1.0" encoding="UTF-8" standalone="yes"?>
<Relationships xmlns="http://schemas.openxmlformats.org/package/2006/relationships"><Relationship Id="rId3" Type="http://schemas.openxmlformats.org/officeDocument/2006/relationships/image" Target="../media/image159.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hyperlink" Target="http://www.hdfgroup.org/users.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w3.org/TR/vocab-data-cube/" TargetMode="External"/><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2.pn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jpeg"/><Relationship Id="rId14" Type="http://schemas.openxmlformats.org/officeDocument/2006/relationships/image" Target="../media/image33.jpeg"/></Relationships>
</file>

<file path=ppt/slides/_rels/slide50.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8" Type="http://schemas.openxmlformats.org/officeDocument/2006/relationships/image" Target="../media/image177.jpeg"/><Relationship Id="rId3" Type="http://schemas.openxmlformats.org/officeDocument/2006/relationships/image" Target="../media/image172.jpeg"/><Relationship Id="rId7" Type="http://schemas.openxmlformats.org/officeDocument/2006/relationships/image" Target="../media/image176.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75.jpeg"/><Relationship Id="rId5" Type="http://schemas.openxmlformats.org/officeDocument/2006/relationships/image" Target="../media/image174.jpeg"/><Relationship Id="rId4" Type="http://schemas.openxmlformats.org/officeDocument/2006/relationships/image" Target="../media/image173.jpeg"/><Relationship Id="rId9" Type="http://schemas.openxmlformats.org/officeDocument/2006/relationships/image" Target="../media/image178.jpeg"/></Relationships>
</file>

<file path=ppt/slides/_rels/slide58.xml.rels><?xml version="1.0" encoding="UTF-8" standalone="yes"?>
<Relationships xmlns="http://schemas.openxmlformats.org/package/2006/relationships"><Relationship Id="rId8" Type="http://schemas.openxmlformats.org/officeDocument/2006/relationships/image" Target="../media/image184.jpeg"/><Relationship Id="rId3" Type="http://schemas.openxmlformats.org/officeDocument/2006/relationships/image" Target="../media/image179.jpeg"/><Relationship Id="rId7" Type="http://schemas.openxmlformats.org/officeDocument/2006/relationships/image" Target="../media/image183.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82.jpeg"/><Relationship Id="rId5" Type="http://schemas.openxmlformats.org/officeDocument/2006/relationships/image" Target="../media/image181.jpeg"/><Relationship Id="rId4" Type="http://schemas.openxmlformats.org/officeDocument/2006/relationships/image" Target="../media/image180.jpeg"/></Relationships>
</file>

<file path=ppt/slides/_rels/slide59.xml.rels><?xml version="1.0" encoding="UTF-8" standalone="yes"?>
<Relationships xmlns="http://schemas.openxmlformats.org/package/2006/relationships"><Relationship Id="rId3" Type="http://schemas.openxmlformats.org/officeDocument/2006/relationships/image" Target="../media/image185.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86.jpe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0.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7.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45.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microsoft.com/office/2007/relationships/hdphoto" Target="../media/hdphoto1.wdp"/><Relationship Id="rId14" Type="http://schemas.openxmlformats.org/officeDocument/2006/relationships/image" Target="../media/image4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The Allotrope Framework 101</a:t>
            </a:r>
          </a:p>
        </p:txBody>
      </p:sp>
      <p:sp>
        <p:nvSpPr>
          <p:cNvPr id="3" name="Subtitle 2"/>
          <p:cNvSpPr>
            <a:spLocks noGrp="1"/>
          </p:cNvSpPr>
          <p:nvPr>
            <p:ph type="subTitle" idx="1"/>
          </p:nvPr>
        </p:nvSpPr>
        <p:spPr>
          <a:xfrm>
            <a:off x="152400" y="3943350"/>
            <a:ext cx="5257800" cy="745330"/>
          </a:xfrm>
        </p:spPr>
        <p:txBody>
          <a:bodyPr>
            <a:normAutofit fontScale="92500" lnSpcReduction="20000"/>
          </a:bodyPr>
          <a:lstStyle/>
          <a:p>
            <a:r>
              <a:rPr lang="en-US" dirty="0"/>
              <a:t>NSF MRSEC Facilities Satellite &amp; </a:t>
            </a:r>
          </a:p>
          <a:p>
            <a:r>
              <a:rPr lang="en-US" dirty="0"/>
              <a:t>MRFN Workshop 2018</a:t>
            </a:r>
          </a:p>
        </p:txBody>
      </p:sp>
      <p:pic>
        <p:nvPicPr>
          <p:cNvPr id="4"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5" y="39007"/>
            <a:ext cx="1072712" cy="1352550"/>
          </a:xfrm>
          <a:prstGeom prst="rect">
            <a:avLst/>
          </a:prstGeom>
        </p:spPr>
      </p:pic>
    </p:spTree>
    <p:extLst>
      <p:ext uri="{BB962C8B-B14F-4D97-AF65-F5344CB8AC3E}">
        <p14:creationId xmlns:p14="http://schemas.microsoft.com/office/powerpoint/2010/main" val="1679707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630" y="218099"/>
            <a:ext cx="4125912" cy="457200"/>
          </a:xfrm>
        </p:spPr>
        <p:txBody>
          <a:bodyPr>
            <a:noAutofit/>
          </a:bodyPr>
          <a:lstStyle/>
          <a:p>
            <a:r>
              <a:rPr lang="en-US" sz="3200" dirty="0"/>
              <a:t>Ontologies</a:t>
            </a:r>
          </a:p>
        </p:txBody>
      </p:sp>
      <p:pic>
        <p:nvPicPr>
          <p:cNvPr id="20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74249"/>
            <a:ext cx="5268913" cy="66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76199" y="819149"/>
            <a:ext cx="8926513" cy="4267201"/>
            <a:chOff x="76199" y="641847"/>
            <a:chExt cx="8926513" cy="4444636"/>
          </a:xfrm>
        </p:grpSpPr>
        <p:pic>
          <p:nvPicPr>
            <p:cNvPr id="205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 y="641847"/>
              <a:ext cx="8926513" cy="444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724150"/>
              <a:ext cx="6555257" cy="228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4" name="Rectangle 2053"/>
            <p:cNvSpPr/>
            <p:nvPr/>
          </p:nvSpPr>
          <p:spPr>
            <a:xfrm>
              <a:off x="228601" y="3486150"/>
              <a:ext cx="2057399" cy="1481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064225" y="4414832"/>
              <a:ext cx="761999" cy="567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080" y="3376334"/>
              <a:ext cx="2216623" cy="1591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TextBox 74"/>
            <p:cNvSpPr txBox="1"/>
            <p:nvPr/>
          </p:nvSpPr>
          <p:spPr>
            <a:xfrm>
              <a:off x="2276475" y="4797966"/>
              <a:ext cx="2722234" cy="288517"/>
            </a:xfrm>
            <a:prstGeom prst="rect">
              <a:avLst/>
            </a:prstGeom>
            <a:noFill/>
          </p:spPr>
          <p:txBody>
            <a:bodyPr wrap="square" rtlCol="0">
              <a:spAutoFit/>
            </a:bodyPr>
            <a:lstStyle/>
            <a:p>
              <a:r>
                <a:rPr lang="en-US" sz="1200" dirty="0"/>
                <a:t>Model courtesy of Helge Krieg, OSTHUS</a:t>
              </a:r>
            </a:p>
          </p:txBody>
        </p:sp>
        <p:sp>
          <p:nvSpPr>
            <p:cNvPr id="2055" name="Rectangle 2054"/>
            <p:cNvSpPr/>
            <p:nvPr/>
          </p:nvSpPr>
          <p:spPr>
            <a:xfrm>
              <a:off x="3200400" y="971550"/>
              <a:ext cx="561903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4539456" y="819150"/>
              <a:ext cx="4378002" cy="1627419"/>
              <a:chOff x="3800471" y="2405067"/>
              <a:chExt cx="4629357" cy="1666888"/>
            </a:xfrm>
          </p:grpSpPr>
          <p:pic>
            <p:nvPicPr>
              <p:cNvPr id="8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2925" y="2924175"/>
                <a:ext cx="28956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2743200"/>
                <a:ext cx="14573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0471" y="2405067"/>
                <a:ext cx="332422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1728" y="3119455"/>
                <a:ext cx="38481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7" name="Group 86"/>
            <p:cNvGrpSpPr>
              <a:grpSpLocks noChangeAspect="1"/>
            </p:cNvGrpSpPr>
            <p:nvPr/>
          </p:nvGrpSpPr>
          <p:grpSpPr>
            <a:xfrm>
              <a:off x="3133949" y="1214512"/>
              <a:ext cx="2144345" cy="1154287"/>
              <a:chOff x="2686517" y="552106"/>
              <a:chExt cx="3390201" cy="1994928"/>
            </a:xfrm>
          </p:grpSpPr>
          <p:sp>
            <p:nvSpPr>
              <p:cNvPr id="88" name="Oval 87"/>
              <p:cNvSpPr/>
              <p:nvPr/>
            </p:nvSpPr>
            <p:spPr>
              <a:xfrm>
                <a:off x="4325362" y="552106"/>
                <a:ext cx="320040" cy="320040"/>
              </a:xfrm>
              <a:prstGeom prst="ellipse">
                <a:avLst/>
              </a:prstGeom>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9" name="Oval 88"/>
              <p:cNvSpPr/>
              <p:nvPr/>
            </p:nvSpPr>
            <p:spPr>
              <a:xfrm>
                <a:off x="3852825" y="1017772"/>
                <a:ext cx="320040" cy="320040"/>
              </a:xfrm>
              <a:prstGeom prst="ellipse">
                <a:avLst/>
              </a:prstGeom>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90" name="Straight Connector 89"/>
              <p:cNvCxnSpPr>
                <a:stCxn id="88" idx="4"/>
                <a:endCxn id="89" idx="7"/>
              </p:cNvCxnSpPr>
              <p:nvPr/>
            </p:nvCxnSpPr>
            <p:spPr>
              <a:xfrm flipH="1">
                <a:off x="4125996" y="872146"/>
                <a:ext cx="359386" cy="192495"/>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8" idx="4"/>
                <a:endCxn id="104" idx="1"/>
              </p:cNvCxnSpPr>
              <p:nvPr/>
            </p:nvCxnSpPr>
            <p:spPr>
              <a:xfrm>
                <a:off x="4485382" y="872146"/>
                <a:ext cx="352547" cy="18910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3444928" y="1601776"/>
                <a:ext cx="320040" cy="320040"/>
              </a:xfrm>
              <a:prstGeom prst="ellipse">
                <a:avLst/>
              </a:prstGeom>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93" name="Straight Connector 92"/>
              <p:cNvCxnSpPr>
                <a:stCxn id="89" idx="4"/>
                <a:endCxn id="92" idx="7"/>
              </p:cNvCxnSpPr>
              <p:nvPr/>
            </p:nvCxnSpPr>
            <p:spPr>
              <a:xfrm flipH="1">
                <a:off x="3718099" y="1337812"/>
                <a:ext cx="294746" cy="310833"/>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9" idx="4"/>
                <a:endCxn id="99" idx="1"/>
              </p:cNvCxnSpPr>
              <p:nvPr/>
            </p:nvCxnSpPr>
            <p:spPr>
              <a:xfrm>
                <a:off x="4012845" y="1337812"/>
                <a:ext cx="105583" cy="30405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3119164" y="2217010"/>
                <a:ext cx="320040" cy="320040"/>
              </a:xfrm>
              <a:prstGeom prst="ellipse">
                <a:avLst/>
              </a:prstGeom>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6" name="Oval 95"/>
              <p:cNvSpPr/>
              <p:nvPr/>
            </p:nvSpPr>
            <p:spPr>
              <a:xfrm>
                <a:off x="3546163" y="2222488"/>
                <a:ext cx="320040" cy="320040"/>
              </a:xfrm>
              <a:prstGeom prst="ellipse">
                <a:avLst/>
              </a:prstGeom>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97" name="Straight Connector 96"/>
              <p:cNvCxnSpPr>
                <a:stCxn id="92" idx="4"/>
                <a:endCxn id="95" idx="7"/>
              </p:cNvCxnSpPr>
              <p:nvPr/>
            </p:nvCxnSpPr>
            <p:spPr>
              <a:xfrm flipH="1">
                <a:off x="3392335" y="1921816"/>
                <a:ext cx="212613" cy="342063"/>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92" idx="4"/>
                <a:endCxn id="96" idx="0"/>
              </p:cNvCxnSpPr>
              <p:nvPr/>
            </p:nvCxnSpPr>
            <p:spPr>
              <a:xfrm>
                <a:off x="3604948" y="1921816"/>
                <a:ext cx="101235" cy="300672"/>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4071559" y="1595001"/>
                <a:ext cx="320040" cy="320040"/>
              </a:xfrm>
              <a:prstGeom prst="ellipse">
                <a:avLst/>
              </a:prstGeom>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0" name="Oval 99"/>
              <p:cNvSpPr/>
              <p:nvPr/>
            </p:nvSpPr>
            <p:spPr>
              <a:xfrm>
                <a:off x="3991054" y="2217010"/>
                <a:ext cx="320040" cy="320040"/>
              </a:xfrm>
              <a:prstGeom prst="ellipse">
                <a:avLst/>
              </a:prstGeom>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1" name="Oval 100"/>
              <p:cNvSpPr/>
              <p:nvPr/>
            </p:nvSpPr>
            <p:spPr>
              <a:xfrm>
                <a:off x="4421059" y="2219379"/>
                <a:ext cx="320040" cy="320040"/>
              </a:xfrm>
              <a:prstGeom prst="ellipse">
                <a:avLst/>
              </a:prstGeom>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02" name="Straight Connector 101"/>
              <p:cNvCxnSpPr>
                <a:stCxn id="99" idx="4"/>
                <a:endCxn id="100" idx="7"/>
              </p:cNvCxnSpPr>
              <p:nvPr/>
            </p:nvCxnSpPr>
            <p:spPr>
              <a:xfrm>
                <a:off x="4231579" y="1915041"/>
                <a:ext cx="32646" cy="34883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9" idx="4"/>
                <a:endCxn id="101" idx="1"/>
              </p:cNvCxnSpPr>
              <p:nvPr/>
            </p:nvCxnSpPr>
            <p:spPr>
              <a:xfrm>
                <a:off x="4231579" y="1915041"/>
                <a:ext cx="236349" cy="351207"/>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4791060" y="1014385"/>
                <a:ext cx="320040" cy="320040"/>
              </a:xfrm>
              <a:prstGeom prst="ellipse">
                <a:avLst/>
              </a:prstGeom>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5" name="Oval 104"/>
              <p:cNvSpPr/>
              <p:nvPr/>
            </p:nvSpPr>
            <p:spPr>
              <a:xfrm>
                <a:off x="4567409" y="1598388"/>
                <a:ext cx="320040" cy="320040"/>
              </a:xfrm>
              <a:prstGeom prst="ellipse">
                <a:avLst/>
              </a:prstGeom>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06" name="Straight Connector 105"/>
              <p:cNvCxnSpPr>
                <a:stCxn id="104" idx="4"/>
                <a:endCxn id="105" idx="7"/>
              </p:cNvCxnSpPr>
              <p:nvPr/>
            </p:nvCxnSpPr>
            <p:spPr>
              <a:xfrm flipH="1">
                <a:off x="4840580" y="1334425"/>
                <a:ext cx="110500" cy="310832"/>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04" idx="4"/>
                <a:endCxn id="110" idx="1"/>
              </p:cNvCxnSpPr>
              <p:nvPr/>
            </p:nvCxnSpPr>
            <p:spPr>
              <a:xfrm>
                <a:off x="4951080" y="1334425"/>
                <a:ext cx="280927" cy="31422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4869493" y="2217010"/>
                <a:ext cx="320040" cy="320040"/>
              </a:xfrm>
              <a:prstGeom prst="ellipse">
                <a:avLst/>
              </a:prstGeom>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09" name="Straight Connector 108"/>
              <p:cNvCxnSpPr>
                <a:stCxn id="105" idx="4"/>
                <a:endCxn id="108" idx="0"/>
              </p:cNvCxnSpPr>
              <p:nvPr/>
            </p:nvCxnSpPr>
            <p:spPr>
              <a:xfrm>
                <a:off x="4727429" y="1918428"/>
                <a:ext cx="302084" cy="298582"/>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5185138" y="1601776"/>
                <a:ext cx="320040" cy="320040"/>
              </a:xfrm>
              <a:prstGeom prst="ellipse">
                <a:avLst/>
              </a:prstGeom>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1" name="Oval 110"/>
              <p:cNvSpPr/>
              <p:nvPr/>
            </p:nvSpPr>
            <p:spPr>
              <a:xfrm>
                <a:off x="5314656" y="2223716"/>
                <a:ext cx="320040" cy="320040"/>
              </a:xfrm>
              <a:prstGeom prst="ellipse">
                <a:avLst/>
              </a:prstGeom>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2" name="Oval 111"/>
              <p:cNvSpPr/>
              <p:nvPr/>
            </p:nvSpPr>
            <p:spPr>
              <a:xfrm>
                <a:off x="5756678" y="2226994"/>
                <a:ext cx="320040" cy="320040"/>
              </a:xfrm>
              <a:prstGeom prst="ellipse">
                <a:avLst/>
              </a:prstGeom>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13" name="Straight Connector 112"/>
              <p:cNvCxnSpPr>
                <a:stCxn id="110" idx="4"/>
                <a:endCxn id="111" idx="0"/>
              </p:cNvCxnSpPr>
              <p:nvPr/>
            </p:nvCxnSpPr>
            <p:spPr>
              <a:xfrm>
                <a:off x="5345158" y="1921816"/>
                <a:ext cx="129518" cy="30190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10" idx="4"/>
                <a:endCxn id="112" idx="1"/>
              </p:cNvCxnSpPr>
              <p:nvPr/>
            </p:nvCxnSpPr>
            <p:spPr>
              <a:xfrm>
                <a:off x="5345158" y="1921816"/>
                <a:ext cx="458389" cy="352047"/>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2686517" y="2224691"/>
                <a:ext cx="320040" cy="320040"/>
              </a:xfrm>
              <a:prstGeom prst="ellipse">
                <a:avLst/>
              </a:prstGeom>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16" name="Straight Connector 115"/>
              <p:cNvCxnSpPr>
                <a:stCxn id="92" idx="4"/>
                <a:endCxn id="115" idx="7"/>
              </p:cNvCxnSpPr>
              <p:nvPr/>
            </p:nvCxnSpPr>
            <p:spPr>
              <a:xfrm flipH="1">
                <a:off x="2959688" y="1921816"/>
                <a:ext cx="645260" cy="349744"/>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057"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1151925"/>
              <a:ext cx="1359783" cy="1269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Date Placeholder 3"/>
          <p:cNvSpPr>
            <a:spLocks noGrp="1"/>
          </p:cNvSpPr>
          <p:nvPr>
            <p:ph type="dt" sz="half" idx="10"/>
          </p:nvPr>
        </p:nvSpPr>
        <p:spPr/>
        <p:txBody>
          <a:bodyPr/>
          <a:lstStyle/>
          <a:p>
            <a:r>
              <a:rPr lang="en-US"/>
              <a:t>©2018 Allotrope Foundation</a:t>
            </a:r>
            <a:endParaRPr lang="en-US" dirty="0"/>
          </a:p>
        </p:txBody>
      </p:sp>
    </p:spTree>
    <p:extLst>
      <p:ext uri="{BB962C8B-B14F-4D97-AF65-F5344CB8AC3E}">
        <p14:creationId xmlns:p14="http://schemas.microsoft.com/office/powerpoint/2010/main" val="920073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89372"/>
          </a:xfrm>
        </p:spPr>
        <p:txBody>
          <a:bodyPr anchor="t">
            <a:noAutofit/>
          </a:bodyPr>
          <a:lstStyle/>
          <a:p>
            <a:r>
              <a:rPr lang="en-US" sz="3200" dirty="0"/>
              <a:t>Allotrope Foundation Ontologies (AFO) Suite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76299"/>
            <a:ext cx="7239000" cy="4005385"/>
          </a:xfrm>
          <a:prstGeom prst="rect">
            <a:avLst/>
          </a:prstGeom>
          <a:ln>
            <a:noFill/>
          </a:ln>
          <a:effectLst>
            <a:outerShdw blurRad="292100" dist="139700" dir="2700000" algn="tl" rotWithShape="0">
              <a:srgbClr val="333333">
                <a:alpha val="65000"/>
              </a:srgbClr>
            </a:outerShdw>
          </a:effectLst>
        </p:spPr>
      </p:pic>
      <p:sp>
        <p:nvSpPr>
          <p:cNvPr id="6" name="Date Placeholder 5"/>
          <p:cNvSpPr>
            <a:spLocks noGrp="1"/>
          </p:cNvSpPr>
          <p:nvPr>
            <p:ph type="dt" sz="half" idx="10"/>
          </p:nvPr>
        </p:nvSpPr>
        <p:spPr/>
        <p:txBody>
          <a:bodyPr/>
          <a:lstStyle/>
          <a:p>
            <a:r>
              <a:rPr lang="en-US"/>
              <a:t>©2018 Allotrope Foundation</a:t>
            </a:r>
            <a:endParaRPr lang="en-US" dirty="0"/>
          </a:p>
        </p:txBody>
      </p:sp>
    </p:spTree>
    <p:extLst>
      <p:ext uri="{BB962C8B-B14F-4D97-AF65-F5344CB8AC3E}">
        <p14:creationId xmlns:p14="http://schemas.microsoft.com/office/powerpoint/2010/main" val="3175617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4"/>
          <p:cNvSpPr>
            <a:spLocks noGrp="1"/>
          </p:cNvSpPr>
          <p:nvPr>
            <p:ph type="title"/>
          </p:nvPr>
        </p:nvSpPr>
        <p:spPr>
          <a:xfrm>
            <a:off x="457200" y="85725"/>
            <a:ext cx="6343650" cy="857250"/>
          </a:xfrm>
        </p:spPr>
        <p:txBody>
          <a:bodyPr anchor="t">
            <a:normAutofit/>
          </a:bodyPr>
          <a:lstStyle/>
          <a:p>
            <a:pPr algn="l"/>
            <a:r>
              <a:rPr lang="en-US" sz="2400" dirty="0">
                <a:latin typeface="Harabara Mais Bold"/>
              </a:rPr>
              <a:t>Data Models: Example- HPLC</a:t>
            </a:r>
          </a:p>
        </p:txBody>
      </p:sp>
      <p:sp>
        <p:nvSpPr>
          <p:cNvPr id="9" name="Content Placeholder 3"/>
          <p:cNvSpPr txBox="1">
            <a:spLocks/>
          </p:cNvSpPr>
          <p:nvPr/>
        </p:nvSpPr>
        <p:spPr>
          <a:xfrm>
            <a:off x="0" y="666750"/>
            <a:ext cx="9067800" cy="1371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nSpc>
                <a:spcPct val="90000"/>
              </a:lnSpc>
              <a:spcBef>
                <a:spcPts val="450"/>
              </a:spcBef>
            </a:pPr>
            <a:r>
              <a:rPr lang="de-DE" sz="1400" dirty="0">
                <a:solidFill>
                  <a:prstClr val="black"/>
                </a:solidFill>
                <a:latin typeface="Calibri"/>
              </a:rPr>
              <a:t>Ontologies </a:t>
            </a:r>
            <a:r>
              <a:rPr lang="en-US" sz="1400" dirty="0">
                <a:solidFill>
                  <a:prstClr val="black"/>
                </a:solidFill>
                <a:latin typeface="Calibri"/>
              </a:rPr>
              <a:t>provide an unconstrained vocabulary we can use to describe things (instances) in our open world and give them a meaning (= </a:t>
            </a:r>
            <a:r>
              <a:rPr lang="en-US" sz="1400" b="1" dirty="0">
                <a:solidFill>
                  <a:prstClr val="black"/>
                </a:solidFill>
                <a:latin typeface="Calibri"/>
              </a:rPr>
              <a:t>what </a:t>
            </a:r>
            <a:r>
              <a:rPr lang="en-US" sz="1400" dirty="0">
                <a:solidFill>
                  <a:prstClr val="black"/>
                </a:solidFill>
                <a:latin typeface="Calibri"/>
              </a:rPr>
              <a:t>it is)</a:t>
            </a:r>
          </a:p>
          <a:p>
            <a:pPr lvl="1">
              <a:lnSpc>
                <a:spcPct val="90000"/>
              </a:lnSpc>
              <a:spcBef>
                <a:spcPts val="450"/>
              </a:spcBef>
            </a:pPr>
            <a:r>
              <a:rPr lang="en-US" sz="1400" dirty="0">
                <a:solidFill>
                  <a:prstClr val="black"/>
                </a:solidFill>
                <a:latin typeface="Calibri"/>
              </a:rPr>
              <a:t>Data structures (schemas, templates) describe </a:t>
            </a:r>
            <a:r>
              <a:rPr lang="en-US" sz="1400" b="1" dirty="0">
                <a:solidFill>
                  <a:prstClr val="black"/>
                </a:solidFill>
                <a:latin typeface="Calibri"/>
              </a:rPr>
              <a:t>how </a:t>
            </a:r>
            <a:r>
              <a:rPr lang="en-US" sz="1400" dirty="0">
                <a:solidFill>
                  <a:prstClr val="black"/>
                </a:solidFill>
                <a:latin typeface="Calibri"/>
              </a:rPr>
              <a:t>to use</a:t>
            </a:r>
            <a:r>
              <a:rPr lang="en-US" sz="1400" b="1" dirty="0">
                <a:solidFill>
                  <a:prstClr val="black"/>
                </a:solidFill>
                <a:latin typeface="Calibri"/>
              </a:rPr>
              <a:t> </a:t>
            </a:r>
            <a:r>
              <a:rPr lang="en-US" sz="1400" dirty="0">
                <a:solidFill>
                  <a:prstClr val="black"/>
                </a:solidFill>
                <a:latin typeface="Calibri"/>
              </a:rPr>
              <a:t>the ontologies for a given purpose in a standardized (reproducible, predictable, verifiable) way</a:t>
            </a:r>
          </a:p>
          <a:p>
            <a:pPr lvl="1">
              <a:lnSpc>
                <a:spcPct val="90000"/>
              </a:lnSpc>
              <a:spcBef>
                <a:spcPts val="450"/>
              </a:spcBef>
            </a:pPr>
            <a:r>
              <a:rPr lang="en-US" sz="1400" dirty="0">
                <a:solidFill>
                  <a:prstClr val="black"/>
                </a:solidFill>
                <a:latin typeface="Calibri"/>
              </a:rPr>
              <a:t>Shapes Constraint Language (SHACL, expressed as RDF) is a WC3 standard to do this, used for Allotrope ‘Data Models’</a:t>
            </a:r>
          </a:p>
        </p:txBody>
      </p:sp>
      <p:grpSp>
        <p:nvGrpSpPr>
          <p:cNvPr id="6" name="Gruppieren 6"/>
          <p:cNvGrpSpPr/>
          <p:nvPr/>
        </p:nvGrpSpPr>
        <p:grpSpPr>
          <a:xfrm>
            <a:off x="533400" y="1999935"/>
            <a:ext cx="7772400" cy="2658901"/>
            <a:chOff x="836575" y="1912005"/>
            <a:chExt cx="10498214" cy="3146378"/>
          </a:xfrm>
        </p:grpSpPr>
        <p:pic>
          <p:nvPicPr>
            <p:cNvPr id="8" name="Grafik 2"/>
            <p:cNvPicPr>
              <a:picLocks noChangeAspect="1"/>
            </p:cNvPicPr>
            <p:nvPr/>
          </p:nvPicPr>
          <p:blipFill rotWithShape="1">
            <a:blip r:embed="rId3" cstate="print">
              <a:extLst>
                <a:ext uri="{28A0092B-C50C-407E-A947-70E740481C1C}">
                  <a14:useLocalDpi xmlns:a14="http://schemas.microsoft.com/office/drawing/2010/main" val="0"/>
                </a:ext>
              </a:extLst>
            </a:blip>
            <a:srcRect r="-2"/>
            <a:stretch/>
          </p:blipFill>
          <p:spPr>
            <a:xfrm>
              <a:off x="836579" y="1912005"/>
              <a:ext cx="10498210" cy="3146378"/>
            </a:xfrm>
            <a:prstGeom prst="rect">
              <a:avLst/>
            </a:prstGeom>
          </p:spPr>
        </p:pic>
        <p:sp>
          <p:nvSpPr>
            <p:cNvPr id="10" name="Rechteck 5"/>
            <p:cNvSpPr/>
            <p:nvPr/>
          </p:nvSpPr>
          <p:spPr>
            <a:xfrm>
              <a:off x="836575" y="3336588"/>
              <a:ext cx="1040859" cy="535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Date Placeholder 3"/>
          <p:cNvSpPr>
            <a:spLocks noGrp="1"/>
          </p:cNvSpPr>
          <p:nvPr>
            <p:ph type="dt" sz="half" idx="10"/>
          </p:nvPr>
        </p:nvSpPr>
        <p:spPr/>
        <p:txBody>
          <a:bodyPr/>
          <a:lstStyle/>
          <a:p>
            <a:r>
              <a:rPr lang="en-US"/>
              <a:t>©2018 Allotrope Foundation</a:t>
            </a:r>
            <a:endParaRPr lang="en-US" dirty="0"/>
          </a:p>
        </p:txBody>
      </p:sp>
    </p:spTree>
    <p:extLst>
      <p:ext uri="{BB962C8B-B14F-4D97-AF65-F5344CB8AC3E}">
        <p14:creationId xmlns:p14="http://schemas.microsoft.com/office/powerpoint/2010/main" val="273291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Right Arrow 360"/>
          <p:cNvSpPr/>
          <p:nvPr/>
        </p:nvSpPr>
        <p:spPr>
          <a:xfrm>
            <a:off x="2084131" y="3373252"/>
            <a:ext cx="506064" cy="261513"/>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dirty="0">
              <a:solidFill>
                <a:prstClr val="black"/>
              </a:solidFill>
              <a:latin typeface="Calibri"/>
            </a:endParaRPr>
          </a:p>
        </p:txBody>
      </p:sp>
      <p:sp>
        <p:nvSpPr>
          <p:cNvPr id="2" name="Title 1"/>
          <p:cNvSpPr>
            <a:spLocks noGrp="1"/>
          </p:cNvSpPr>
          <p:nvPr>
            <p:ph type="title"/>
          </p:nvPr>
        </p:nvSpPr>
        <p:spPr>
          <a:xfrm>
            <a:off x="304801" y="12267"/>
            <a:ext cx="8610600" cy="1050962"/>
          </a:xfrm>
        </p:spPr>
        <p:txBody>
          <a:bodyPr anchor="ctr">
            <a:noAutofit/>
          </a:bodyPr>
          <a:lstStyle/>
          <a:p>
            <a:pPr>
              <a:lnSpc>
                <a:spcPct val="85000"/>
              </a:lnSpc>
            </a:pPr>
            <a:r>
              <a:rPr lang="en-US" sz="2800" dirty="0">
                <a:latin typeface="Harabara Mais Bold"/>
              </a:rPr>
              <a:t>A Foundation for Interoperability </a:t>
            </a:r>
            <a:br>
              <a:rPr lang="en-US" sz="2800" dirty="0">
                <a:latin typeface="Harabara Mais Bold"/>
              </a:rPr>
            </a:br>
            <a:r>
              <a:rPr lang="en-US" sz="2800" dirty="0">
                <a:latin typeface="Harabara Mais Bold"/>
              </a:rPr>
              <a:t>&amp; Next Generation Analytics</a:t>
            </a:r>
          </a:p>
        </p:txBody>
      </p:sp>
      <p:sp>
        <p:nvSpPr>
          <p:cNvPr id="137" name="Right Arrow 136"/>
          <p:cNvSpPr/>
          <p:nvPr/>
        </p:nvSpPr>
        <p:spPr>
          <a:xfrm rot="5400000">
            <a:off x="4318047" y="2539553"/>
            <a:ext cx="698193" cy="22016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dirty="0">
              <a:solidFill>
                <a:prstClr val="black"/>
              </a:solidFill>
              <a:latin typeface="Calibri"/>
            </a:endParaRPr>
          </a:p>
        </p:txBody>
      </p:sp>
      <p:grpSp>
        <p:nvGrpSpPr>
          <p:cNvPr id="238" name="Group 237"/>
          <p:cNvGrpSpPr/>
          <p:nvPr/>
        </p:nvGrpSpPr>
        <p:grpSpPr>
          <a:xfrm>
            <a:off x="503632" y="1249096"/>
            <a:ext cx="2348256" cy="1059541"/>
            <a:chOff x="1576252" y="1672048"/>
            <a:chExt cx="8952411" cy="3910146"/>
          </a:xfrm>
        </p:grpSpPr>
        <p:sp>
          <p:nvSpPr>
            <p:cNvPr id="239" name="Rectangle 238"/>
            <p:cNvSpPr/>
            <p:nvPr/>
          </p:nvSpPr>
          <p:spPr>
            <a:xfrm>
              <a:off x="1576252" y="1672048"/>
              <a:ext cx="8952411" cy="3910146"/>
            </a:xfrm>
            <a:prstGeom prst="rect">
              <a:avLst/>
            </a:prstGeom>
            <a:gradFill rotWithShape="1">
              <a:gsLst>
                <a:gs pos="0">
                  <a:srgbClr val="EF7C00">
                    <a:shade val="51000"/>
                    <a:satMod val="130000"/>
                  </a:srgbClr>
                </a:gs>
                <a:gs pos="80000">
                  <a:srgbClr val="EF7C00">
                    <a:shade val="93000"/>
                    <a:satMod val="130000"/>
                  </a:srgbClr>
                </a:gs>
                <a:gs pos="100000">
                  <a:srgbClr val="EF7C00">
                    <a:shade val="94000"/>
                    <a:satMod val="135000"/>
                  </a:srgbClr>
                </a:gs>
              </a:gsLst>
              <a:lin ang="16200000" scaled="0"/>
            </a:gradFill>
            <a:ln w="9525" cap="flat" cmpd="sng" algn="ctr">
              <a:solidFill>
                <a:srgbClr val="EF7C00">
                  <a:shade val="95000"/>
                  <a:satMod val="105000"/>
                </a:srgbClr>
              </a:solidFill>
              <a:prstDash val="solid"/>
            </a:ln>
            <a:effectLst>
              <a:outerShdw blurRad="40000" dist="23000" dir="5400000" rotWithShape="0">
                <a:srgbClr val="000000">
                  <a:alpha val="35000"/>
                </a:srgbClr>
              </a:outerShdw>
            </a:effectLst>
          </p:spPr>
          <p:txBody>
            <a:bodyPr rtlCol="0" anchor="t"/>
            <a:lstStyle/>
            <a:p>
              <a:pPr algn="ctr" fontAlgn="base">
                <a:spcBef>
                  <a:spcPct val="0"/>
                </a:spcBef>
                <a:spcAft>
                  <a:spcPct val="0"/>
                </a:spcAft>
                <a:defRPr/>
              </a:pPr>
              <a:r>
                <a:rPr lang="en-US" sz="800" b="1" kern="0" dirty="0">
                  <a:solidFill>
                    <a:srgbClr val="FFFFFF"/>
                  </a:solidFill>
                  <a:latin typeface="Lucida Sans"/>
                </a:rPr>
                <a:t>Allotrope Foundation Ontologies (AFO)</a:t>
              </a:r>
            </a:p>
          </p:txBody>
        </p:sp>
        <p:sp>
          <p:nvSpPr>
            <p:cNvPr id="240" name="Rectangle 239"/>
            <p:cNvSpPr/>
            <p:nvPr/>
          </p:nvSpPr>
          <p:spPr>
            <a:xfrm>
              <a:off x="1706881" y="4045993"/>
              <a:ext cx="8682443" cy="1370907"/>
            </a:xfrm>
            <a:prstGeom prst="rect">
              <a:avLst/>
            </a:prstGeom>
            <a:gradFill rotWithShape="1">
              <a:gsLst>
                <a:gs pos="0">
                  <a:srgbClr val="EF7C00">
                    <a:tint val="50000"/>
                    <a:satMod val="300000"/>
                  </a:srgbClr>
                </a:gs>
                <a:gs pos="35000">
                  <a:srgbClr val="EF7C00">
                    <a:tint val="37000"/>
                    <a:satMod val="300000"/>
                  </a:srgbClr>
                </a:gs>
                <a:gs pos="100000">
                  <a:srgbClr val="EF7C00">
                    <a:tint val="15000"/>
                    <a:satMod val="350000"/>
                  </a:srgbClr>
                </a:gs>
              </a:gsLst>
              <a:lin ang="16200000" scaled="1"/>
            </a:gradFill>
            <a:ln w="9525" cap="flat" cmpd="sng" algn="ctr">
              <a:solidFill>
                <a:srgbClr val="EF7C00">
                  <a:shade val="95000"/>
                  <a:satMod val="105000"/>
                </a:srgbClr>
              </a:solidFill>
              <a:prstDash val="solid"/>
            </a:ln>
            <a:effectLst>
              <a:outerShdw blurRad="40000" dist="20000" dir="5400000" rotWithShape="0">
                <a:srgbClr val="000000">
                  <a:alpha val="38000"/>
                </a:srgbClr>
              </a:outerShdw>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fontAlgn="base">
                <a:spcBef>
                  <a:spcPct val="0"/>
                </a:spcBef>
                <a:spcAft>
                  <a:spcPct val="0"/>
                </a:spcAft>
                <a:defRPr/>
              </a:pPr>
              <a:r>
                <a:rPr lang="en-US" sz="525" kern="0" dirty="0">
                  <a:solidFill>
                    <a:srgbClr val="000000"/>
                  </a:solidFill>
                  <a:latin typeface="Lucida Sans"/>
                </a:rPr>
                <a:t>Taxonomies</a:t>
              </a:r>
            </a:p>
          </p:txBody>
        </p:sp>
        <p:sp>
          <p:nvSpPr>
            <p:cNvPr id="241" name="Rectangle 240"/>
            <p:cNvSpPr/>
            <p:nvPr/>
          </p:nvSpPr>
          <p:spPr>
            <a:xfrm>
              <a:off x="1820219" y="4519695"/>
              <a:ext cx="1622008" cy="766354"/>
            </a:xfrm>
            <a:prstGeom prst="rect">
              <a:avLst/>
            </a:prstGeom>
            <a:gradFill rotWithShape="1">
              <a:gsLst>
                <a:gs pos="0">
                  <a:srgbClr val="EF7C00">
                    <a:shade val="51000"/>
                    <a:satMod val="130000"/>
                  </a:srgbClr>
                </a:gs>
                <a:gs pos="80000">
                  <a:srgbClr val="EF7C00">
                    <a:shade val="93000"/>
                    <a:satMod val="130000"/>
                  </a:srgbClr>
                </a:gs>
                <a:gs pos="100000">
                  <a:srgbClr val="EF7C00">
                    <a:shade val="94000"/>
                    <a:satMod val="135000"/>
                  </a:srgbClr>
                </a:gs>
              </a:gsLst>
              <a:lin ang="16200000" scaled="0"/>
            </a:gradFill>
            <a:ln w="9525" cap="flat" cmpd="sng" algn="ctr">
              <a:solidFill>
                <a:srgbClr val="EF7C00">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fontAlgn="base">
                <a:spcBef>
                  <a:spcPct val="0"/>
                </a:spcBef>
                <a:spcAft>
                  <a:spcPct val="0"/>
                </a:spcAft>
                <a:defRPr/>
              </a:pPr>
              <a:r>
                <a:rPr lang="en-US" sz="525" kern="0" dirty="0">
                  <a:solidFill>
                    <a:srgbClr val="FFFFFF"/>
                  </a:solidFill>
                  <a:latin typeface="Lucida Sans"/>
                </a:rPr>
                <a:t>Material</a:t>
              </a:r>
            </a:p>
          </p:txBody>
        </p:sp>
        <p:sp>
          <p:nvSpPr>
            <p:cNvPr id="242" name="Rectangle 241"/>
            <p:cNvSpPr/>
            <p:nvPr/>
          </p:nvSpPr>
          <p:spPr>
            <a:xfrm>
              <a:off x="3529832" y="4519695"/>
              <a:ext cx="1622008" cy="766354"/>
            </a:xfrm>
            <a:prstGeom prst="rect">
              <a:avLst/>
            </a:prstGeom>
            <a:gradFill rotWithShape="1">
              <a:gsLst>
                <a:gs pos="0">
                  <a:srgbClr val="EF7C00">
                    <a:shade val="51000"/>
                    <a:satMod val="130000"/>
                  </a:srgbClr>
                </a:gs>
                <a:gs pos="80000">
                  <a:srgbClr val="EF7C00">
                    <a:shade val="93000"/>
                    <a:satMod val="130000"/>
                  </a:srgbClr>
                </a:gs>
                <a:gs pos="100000">
                  <a:srgbClr val="EF7C00">
                    <a:shade val="94000"/>
                    <a:satMod val="135000"/>
                  </a:srgbClr>
                </a:gs>
              </a:gsLst>
              <a:lin ang="16200000" scaled="0"/>
            </a:gradFill>
            <a:ln w="9525" cap="flat" cmpd="sng" algn="ctr">
              <a:solidFill>
                <a:srgbClr val="EF7C00">
                  <a:shade val="95000"/>
                  <a:satMod val="105000"/>
                </a:srgbClr>
              </a:solidFill>
              <a:prstDash val="solid"/>
            </a:ln>
            <a:effectLst>
              <a:outerShdw blurRad="40000" dist="23000" dir="5400000" rotWithShape="0">
                <a:srgbClr val="000000">
                  <a:alpha val="35000"/>
                </a:srgbClr>
              </a:outerShdw>
            </a:effectLst>
          </p:spPr>
          <p:txBody>
            <a:bodyPr lIns="0" rIns="0" rtlCol="0" anchor="ctr"/>
            <a:lstStyle/>
            <a:p>
              <a:pPr algn="ctr" fontAlgn="base">
                <a:spcBef>
                  <a:spcPct val="0"/>
                </a:spcBef>
                <a:spcAft>
                  <a:spcPct val="0"/>
                </a:spcAft>
                <a:defRPr/>
              </a:pPr>
              <a:r>
                <a:rPr lang="en-US" sz="525" kern="0" dirty="0">
                  <a:solidFill>
                    <a:srgbClr val="FFFFFF"/>
                  </a:solidFill>
                  <a:latin typeface="Lucida Sans"/>
                </a:rPr>
                <a:t>Equip-</a:t>
              </a:r>
              <a:r>
                <a:rPr lang="en-US" sz="525" kern="0" dirty="0" err="1">
                  <a:solidFill>
                    <a:srgbClr val="FFFFFF"/>
                  </a:solidFill>
                  <a:latin typeface="Lucida Sans"/>
                </a:rPr>
                <a:t>ment</a:t>
              </a:r>
              <a:endParaRPr lang="en-US" sz="525" kern="0" dirty="0">
                <a:solidFill>
                  <a:srgbClr val="FFFFFF"/>
                </a:solidFill>
                <a:latin typeface="Lucida Sans"/>
              </a:endParaRPr>
            </a:p>
          </p:txBody>
        </p:sp>
        <p:sp>
          <p:nvSpPr>
            <p:cNvPr id="243" name="Rectangle 242"/>
            <p:cNvSpPr/>
            <p:nvPr/>
          </p:nvSpPr>
          <p:spPr>
            <a:xfrm>
              <a:off x="5239446" y="4519695"/>
              <a:ext cx="1622008" cy="766354"/>
            </a:xfrm>
            <a:prstGeom prst="rect">
              <a:avLst/>
            </a:prstGeom>
            <a:gradFill rotWithShape="1">
              <a:gsLst>
                <a:gs pos="0">
                  <a:srgbClr val="EF7C00">
                    <a:shade val="51000"/>
                    <a:satMod val="130000"/>
                  </a:srgbClr>
                </a:gs>
                <a:gs pos="80000">
                  <a:srgbClr val="EF7C00">
                    <a:shade val="93000"/>
                    <a:satMod val="130000"/>
                  </a:srgbClr>
                </a:gs>
                <a:gs pos="100000">
                  <a:srgbClr val="EF7C00">
                    <a:shade val="94000"/>
                    <a:satMod val="135000"/>
                  </a:srgbClr>
                </a:gs>
              </a:gsLst>
              <a:lin ang="16200000" scaled="0"/>
            </a:gradFill>
            <a:ln w="9525" cap="flat" cmpd="sng" algn="ctr">
              <a:solidFill>
                <a:srgbClr val="EF7C00">
                  <a:shade val="95000"/>
                  <a:satMod val="105000"/>
                </a:srgbClr>
              </a:solidFill>
              <a:prstDash val="solid"/>
            </a:ln>
            <a:effectLst>
              <a:outerShdw blurRad="40000" dist="23000" dir="5400000" rotWithShape="0">
                <a:srgbClr val="000000">
                  <a:alpha val="35000"/>
                </a:srgbClr>
              </a:outerShdw>
            </a:effectLst>
          </p:spPr>
          <p:txBody>
            <a:bodyPr lIns="0" rIns="0" rtlCol="0" anchor="ctr"/>
            <a:lstStyle/>
            <a:p>
              <a:pPr algn="ctr" fontAlgn="base">
                <a:spcBef>
                  <a:spcPct val="0"/>
                </a:spcBef>
                <a:spcAft>
                  <a:spcPct val="0"/>
                </a:spcAft>
                <a:defRPr/>
              </a:pPr>
              <a:r>
                <a:rPr lang="en-US" sz="525" kern="0" dirty="0">
                  <a:solidFill>
                    <a:srgbClr val="FFFFFF"/>
                  </a:solidFill>
                  <a:latin typeface="Lucida Sans"/>
                </a:rPr>
                <a:t>Process</a:t>
              </a:r>
            </a:p>
          </p:txBody>
        </p:sp>
        <p:sp>
          <p:nvSpPr>
            <p:cNvPr id="244" name="Rectangle 243"/>
            <p:cNvSpPr/>
            <p:nvPr/>
          </p:nvSpPr>
          <p:spPr>
            <a:xfrm>
              <a:off x="6949059" y="4519695"/>
              <a:ext cx="1622008" cy="766354"/>
            </a:xfrm>
            <a:prstGeom prst="rect">
              <a:avLst/>
            </a:prstGeom>
            <a:gradFill rotWithShape="1">
              <a:gsLst>
                <a:gs pos="0">
                  <a:srgbClr val="EF7C00">
                    <a:shade val="51000"/>
                    <a:satMod val="130000"/>
                  </a:srgbClr>
                </a:gs>
                <a:gs pos="80000">
                  <a:srgbClr val="EF7C00">
                    <a:shade val="93000"/>
                    <a:satMod val="130000"/>
                  </a:srgbClr>
                </a:gs>
                <a:gs pos="100000">
                  <a:srgbClr val="EF7C00">
                    <a:shade val="94000"/>
                    <a:satMod val="135000"/>
                  </a:srgbClr>
                </a:gs>
              </a:gsLst>
              <a:lin ang="16200000" scaled="0"/>
            </a:gradFill>
            <a:ln w="9525" cap="flat" cmpd="sng" algn="ctr">
              <a:solidFill>
                <a:srgbClr val="EF7C00">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fontAlgn="base">
                <a:spcBef>
                  <a:spcPct val="0"/>
                </a:spcBef>
                <a:spcAft>
                  <a:spcPct val="0"/>
                </a:spcAft>
                <a:defRPr/>
              </a:pPr>
              <a:r>
                <a:rPr lang="en-US" sz="525" kern="0" dirty="0">
                  <a:solidFill>
                    <a:srgbClr val="FFFFFF"/>
                  </a:solidFill>
                  <a:latin typeface="Lucida Sans"/>
                </a:rPr>
                <a:t>Result</a:t>
              </a:r>
            </a:p>
          </p:txBody>
        </p:sp>
        <p:sp>
          <p:nvSpPr>
            <p:cNvPr id="245" name="Rectangle 244"/>
            <p:cNvSpPr/>
            <p:nvPr/>
          </p:nvSpPr>
          <p:spPr>
            <a:xfrm>
              <a:off x="8658671" y="4519695"/>
              <a:ext cx="1622008" cy="766354"/>
            </a:xfrm>
            <a:prstGeom prst="rect">
              <a:avLst/>
            </a:prstGeom>
            <a:gradFill rotWithShape="1">
              <a:gsLst>
                <a:gs pos="0">
                  <a:srgbClr val="EF7C00">
                    <a:shade val="51000"/>
                    <a:satMod val="130000"/>
                  </a:srgbClr>
                </a:gs>
                <a:gs pos="80000">
                  <a:srgbClr val="EF7C00">
                    <a:shade val="93000"/>
                    <a:satMod val="130000"/>
                  </a:srgbClr>
                </a:gs>
                <a:gs pos="100000">
                  <a:srgbClr val="EF7C00">
                    <a:shade val="94000"/>
                    <a:satMod val="135000"/>
                  </a:srgbClr>
                </a:gs>
              </a:gsLst>
              <a:lin ang="16200000" scaled="0"/>
            </a:gradFill>
            <a:ln w="9525" cap="flat" cmpd="sng" algn="ctr">
              <a:solidFill>
                <a:srgbClr val="EF7C00">
                  <a:shade val="95000"/>
                  <a:satMod val="105000"/>
                </a:srgbClr>
              </a:solidFill>
              <a:prstDash val="solid"/>
            </a:ln>
            <a:effectLst>
              <a:outerShdw blurRad="40000" dist="23000" dir="5400000" rotWithShape="0">
                <a:srgbClr val="000000">
                  <a:alpha val="35000"/>
                </a:srgbClr>
              </a:outerShdw>
            </a:effectLst>
          </p:spPr>
          <p:txBody>
            <a:bodyPr lIns="0" rIns="0" rtlCol="0" anchor="ctr"/>
            <a:lstStyle/>
            <a:p>
              <a:pPr algn="ctr" fontAlgn="base">
                <a:spcBef>
                  <a:spcPct val="0"/>
                </a:spcBef>
                <a:spcAft>
                  <a:spcPct val="0"/>
                </a:spcAft>
                <a:defRPr/>
              </a:pPr>
              <a:r>
                <a:rPr lang="en-US" sz="525" kern="0" dirty="0">
                  <a:solidFill>
                    <a:srgbClr val="FFFFFF"/>
                  </a:solidFill>
                  <a:latin typeface="Lucida Sans"/>
                </a:rPr>
                <a:t>Proper-ties</a:t>
              </a:r>
            </a:p>
          </p:txBody>
        </p:sp>
        <p:grpSp>
          <p:nvGrpSpPr>
            <p:cNvPr id="246" name="Group 245"/>
            <p:cNvGrpSpPr/>
            <p:nvPr/>
          </p:nvGrpSpPr>
          <p:grpSpPr>
            <a:xfrm>
              <a:off x="1706881" y="2272809"/>
              <a:ext cx="8682442" cy="766354"/>
              <a:chOff x="1837637" y="1846089"/>
              <a:chExt cx="6750848" cy="766354"/>
            </a:xfrm>
          </p:grpSpPr>
          <p:sp>
            <p:nvSpPr>
              <p:cNvPr id="252" name="Rectangle 251"/>
              <p:cNvSpPr/>
              <p:nvPr/>
            </p:nvSpPr>
            <p:spPr>
              <a:xfrm>
                <a:off x="1837637" y="1846089"/>
                <a:ext cx="1622008" cy="766354"/>
              </a:xfrm>
              <a:prstGeom prst="rect">
                <a:avLst/>
              </a:prstGeom>
              <a:gradFill rotWithShape="1">
                <a:gsLst>
                  <a:gs pos="0">
                    <a:srgbClr val="EF7C00">
                      <a:tint val="50000"/>
                      <a:satMod val="300000"/>
                    </a:srgbClr>
                  </a:gs>
                  <a:gs pos="35000">
                    <a:srgbClr val="EF7C00">
                      <a:tint val="37000"/>
                      <a:satMod val="300000"/>
                    </a:srgbClr>
                  </a:gs>
                  <a:gs pos="100000">
                    <a:srgbClr val="EF7C00">
                      <a:tint val="15000"/>
                      <a:satMod val="350000"/>
                    </a:srgbClr>
                  </a:gs>
                </a:gsLst>
                <a:lin ang="16200000" scaled="1"/>
              </a:gradFill>
              <a:ln w="9525" cap="flat" cmpd="sng" algn="ctr">
                <a:solidFill>
                  <a:srgbClr val="EF7C0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base">
                  <a:spcBef>
                    <a:spcPct val="0"/>
                  </a:spcBef>
                  <a:spcAft>
                    <a:spcPct val="0"/>
                  </a:spcAft>
                  <a:defRPr/>
                </a:pPr>
                <a:r>
                  <a:rPr lang="en-US" sz="525" kern="0" dirty="0">
                    <a:solidFill>
                      <a:srgbClr val="000000"/>
                    </a:solidFill>
                    <a:latin typeface="Lucida Sans"/>
                  </a:rPr>
                  <a:t>Stability</a:t>
                </a:r>
              </a:p>
            </p:txBody>
          </p:sp>
          <p:sp>
            <p:nvSpPr>
              <p:cNvPr id="253" name="Rectangle 252"/>
              <p:cNvSpPr/>
              <p:nvPr/>
            </p:nvSpPr>
            <p:spPr>
              <a:xfrm>
                <a:off x="3547250" y="1846089"/>
                <a:ext cx="1622008" cy="766354"/>
              </a:xfrm>
              <a:prstGeom prst="rect">
                <a:avLst/>
              </a:prstGeom>
              <a:gradFill rotWithShape="1">
                <a:gsLst>
                  <a:gs pos="0">
                    <a:srgbClr val="EF7C00">
                      <a:tint val="50000"/>
                      <a:satMod val="300000"/>
                    </a:srgbClr>
                  </a:gs>
                  <a:gs pos="35000">
                    <a:srgbClr val="EF7C00">
                      <a:tint val="37000"/>
                      <a:satMod val="300000"/>
                    </a:srgbClr>
                  </a:gs>
                  <a:gs pos="100000">
                    <a:srgbClr val="EF7C00">
                      <a:tint val="15000"/>
                      <a:satMod val="350000"/>
                    </a:srgbClr>
                  </a:gs>
                </a:gsLst>
                <a:lin ang="16200000" scaled="1"/>
              </a:gradFill>
              <a:ln w="9525" cap="flat" cmpd="sng" algn="ctr">
                <a:solidFill>
                  <a:srgbClr val="EF7C0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base">
                  <a:spcBef>
                    <a:spcPct val="0"/>
                  </a:spcBef>
                  <a:spcAft>
                    <a:spcPct val="0"/>
                  </a:spcAft>
                  <a:defRPr/>
                </a:pPr>
                <a:r>
                  <a:rPr lang="en-US" sz="525" kern="0" dirty="0">
                    <a:solidFill>
                      <a:srgbClr val="000000"/>
                    </a:solidFill>
                    <a:latin typeface="Lucida Sans"/>
                  </a:rPr>
                  <a:t>Batch Release</a:t>
                </a:r>
              </a:p>
            </p:txBody>
          </p:sp>
          <p:sp>
            <p:nvSpPr>
              <p:cNvPr id="254" name="Rectangle 253"/>
              <p:cNvSpPr/>
              <p:nvPr/>
            </p:nvSpPr>
            <p:spPr>
              <a:xfrm>
                <a:off x="5256863" y="1846089"/>
                <a:ext cx="1622008" cy="766354"/>
              </a:xfrm>
              <a:prstGeom prst="rect">
                <a:avLst/>
              </a:prstGeom>
              <a:gradFill rotWithShape="1">
                <a:gsLst>
                  <a:gs pos="0">
                    <a:srgbClr val="EF7C00">
                      <a:tint val="50000"/>
                      <a:satMod val="300000"/>
                    </a:srgbClr>
                  </a:gs>
                  <a:gs pos="35000">
                    <a:srgbClr val="EF7C00">
                      <a:tint val="37000"/>
                      <a:satMod val="300000"/>
                    </a:srgbClr>
                  </a:gs>
                  <a:gs pos="100000">
                    <a:srgbClr val="EF7C00">
                      <a:tint val="15000"/>
                      <a:satMod val="350000"/>
                    </a:srgbClr>
                  </a:gs>
                </a:gsLst>
                <a:lin ang="16200000" scaled="1"/>
              </a:gradFill>
              <a:ln w="9525" cap="flat" cmpd="sng" algn="ctr">
                <a:solidFill>
                  <a:srgbClr val="EF7C0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base">
                  <a:spcBef>
                    <a:spcPct val="0"/>
                  </a:spcBef>
                  <a:spcAft>
                    <a:spcPct val="0"/>
                  </a:spcAft>
                  <a:defRPr/>
                </a:pPr>
                <a:r>
                  <a:rPr lang="en-US" sz="525" kern="0" dirty="0">
                    <a:solidFill>
                      <a:srgbClr val="000000"/>
                    </a:solidFill>
                    <a:latin typeface="Lucida Sans"/>
                  </a:rPr>
                  <a:t>Solubility</a:t>
                </a:r>
              </a:p>
            </p:txBody>
          </p:sp>
          <p:sp>
            <p:nvSpPr>
              <p:cNvPr id="255" name="Rectangle 254"/>
              <p:cNvSpPr/>
              <p:nvPr/>
            </p:nvSpPr>
            <p:spPr>
              <a:xfrm>
                <a:off x="6966477" y="1846089"/>
                <a:ext cx="1622008" cy="766354"/>
              </a:xfrm>
              <a:prstGeom prst="rect">
                <a:avLst/>
              </a:prstGeom>
              <a:gradFill rotWithShape="1">
                <a:gsLst>
                  <a:gs pos="0">
                    <a:srgbClr val="EF7C00">
                      <a:tint val="50000"/>
                      <a:satMod val="300000"/>
                    </a:srgbClr>
                  </a:gs>
                  <a:gs pos="35000">
                    <a:srgbClr val="EF7C00">
                      <a:tint val="37000"/>
                      <a:satMod val="300000"/>
                    </a:srgbClr>
                  </a:gs>
                  <a:gs pos="100000">
                    <a:srgbClr val="EF7C00">
                      <a:tint val="15000"/>
                      <a:satMod val="350000"/>
                    </a:srgbClr>
                  </a:gs>
                </a:gsLst>
                <a:lin ang="16200000" scaled="1"/>
              </a:gradFill>
              <a:ln w="9525" cap="flat" cmpd="sng" algn="ctr">
                <a:solidFill>
                  <a:srgbClr val="EF7C0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base">
                  <a:spcBef>
                    <a:spcPct val="0"/>
                  </a:spcBef>
                  <a:spcAft>
                    <a:spcPct val="0"/>
                  </a:spcAft>
                  <a:defRPr/>
                </a:pPr>
                <a:r>
                  <a:rPr lang="en-US" sz="525" kern="0" dirty="0">
                    <a:solidFill>
                      <a:srgbClr val="000000"/>
                    </a:solidFill>
                    <a:latin typeface="Lucida Sans"/>
                  </a:rPr>
                  <a:t>…</a:t>
                </a:r>
              </a:p>
            </p:txBody>
          </p:sp>
        </p:grpSp>
        <p:grpSp>
          <p:nvGrpSpPr>
            <p:cNvPr id="247" name="Group 246"/>
            <p:cNvGrpSpPr/>
            <p:nvPr/>
          </p:nvGrpSpPr>
          <p:grpSpPr>
            <a:xfrm>
              <a:off x="1706881" y="3159401"/>
              <a:ext cx="8682442" cy="766354"/>
              <a:chOff x="1837637" y="2732681"/>
              <a:chExt cx="6750848" cy="766354"/>
            </a:xfrm>
          </p:grpSpPr>
          <p:sp>
            <p:nvSpPr>
              <p:cNvPr id="248" name="Rectangle 247"/>
              <p:cNvSpPr/>
              <p:nvPr/>
            </p:nvSpPr>
            <p:spPr>
              <a:xfrm>
                <a:off x="1837637" y="2732681"/>
                <a:ext cx="1622008" cy="766354"/>
              </a:xfrm>
              <a:prstGeom prst="rect">
                <a:avLst/>
              </a:prstGeom>
              <a:gradFill rotWithShape="1">
                <a:gsLst>
                  <a:gs pos="0">
                    <a:srgbClr val="EF7C00">
                      <a:tint val="50000"/>
                      <a:satMod val="300000"/>
                    </a:srgbClr>
                  </a:gs>
                  <a:gs pos="35000">
                    <a:srgbClr val="EF7C00">
                      <a:tint val="37000"/>
                      <a:satMod val="300000"/>
                    </a:srgbClr>
                  </a:gs>
                  <a:gs pos="100000">
                    <a:srgbClr val="EF7C00">
                      <a:tint val="15000"/>
                      <a:satMod val="350000"/>
                    </a:srgbClr>
                  </a:gs>
                </a:gsLst>
                <a:lin ang="16200000" scaled="1"/>
              </a:gradFill>
              <a:ln w="9525" cap="flat" cmpd="sng" algn="ctr">
                <a:solidFill>
                  <a:srgbClr val="EF7C0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base">
                  <a:spcBef>
                    <a:spcPct val="0"/>
                  </a:spcBef>
                  <a:spcAft>
                    <a:spcPct val="0"/>
                  </a:spcAft>
                  <a:defRPr/>
                </a:pPr>
                <a:r>
                  <a:rPr lang="en-US" sz="525" kern="0" dirty="0">
                    <a:solidFill>
                      <a:srgbClr val="000000"/>
                    </a:solidFill>
                    <a:latin typeface="Lucida Sans"/>
                  </a:rPr>
                  <a:t>HPLC</a:t>
                </a:r>
              </a:p>
            </p:txBody>
          </p:sp>
          <p:sp>
            <p:nvSpPr>
              <p:cNvPr id="249" name="Rectangle 248"/>
              <p:cNvSpPr/>
              <p:nvPr/>
            </p:nvSpPr>
            <p:spPr>
              <a:xfrm>
                <a:off x="3547250" y="2732681"/>
                <a:ext cx="1622008" cy="766354"/>
              </a:xfrm>
              <a:prstGeom prst="rect">
                <a:avLst/>
              </a:prstGeom>
              <a:gradFill rotWithShape="1">
                <a:gsLst>
                  <a:gs pos="0">
                    <a:srgbClr val="EF7C00">
                      <a:tint val="50000"/>
                      <a:satMod val="300000"/>
                    </a:srgbClr>
                  </a:gs>
                  <a:gs pos="35000">
                    <a:srgbClr val="EF7C00">
                      <a:tint val="37000"/>
                      <a:satMod val="300000"/>
                    </a:srgbClr>
                  </a:gs>
                  <a:gs pos="100000">
                    <a:srgbClr val="EF7C00">
                      <a:tint val="15000"/>
                      <a:satMod val="350000"/>
                    </a:srgbClr>
                  </a:gs>
                </a:gsLst>
                <a:lin ang="16200000" scaled="1"/>
              </a:gradFill>
              <a:ln w="9525" cap="flat" cmpd="sng" algn="ctr">
                <a:solidFill>
                  <a:srgbClr val="EF7C0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base">
                  <a:spcBef>
                    <a:spcPct val="0"/>
                  </a:spcBef>
                  <a:spcAft>
                    <a:spcPct val="0"/>
                  </a:spcAft>
                  <a:defRPr/>
                </a:pPr>
                <a:r>
                  <a:rPr lang="en-US" sz="525" kern="0" dirty="0">
                    <a:solidFill>
                      <a:srgbClr val="000000"/>
                    </a:solidFill>
                    <a:latin typeface="Lucida Sans"/>
                  </a:rPr>
                  <a:t>MS</a:t>
                </a:r>
              </a:p>
            </p:txBody>
          </p:sp>
          <p:sp>
            <p:nvSpPr>
              <p:cNvPr id="250" name="Rectangle 249"/>
              <p:cNvSpPr/>
              <p:nvPr/>
            </p:nvSpPr>
            <p:spPr>
              <a:xfrm>
                <a:off x="5256863" y="2732681"/>
                <a:ext cx="1622008" cy="766354"/>
              </a:xfrm>
              <a:prstGeom prst="rect">
                <a:avLst/>
              </a:prstGeom>
              <a:gradFill rotWithShape="1">
                <a:gsLst>
                  <a:gs pos="0">
                    <a:srgbClr val="EF7C00">
                      <a:tint val="50000"/>
                      <a:satMod val="300000"/>
                    </a:srgbClr>
                  </a:gs>
                  <a:gs pos="35000">
                    <a:srgbClr val="EF7C00">
                      <a:tint val="37000"/>
                      <a:satMod val="300000"/>
                    </a:srgbClr>
                  </a:gs>
                  <a:gs pos="100000">
                    <a:srgbClr val="EF7C00">
                      <a:tint val="15000"/>
                      <a:satMod val="350000"/>
                    </a:srgbClr>
                  </a:gs>
                </a:gsLst>
                <a:lin ang="16200000" scaled="1"/>
              </a:gradFill>
              <a:ln w="9525" cap="flat" cmpd="sng" algn="ctr">
                <a:solidFill>
                  <a:srgbClr val="EF7C0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base">
                  <a:spcBef>
                    <a:spcPct val="0"/>
                  </a:spcBef>
                  <a:spcAft>
                    <a:spcPct val="0"/>
                  </a:spcAft>
                  <a:defRPr/>
                </a:pPr>
                <a:r>
                  <a:rPr lang="en-US" sz="525" kern="0" dirty="0">
                    <a:solidFill>
                      <a:srgbClr val="000000"/>
                    </a:solidFill>
                    <a:latin typeface="Lucida Sans"/>
                  </a:rPr>
                  <a:t>NMR</a:t>
                </a:r>
              </a:p>
            </p:txBody>
          </p:sp>
          <p:sp>
            <p:nvSpPr>
              <p:cNvPr id="251" name="Rectangle 250"/>
              <p:cNvSpPr/>
              <p:nvPr/>
            </p:nvSpPr>
            <p:spPr>
              <a:xfrm>
                <a:off x="6966477" y="2732681"/>
                <a:ext cx="1622008" cy="766354"/>
              </a:xfrm>
              <a:prstGeom prst="rect">
                <a:avLst/>
              </a:prstGeom>
              <a:gradFill rotWithShape="1">
                <a:gsLst>
                  <a:gs pos="0">
                    <a:srgbClr val="EF7C00">
                      <a:tint val="50000"/>
                      <a:satMod val="300000"/>
                    </a:srgbClr>
                  </a:gs>
                  <a:gs pos="35000">
                    <a:srgbClr val="EF7C00">
                      <a:tint val="37000"/>
                      <a:satMod val="300000"/>
                    </a:srgbClr>
                  </a:gs>
                  <a:gs pos="100000">
                    <a:srgbClr val="EF7C00">
                      <a:tint val="15000"/>
                      <a:satMod val="350000"/>
                    </a:srgbClr>
                  </a:gs>
                </a:gsLst>
                <a:lin ang="16200000" scaled="1"/>
              </a:gradFill>
              <a:ln w="9525" cap="flat" cmpd="sng" algn="ctr">
                <a:solidFill>
                  <a:srgbClr val="EF7C0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base">
                  <a:spcBef>
                    <a:spcPct val="0"/>
                  </a:spcBef>
                  <a:spcAft>
                    <a:spcPct val="0"/>
                  </a:spcAft>
                  <a:defRPr/>
                </a:pPr>
                <a:r>
                  <a:rPr lang="en-US" sz="525" kern="0" dirty="0">
                    <a:solidFill>
                      <a:srgbClr val="000000"/>
                    </a:solidFill>
                    <a:latin typeface="Lucida Sans"/>
                  </a:rPr>
                  <a:t>…</a:t>
                </a:r>
              </a:p>
            </p:txBody>
          </p:sp>
        </p:grpSp>
      </p:grpSp>
      <p:grpSp>
        <p:nvGrpSpPr>
          <p:cNvPr id="256" name="Group 255"/>
          <p:cNvGrpSpPr/>
          <p:nvPr/>
        </p:nvGrpSpPr>
        <p:grpSpPr>
          <a:xfrm>
            <a:off x="3289679" y="1424579"/>
            <a:ext cx="2640843" cy="893638"/>
            <a:chOff x="1576252" y="2438402"/>
            <a:chExt cx="8952411" cy="2420981"/>
          </a:xfrm>
        </p:grpSpPr>
        <p:sp>
          <p:nvSpPr>
            <p:cNvPr id="257" name="Rectangle 256"/>
            <p:cNvSpPr/>
            <p:nvPr/>
          </p:nvSpPr>
          <p:spPr>
            <a:xfrm>
              <a:off x="1576252" y="2438402"/>
              <a:ext cx="8952411" cy="2420981"/>
            </a:xfrm>
            <a:prstGeom prst="rect">
              <a:avLst/>
            </a:prstGeom>
            <a:gradFill rotWithShape="1">
              <a:gsLst>
                <a:gs pos="0">
                  <a:srgbClr val="50AE2F">
                    <a:shade val="51000"/>
                    <a:satMod val="130000"/>
                  </a:srgbClr>
                </a:gs>
                <a:gs pos="80000">
                  <a:srgbClr val="50AE2F">
                    <a:shade val="93000"/>
                    <a:satMod val="130000"/>
                  </a:srgbClr>
                </a:gs>
                <a:gs pos="100000">
                  <a:srgbClr val="50AE2F">
                    <a:shade val="94000"/>
                    <a:satMod val="135000"/>
                  </a:srgbClr>
                </a:gs>
              </a:gsLst>
              <a:lin ang="16200000" scaled="0"/>
            </a:gradFill>
            <a:ln w="9525" cap="flat" cmpd="sng" algn="ctr">
              <a:solidFill>
                <a:srgbClr val="50AE2F">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fontAlgn="base">
                <a:spcBef>
                  <a:spcPct val="0"/>
                </a:spcBef>
                <a:spcAft>
                  <a:spcPct val="0"/>
                </a:spcAft>
                <a:defRPr/>
              </a:pPr>
              <a:r>
                <a:rPr lang="en-US" sz="800" b="1" kern="0" dirty="0">
                  <a:solidFill>
                    <a:srgbClr val="FFFFFF"/>
                  </a:solidFill>
                  <a:latin typeface="Lucida Sans"/>
                </a:rPr>
                <a:t>Allotrope Data Models (ADM)</a:t>
              </a:r>
            </a:p>
          </p:txBody>
        </p:sp>
        <p:grpSp>
          <p:nvGrpSpPr>
            <p:cNvPr id="258" name="Group 257"/>
            <p:cNvGrpSpPr/>
            <p:nvPr/>
          </p:nvGrpSpPr>
          <p:grpSpPr>
            <a:xfrm>
              <a:off x="1706881" y="3039163"/>
              <a:ext cx="8682442" cy="766354"/>
              <a:chOff x="1837637" y="1846089"/>
              <a:chExt cx="6750848" cy="766354"/>
            </a:xfrm>
          </p:grpSpPr>
          <p:sp>
            <p:nvSpPr>
              <p:cNvPr id="264" name="Rectangle 263"/>
              <p:cNvSpPr/>
              <p:nvPr/>
            </p:nvSpPr>
            <p:spPr>
              <a:xfrm>
                <a:off x="1837637" y="1846089"/>
                <a:ext cx="1622008" cy="766354"/>
              </a:xfrm>
              <a:prstGeom prst="rect">
                <a:avLst/>
              </a:prstGeom>
              <a:gradFill rotWithShape="1">
                <a:gsLst>
                  <a:gs pos="0">
                    <a:srgbClr val="50AE2F">
                      <a:tint val="50000"/>
                      <a:satMod val="300000"/>
                    </a:srgbClr>
                  </a:gs>
                  <a:gs pos="35000">
                    <a:srgbClr val="50AE2F">
                      <a:tint val="37000"/>
                      <a:satMod val="300000"/>
                    </a:srgbClr>
                  </a:gs>
                  <a:gs pos="100000">
                    <a:srgbClr val="50AE2F">
                      <a:tint val="15000"/>
                      <a:satMod val="350000"/>
                    </a:srgbClr>
                  </a:gs>
                </a:gsLst>
                <a:lin ang="16200000" scaled="1"/>
              </a:gradFill>
              <a:ln w="9525" cap="flat" cmpd="sng" algn="ctr">
                <a:solidFill>
                  <a:srgbClr val="50AE2F">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base">
                  <a:spcBef>
                    <a:spcPct val="0"/>
                  </a:spcBef>
                  <a:spcAft>
                    <a:spcPct val="0"/>
                  </a:spcAft>
                  <a:defRPr/>
                </a:pPr>
                <a:r>
                  <a:rPr lang="en-US" sz="525" kern="0" dirty="0">
                    <a:solidFill>
                      <a:srgbClr val="000000"/>
                    </a:solidFill>
                    <a:latin typeface="Lucida Sans"/>
                  </a:rPr>
                  <a:t>Stability Study</a:t>
                </a:r>
              </a:p>
            </p:txBody>
          </p:sp>
          <p:sp>
            <p:nvSpPr>
              <p:cNvPr id="265" name="Rectangle 264"/>
              <p:cNvSpPr/>
              <p:nvPr/>
            </p:nvSpPr>
            <p:spPr>
              <a:xfrm>
                <a:off x="3547250" y="1846089"/>
                <a:ext cx="1622008" cy="766354"/>
              </a:xfrm>
              <a:prstGeom prst="rect">
                <a:avLst/>
              </a:prstGeom>
              <a:gradFill rotWithShape="1">
                <a:gsLst>
                  <a:gs pos="0">
                    <a:srgbClr val="50AE2F">
                      <a:tint val="50000"/>
                      <a:satMod val="300000"/>
                    </a:srgbClr>
                  </a:gs>
                  <a:gs pos="35000">
                    <a:srgbClr val="50AE2F">
                      <a:tint val="37000"/>
                      <a:satMod val="300000"/>
                    </a:srgbClr>
                  </a:gs>
                  <a:gs pos="100000">
                    <a:srgbClr val="50AE2F">
                      <a:tint val="15000"/>
                      <a:satMod val="350000"/>
                    </a:srgbClr>
                  </a:gs>
                </a:gsLst>
                <a:lin ang="16200000" scaled="1"/>
              </a:gradFill>
              <a:ln w="9525" cap="flat" cmpd="sng" algn="ctr">
                <a:solidFill>
                  <a:srgbClr val="50AE2F">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base">
                  <a:spcBef>
                    <a:spcPct val="0"/>
                  </a:spcBef>
                  <a:spcAft>
                    <a:spcPct val="0"/>
                  </a:spcAft>
                  <a:defRPr/>
                </a:pPr>
                <a:r>
                  <a:rPr lang="en-US" sz="525" kern="0" dirty="0">
                    <a:solidFill>
                      <a:srgbClr val="000000"/>
                    </a:solidFill>
                    <a:latin typeface="Lucida Sans"/>
                  </a:rPr>
                  <a:t>Batch Rel. Study</a:t>
                </a:r>
              </a:p>
            </p:txBody>
          </p:sp>
          <p:sp>
            <p:nvSpPr>
              <p:cNvPr id="266" name="Rectangle 265"/>
              <p:cNvSpPr/>
              <p:nvPr/>
            </p:nvSpPr>
            <p:spPr>
              <a:xfrm>
                <a:off x="5256863" y="1846089"/>
                <a:ext cx="1622008" cy="766354"/>
              </a:xfrm>
              <a:prstGeom prst="rect">
                <a:avLst/>
              </a:prstGeom>
              <a:gradFill rotWithShape="1">
                <a:gsLst>
                  <a:gs pos="0">
                    <a:srgbClr val="50AE2F">
                      <a:tint val="50000"/>
                      <a:satMod val="300000"/>
                    </a:srgbClr>
                  </a:gs>
                  <a:gs pos="35000">
                    <a:srgbClr val="50AE2F">
                      <a:tint val="37000"/>
                      <a:satMod val="300000"/>
                    </a:srgbClr>
                  </a:gs>
                  <a:gs pos="100000">
                    <a:srgbClr val="50AE2F">
                      <a:tint val="15000"/>
                      <a:satMod val="350000"/>
                    </a:srgbClr>
                  </a:gs>
                </a:gsLst>
                <a:lin ang="16200000" scaled="1"/>
              </a:gradFill>
              <a:ln w="9525" cap="flat" cmpd="sng" algn="ctr">
                <a:solidFill>
                  <a:srgbClr val="50AE2F">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base">
                  <a:spcBef>
                    <a:spcPct val="0"/>
                  </a:spcBef>
                  <a:spcAft>
                    <a:spcPct val="0"/>
                  </a:spcAft>
                  <a:defRPr/>
                </a:pPr>
                <a:r>
                  <a:rPr lang="en-US" sz="525" kern="0" dirty="0">
                    <a:solidFill>
                      <a:srgbClr val="000000"/>
                    </a:solidFill>
                    <a:latin typeface="Lucida Sans"/>
                  </a:rPr>
                  <a:t>Solubility Study</a:t>
                </a:r>
              </a:p>
            </p:txBody>
          </p:sp>
          <p:sp>
            <p:nvSpPr>
              <p:cNvPr id="267" name="Rectangle 266"/>
              <p:cNvSpPr/>
              <p:nvPr/>
            </p:nvSpPr>
            <p:spPr>
              <a:xfrm>
                <a:off x="6966477" y="1846089"/>
                <a:ext cx="1622008" cy="766354"/>
              </a:xfrm>
              <a:prstGeom prst="rect">
                <a:avLst/>
              </a:prstGeom>
              <a:gradFill rotWithShape="1">
                <a:gsLst>
                  <a:gs pos="0">
                    <a:srgbClr val="50AE2F">
                      <a:tint val="50000"/>
                      <a:satMod val="300000"/>
                    </a:srgbClr>
                  </a:gs>
                  <a:gs pos="35000">
                    <a:srgbClr val="50AE2F">
                      <a:tint val="37000"/>
                      <a:satMod val="300000"/>
                    </a:srgbClr>
                  </a:gs>
                  <a:gs pos="100000">
                    <a:srgbClr val="50AE2F">
                      <a:tint val="15000"/>
                      <a:satMod val="350000"/>
                    </a:srgbClr>
                  </a:gs>
                </a:gsLst>
                <a:lin ang="16200000" scaled="1"/>
              </a:gradFill>
              <a:ln w="9525" cap="flat" cmpd="sng" algn="ctr">
                <a:solidFill>
                  <a:srgbClr val="50AE2F">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base">
                  <a:spcBef>
                    <a:spcPct val="0"/>
                  </a:spcBef>
                  <a:spcAft>
                    <a:spcPct val="0"/>
                  </a:spcAft>
                  <a:defRPr/>
                </a:pPr>
                <a:r>
                  <a:rPr lang="en-US" sz="525" kern="0" dirty="0">
                    <a:solidFill>
                      <a:srgbClr val="000000"/>
                    </a:solidFill>
                    <a:latin typeface="Lucida Sans"/>
                  </a:rPr>
                  <a:t>…</a:t>
                </a:r>
              </a:p>
            </p:txBody>
          </p:sp>
        </p:grpSp>
        <p:grpSp>
          <p:nvGrpSpPr>
            <p:cNvPr id="259" name="Group 258"/>
            <p:cNvGrpSpPr/>
            <p:nvPr/>
          </p:nvGrpSpPr>
          <p:grpSpPr>
            <a:xfrm>
              <a:off x="1706881" y="3925755"/>
              <a:ext cx="8682442" cy="766354"/>
              <a:chOff x="1837637" y="2732681"/>
              <a:chExt cx="6750848" cy="766354"/>
            </a:xfrm>
          </p:grpSpPr>
          <p:sp>
            <p:nvSpPr>
              <p:cNvPr id="260" name="Rectangle 259"/>
              <p:cNvSpPr/>
              <p:nvPr/>
            </p:nvSpPr>
            <p:spPr>
              <a:xfrm>
                <a:off x="1837637" y="2732681"/>
                <a:ext cx="1622008" cy="766354"/>
              </a:xfrm>
              <a:prstGeom prst="rect">
                <a:avLst/>
              </a:prstGeom>
              <a:gradFill rotWithShape="1">
                <a:gsLst>
                  <a:gs pos="0">
                    <a:srgbClr val="50AE2F">
                      <a:tint val="50000"/>
                      <a:satMod val="300000"/>
                    </a:srgbClr>
                  </a:gs>
                  <a:gs pos="35000">
                    <a:srgbClr val="50AE2F">
                      <a:tint val="37000"/>
                      <a:satMod val="300000"/>
                    </a:srgbClr>
                  </a:gs>
                  <a:gs pos="100000">
                    <a:srgbClr val="50AE2F">
                      <a:tint val="15000"/>
                      <a:satMod val="350000"/>
                    </a:srgbClr>
                  </a:gs>
                </a:gsLst>
                <a:lin ang="16200000" scaled="1"/>
              </a:gradFill>
              <a:ln w="9525" cap="flat" cmpd="sng" algn="ctr">
                <a:solidFill>
                  <a:srgbClr val="50AE2F">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base">
                  <a:spcBef>
                    <a:spcPct val="0"/>
                  </a:spcBef>
                  <a:spcAft>
                    <a:spcPct val="0"/>
                  </a:spcAft>
                  <a:defRPr/>
                </a:pPr>
                <a:r>
                  <a:rPr lang="en-US" sz="525" kern="0" dirty="0">
                    <a:solidFill>
                      <a:srgbClr val="000000"/>
                    </a:solidFill>
                    <a:latin typeface="Lucida Sans"/>
                  </a:rPr>
                  <a:t>HPLC-UV</a:t>
                </a:r>
              </a:p>
              <a:p>
                <a:pPr algn="ctr" fontAlgn="base">
                  <a:spcBef>
                    <a:spcPct val="0"/>
                  </a:spcBef>
                  <a:spcAft>
                    <a:spcPct val="0"/>
                  </a:spcAft>
                  <a:defRPr/>
                </a:pPr>
                <a:r>
                  <a:rPr lang="en-US" sz="525" kern="0" dirty="0">
                    <a:solidFill>
                      <a:srgbClr val="000000"/>
                    </a:solidFill>
                    <a:latin typeface="Lucida Sans"/>
                  </a:rPr>
                  <a:t>Experiment</a:t>
                </a:r>
              </a:p>
            </p:txBody>
          </p:sp>
          <p:sp>
            <p:nvSpPr>
              <p:cNvPr id="261" name="Rectangle 260"/>
              <p:cNvSpPr/>
              <p:nvPr/>
            </p:nvSpPr>
            <p:spPr>
              <a:xfrm>
                <a:off x="3547250" y="2732681"/>
                <a:ext cx="1622008" cy="766354"/>
              </a:xfrm>
              <a:prstGeom prst="rect">
                <a:avLst/>
              </a:prstGeom>
              <a:gradFill rotWithShape="1">
                <a:gsLst>
                  <a:gs pos="0">
                    <a:srgbClr val="50AE2F">
                      <a:tint val="50000"/>
                      <a:satMod val="300000"/>
                    </a:srgbClr>
                  </a:gs>
                  <a:gs pos="35000">
                    <a:srgbClr val="50AE2F">
                      <a:tint val="37000"/>
                      <a:satMod val="300000"/>
                    </a:srgbClr>
                  </a:gs>
                  <a:gs pos="100000">
                    <a:srgbClr val="50AE2F">
                      <a:tint val="15000"/>
                      <a:satMod val="350000"/>
                    </a:srgbClr>
                  </a:gs>
                </a:gsLst>
                <a:lin ang="16200000" scaled="1"/>
              </a:gradFill>
              <a:ln w="9525" cap="flat" cmpd="sng" algn="ctr">
                <a:solidFill>
                  <a:srgbClr val="50AE2F">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base">
                  <a:spcBef>
                    <a:spcPct val="0"/>
                  </a:spcBef>
                  <a:spcAft>
                    <a:spcPct val="0"/>
                  </a:spcAft>
                  <a:defRPr/>
                </a:pPr>
                <a:r>
                  <a:rPr lang="en-US" sz="525" kern="0" dirty="0">
                    <a:solidFill>
                      <a:srgbClr val="000000"/>
                    </a:solidFill>
                    <a:latin typeface="Lucida Sans"/>
                  </a:rPr>
                  <a:t>MS</a:t>
                </a:r>
              </a:p>
              <a:p>
                <a:pPr algn="ctr" fontAlgn="base">
                  <a:spcBef>
                    <a:spcPct val="0"/>
                  </a:spcBef>
                  <a:spcAft>
                    <a:spcPct val="0"/>
                  </a:spcAft>
                  <a:defRPr/>
                </a:pPr>
                <a:r>
                  <a:rPr lang="en-US" sz="525" kern="0" dirty="0">
                    <a:solidFill>
                      <a:srgbClr val="000000"/>
                    </a:solidFill>
                    <a:latin typeface="Lucida Sans"/>
                  </a:rPr>
                  <a:t>Experiment</a:t>
                </a:r>
              </a:p>
            </p:txBody>
          </p:sp>
          <p:sp>
            <p:nvSpPr>
              <p:cNvPr id="262" name="Rectangle 261"/>
              <p:cNvSpPr/>
              <p:nvPr/>
            </p:nvSpPr>
            <p:spPr>
              <a:xfrm>
                <a:off x="5256863" y="2732681"/>
                <a:ext cx="1622008" cy="766354"/>
              </a:xfrm>
              <a:prstGeom prst="rect">
                <a:avLst/>
              </a:prstGeom>
              <a:gradFill rotWithShape="1">
                <a:gsLst>
                  <a:gs pos="0">
                    <a:srgbClr val="50AE2F">
                      <a:tint val="50000"/>
                      <a:satMod val="300000"/>
                    </a:srgbClr>
                  </a:gs>
                  <a:gs pos="35000">
                    <a:srgbClr val="50AE2F">
                      <a:tint val="37000"/>
                      <a:satMod val="300000"/>
                    </a:srgbClr>
                  </a:gs>
                  <a:gs pos="100000">
                    <a:srgbClr val="50AE2F">
                      <a:tint val="15000"/>
                      <a:satMod val="350000"/>
                    </a:srgbClr>
                  </a:gs>
                </a:gsLst>
                <a:lin ang="16200000" scaled="1"/>
              </a:gradFill>
              <a:ln w="9525" cap="flat" cmpd="sng" algn="ctr">
                <a:solidFill>
                  <a:srgbClr val="50AE2F">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base">
                  <a:spcBef>
                    <a:spcPct val="0"/>
                  </a:spcBef>
                  <a:spcAft>
                    <a:spcPct val="0"/>
                  </a:spcAft>
                  <a:defRPr/>
                </a:pPr>
                <a:r>
                  <a:rPr lang="en-US" sz="525" kern="0" dirty="0">
                    <a:solidFill>
                      <a:srgbClr val="000000"/>
                    </a:solidFill>
                    <a:latin typeface="Lucida Sans"/>
                  </a:rPr>
                  <a:t>NMR</a:t>
                </a:r>
              </a:p>
              <a:p>
                <a:pPr algn="ctr" fontAlgn="base">
                  <a:spcBef>
                    <a:spcPct val="0"/>
                  </a:spcBef>
                  <a:spcAft>
                    <a:spcPct val="0"/>
                  </a:spcAft>
                  <a:defRPr/>
                </a:pPr>
                <a:r>
                  <a:rPr lang="en-US" sz="525" kern="0" dirty="0">
                    <a:solidFill>
                      <a:srgbClr val="000000"/>
                    </a:solidFill>
                    <a:latin typeface="Lucida Sans"/>
                  </a:rPr>
                  <a:t>Experiment</a:t>
                </a:r>
              </a:p>
            </p:txBody>
          </p:sp>
          <p:sp>
            <p:nvSpPr>
              <p:cNvPr id="263" name="Rectangle 262"/>
              <p:cNvSpPr/>
              <p:nvPr/>
            </p:nvSpPr>
            <p:spPr>
              <a:xfrm>
                <a:off x="6966477" y="2732681"/>
                <a:ext cx="1622008" cy="766354"/>
              </a:xfrm>
              <a:prstGeom prst="rect">
                <a:avLst/>
              </a:prstGeom>
              <a:gradFill rotWithShape="1">
                <a:gsLst>
                  <a:gs pos="0">
                    <a:srgbClr val="50AE2F">
                      <a:tint val="50000"/>
                      <a:satMod val="300000"/>
                    </a:srgbClr>
                  </a:gs>
                  <a:gs pos="35000">
                    <a:srgbClr val="50AE2F">
                      <a:tint val="37000"/>
                      <a:satMod val="300000"/>
                    </a:srgbClr>
                  </a:gs>
                  <a:gs pos="100000">
                    <a:srgbClr val="50AE2F">
                      <a:tint val="15000"/>
                      <a:satMod val="350000"/>
                    </a:srgbClr>
                  </a:gs>
                </a:gsLst>
                <a:lin ang="16200000" scaled="1"/>
              </a:gradFill>
              <a:ln w="9525" cap="flat" cmpd="sng" algn="ctr">
                <a:solidFill>
                  <a:srgbClr val="50AE2F">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base">
                  <a:spcBef>
                    <a:spcPct val="0"/>
                  </a:spcBef>
                  <a:spcAft>
                    <a:spcPct val="0"/>
                  </a:spcAft>
                  <a:defRPr/>
                </a:pPr>
                <a:r>
                  <a:rPr lang="en-US" sz="525" kern="0" dirty="0">
                    <a:solidFill>
                      <a:srgbClr val="000000"/>
                    </a:solidFill>
                    <a:latin typeface="Lucida Sans"/>
                  </a:rPr>
                  <a:t>…</a:t>
                </a:r>
              </a:p>
            </p:txBody>
          </p:sp>
        </p:grpSp>
      </p:grpSp>
      <p:pic>
        <p:nvPicPr>
          <p:cNvPr id="269" name="Picture 268"/>
          <p:cNvPicPr>
            <a:picLocks noChangeAspect="1"/>
          </p:cNvPicPr>
          <p:nvPr/>
        </p:nvPicPr>
        <p:blipFill>
          <a:blip r:embed="rId3"/>
          <a:stretch>
            <a:fillRect/>
          </a:stretch>
        </p:blipFill>
        <p:spPr>
          <a:xfrm>
            <a:off x="6750738" y="960451"/>
            <a:ext cx="2317061" cy="1534271"/>
          </a:xfrm>
          <a:prstGeom prst="rect">
            <a:avLst/>
          </a:prstGeom>
        </p:spPr>
      </p:pic>
      <p:grpSp>
        <p:nvGrpSpPr>
          <p:cNvPr id="271" name="Group 270"/>
          <p:cNvGrpSpPr>
            <a:grpSpLocks noChangeAspect="1"/>
          </p:cNvGrpSpPr>
          <p:nvPr/>
        </p:nvGrpSpPr>
        <p:grpSpPr>
          <a:xfrm>
            <a:off x="2740405" y="2682158"/>
            <a:ext cx="4733081" cy="1870792"/>
            <a:chOff x="143540" y="1881256"/>
            <a:chExt cx="8886238" cy="3512363"/>
          </a:xfrm>
        </p:grpSpPr>
        <p:sp>
          <p:nvSpPr>
            <p:cNvPr id="272" name="Rectangle 271"/>
            <p:cNvSpPr/>
            <p:nvPr/>
          </p:nvSpPr>
          <p:spPr>
            <a:xfrm>
              <a:off x="143540" y="2952750"/>
              <a:ext cx="819150" cy="657225"/>
            </a:xfrm>
            <a:prstGeom prst="rect">
              <a:avLst/>
            </a:prstGeom>
            <a:solidFill>
              <a:schemeClr val="accent1">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lnSpc>
                  <a:spcPct val="80000"/>
                </a:lnSpc>
              </a:pPr>
              <a:r>
                <a:rPr lang="en-US" sz="600" dirty="0">
                  <a:solidFill>
                    <a:prstClr val="black"/>
                  </a:solidFill>
                  <a:latin typeface="Calibri"/>
                </a:rPr>
                <a:t>Plan Analysis</a:t>
              </a:r>
            </a:p>
          </p:txBody>
        </p:sp>
        <p:sp>
          <p:nvSpPr>
            <p:cNvPr id="273" name="Rectangle 272"/>
            <p:cNvSpPr/>
            <p:nvPr/>
          </p:nvSpPr>
          <p:spPr>
            <a:xfrm>
              <a:off x="1183022" y="2952750"/>
              <a:ext cx="819150" cy="657225"/>
            </a:xfrm>
            <a:prstGeom prst="rect">
              <a:avLst/>
            </a:prstGeom>
            <a:solidFill>
              <a:schemeClr val="accent1">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lnSpc>
                  <a:spcPct val="80000"/>
                </a:lnSpc>
              </a:pPr>
              <a:r>
                <a:rPr lang="en-US" sz="600" dirty="0">
                  <a:solidFill>
                    <a:prstClr val="black"/>
                  </a:solidFill>
                  <a:latin typeface="Calibri"/>
                </a:rPr>
                <a:t>Prepare Samples</a:t>
              </a:r>
            </a:p>
          </p:txBody>
        </p:sp>
        <p:sp>
          <p:nvSpPr>
            <p:cNvPr id="274" name="Rectangle 273"/>
            <p:cNvSpPr/>
            <p:nvPr/>
          </p:nvSpPr>
          <p:spPr>
            <a:xfrm>
              <a:off x="2222504" y="2952750"/>
              <a:ext cx="819150" cy="657225"/>
            </a:xfrm>
            <a:prstGeom prst="rect">
              <a:avLst/>
            </a:prstGeom>
            <a:solidFill>
              <a:schemeClr val="accent1">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lnSpc>
                  <a:spcPct val="80000"/>
                </a:lnSpc>
              </a:pPr>
              <a:r>
                <a:rPr lang="en-US" sz="600" dirty="0">
                  <a:solidFill>
                    <a:prstClr val="black"/>
                  </a:solidFill>
                  <a:latin typeface="Calibri"/>
                </a:rPr>
                <a:t>Submit Samples</a:t>
              </a:r>
            </a:p>
          </p:txBody>
        </p:sp>
        <p:sp>
          <p:nvSpPr>
            <p:cNvPr id="275" name="Rectangle 274"/>
            <p:cNvSpPr/>
            <p:nvPr/>
          </p:nvSpPr>
          <p:spPr>
            <a:xfrm>
              <a:off x="3261986" y="2952750"/>
              <a:ext cx="1088048" cy="657225"/>
            </a:xfrm>
            <a:prstGeom prst="rect">
              <a:avLst/>
            </a:prstGeom>
            <a:solidFill>
              <a:schemeClr val="accent1">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lnSpc>
                  <a:spcPct val="80000"/>
                </a:lnSpc>
              </a:pPr>
              <a:r>
                <a:rPr lang="en-US" sz="600" dirty="0">
                  <a:solidFill>
                    <a:prstClr val="black"/>
                  </a:solidFill>
                  <a:latin typeface="Calibri"/>
                </a:rPr>
                <a:t>Control Inst. Acquire Data</a:t>
              </a:r>
            </a:p>
          </p:txBody>
        </p:sp>
        <p:sp>
          <p:nvSpPr>
            <p:cNvPr id="276" name="Rectangle 275"/>
            <p:cNvSpPr/>
            <p:nvPr/>
          </p:nvSpPr>
          <p:spPr>
            <a:xfrm>
              <a:off x="4570366" y="2952750"/>
              <a:ext cx="819150" cy="657225"/>
            </a:xfrm>
            <a:prstGeom prst="rect">
              <a:avLst/>
            </a:prstGeom>
            <a:solidFill>
              <a:schemeClr val="accent1">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lnSpc>
                  <a:spcPct val="80000"/>
                </a:lnSpc>
              </a:pPr>
              <a:r>
                <a:rPr lang="en-US" sz="600" dirty="0">
                  <a:solidFill>
                    <a:prstClr val="black"/>
                  </a:solidFill>
                  <a:latin typeface="Calibri"/>
                </a:rPr>
                <a:t>Process Data</a:t>
              </a:r>
            </a:p>
          </p:txBody>
        </p:sp>
        <p:sp>
          <p:nvSpPr>
            <p:cNvPr id="277" name="Rectangle 276"/>
            <p:cNvSpPr/>
            <p:nvPr/>
          </p:nvSpPr>
          <p:spPr>
            <a:xfrm>
              <a:off x="5609848" y="2952750"/>
              <a:ext cx="819150" cy="657225"/>
            </a:xfrm>
            <a:prstGeom prst="rect">
              <a:avLst/>
            </a:prstGeom>
            <a:solidFill>
              <a:schemeClr val="accent1">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lnSpc>
                  <a:spcPct val="80000"/>
                </a:lnSpc>
              </a:pPr>
              <a:r>
                <a:rPr lang="en-US" sz="600" dirty="0">
                  <a:solidFill>
                    <a:prstClr val="black"/>
                  </a:solidFill>
                  <a:latin typeface="Calibri"/>
                </a:rPr>
                <a:t>Analyze Data</a:t>
              </a:r>
            </a:p>
          </p:txBody>
        </p:sp>
        <p:sp>
          <p:nvSpPr>
            <p:cNvPr id="278" name="Rectangle 277"/>
            <p:cNvSpPr/>
            <p:nvPr/>
          </p:nvSpPr>
          <p:spPr>
            <a:xfrm>
              <a:off x="6649330" y="2952750"/>
              <a:ext cx="819150" cy="657225"/>
            </a:xfrm>
            <a:prstGeom prst="rect">
              <a:avLst/>
            </a:prstGeom>
            <a:solidFill>
              <a:schemeClr val="accent1">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lnSpc>
                  <a:spcPct val="80000"/>
                </a:lnSpc>
              </a:pPr>
              <a:r>
                <a:rPr lang="en-US" sz="600" dirty="0">
                  <a:solidFill>
                    <a:prstClr val="black"/>
                  </a:solidFill>
                  <a:latin typeface="Calibri"/>
                </a:rPr>
                <a:t>Capture &amp; Reports Results</a:t>
              </a:r>
            </a:p>
          </p:txBody>
        </p:sp>
        <p:sp>
          <p:nvSpPr>
            <p:cNvPr id="279" name="Rectangle 278"/>
            <p:cNvSpPr/>
            <p:nvPr/>
          </p:nvSpPr>
          <p:spPr>
            <a:xfrm>
              <a:off x="7688815" y="2952750"/>
              <a:ext cx="819150" cy="657225"/>
            </a:xfrm>
            <a:prstGeom prst="rect">
              <a:avLst/>
            </a:prstGeom>
            <a:solidFill>
              <a:schemeClr val="accent1">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lnSpc>
                  <a:spcPct val="80000"/>
                </a:lnSpc>
              </a:pPr>
              <a:r>
                <a:rPr lang="en-US" sz="600" dirty="0">
                  <a:solidFill>
                    <a:prstClr val="black"/>
                  </a:solidFill>
                  <a:latin typeface="Calibri"/>
                </a:rPr>
                <a:t>Store, Archive Mine</a:t>
              </a:r>
            </a:p>
          </p:txBody>
        </p:sp>
        <p:sp>
          <p:nvSpPr>
            <p:cNvPr id="280" name="Rectangle 279"/>
            <p:cNvSpPr/>
            <p:nvPr/>
          </p:nvSpPr>
          <p:spPr>
            <a:xfrm>
              <a:off x="143540" y="1881256"/>
              <a:ext cx="819150" cy="657225"/>
            </a:xfrm>
            <a:prstGeom prst="rect">
              <a:avLst/>
            </a:prstGeom>
            <a:solidFill>
              <a:schemeClr val="accent3">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r>
                <a:rPr lang="en-US" sz="600" dirty="0">
                  <a:solidFill>
                    <a:prstClr val="black"/>
                  </a:solidFill>
                  <a:latin typeface="Calibri"/>
                </a:rPr>
                <a:t>Request</a:t>
              </a:r>
            </a:p>
          </p:txBody>
        </p:sp>
        <p:cxnSp>
          <p:nvCxnSpPr>
            <p:cNvPr id="281" name="Straight Arrow Connector 280"/>
            <p:cNvCxnSpPr>
              <a:stCxn id="280" idx="2"/>
              <a:endCxn id="272" idx="0"/>
            </p:cNvCxnSpPr>
            <p:nvPr/>
          </p:nvCxnSpPr>
          <p:spPr>
            <a:xfrm>
              <a:off x="553115" y="2538481"/>
              <a:ext cx="0" cy="414269"/>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282" name="Rectangle 281"/>
            <p:cNvSpPr/>
            <p:nvPr/>
          </p:nvSpPr>
          <p:spPr>
            <a:xfrm>
              <a:off x="6649330" y="1923788"/>
              <a:ext cx="819150" cy="657225"/>
            </a:xfrm>
            <a:prstGeom prst="rect">
              <a:avLst/>
            </a:prstGeom>
            <a:solidFill>
              <a:schemeClr val="accent3">
                <a:lumMod val="40000"/>
                <a:lumOff val="60000"/>
              </a:schemeClr>
            </a:solidFill>
            <a:ln w="9525">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r>
                <a:rPr lang="en-US" sz="600" dirty="0">
                  <a:solidFill>
                    <a:prstClr val="black"/>
                  </a:solidFill>
                  <a:latin typeface="Calibri"/>
                </a:rPr>
                <a:t>Report</a:t>
              </a:r>
            </a:p>
          </p:txBody>
        </p:sp>
        <p:cxnSp>
          <p:nvCxnSpPr>
            <p:cNvPr id="283" name="Straight Arrow Connector 282"/>
            <p:cNvCxnSpPr>
              <a:stCxn id="278" idx="0"/>
              <a:endCxn id="282" idx="2"/>
            </p:cNvCxnSpPr>
            <p:nvPr/>
          </p:nvCxnSpPr>
          <p:spPr>
            <a:xfrm flipV="1">
              <a:off x="7058905" y="2581013"/>
              <a:ext cx="0" cy="371737"/>
            </a:xfrm>
            <a:prstGeom prst="straightConnector1">
              <a:avLst/>
            </a:prstGeom>
            <a:ln w="38100">
              <a:solidFill>
                <a:srgbClr val="4F81BD"/>
              </a:solidFill>
              <a:tailEnd type="triangle" w="lg" len="med"/>
            </a:ln>
          </p:spPr>
          <p:style>
            <a:lnRef idx="1">
              <a:schemeClr val="accent1"/>
            </a:lnRef>
            <a:fillRef idx="0">
              <a:schemeClr val="accent1"/>
            </a:fillRef>
            <a:effectRef idx="0">
              <a:schemeClr val="accent1"/>
            </a:effectRef>
            <a:fontRef idx="minor">
              <a:schemeClr val="tx1"/>
            </a:fontRef>
          </p:style>
        </p:cxnSp>
        <p:sp>
          <p:nvSpPr>
            <p:cNvPr id="284" name="Rectangle 283"/>
            <p:cNvSpPr/>
            <p:nvPr/>
          </p:nvSpPr>
          <p:spPr>
            <a:xfrm>
              <a:off x="7688815" y="1923788"/>
              <a:ext cx="819150" cy="657225"/>
            </a:xfrm>
            <a:prstGeom prst="rect">
              <a:avLst/>
            </a:prstGeom>
            <a:solidFill>
              <a:schemeClr val="accent3">
                <a:lumMod val="40000"/>
                <a:lumOff val="60000"/>
              </a:schemeClr>
            </a:solidFill>
            <a:ln w="9525">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lnSpc>
                  <a:spcPct val="80000"/>
                </a:lnSpc>
              </a:pPr>
              <a:r>
                <a:rPr lang="en-US" sz="600" dirty="0">
                  <a:solidFill>
                    <a:prstClr val="black"/>
                  </a:solidFill>
                  <a:latin typeface="Calibri"/>
                </a:rPr>
                <a:t>Search &amp; Reuse Data</a:t>
              </a:r>
            </a:p>
          </p:txBody>
        </p:sp>
        <p:cxnSp>
          <p:nvCxnSpPr>
            <p:cNvPr id="285" name="Straight Arrow Connector 284"/>
            <p:cNvCxnSpPr>
              <a:stCxn id="279" idx="0"/>
              <a:endCxn id="284" idx="2"/>
            </p:cNvCxnSpPr>
            <p:nvPr/>
          </p:nvCxnSpPr>
          <p:spPr>
            <a:xfrm flipV="1">
              <a:off x="8098390" y="2581013"/>
              <a:ext cx="0" cy="371737"/>
            </a:xfrm>
            <a:prstGeom prst="straightConnector1">
              <a:avLst/>
            </a:prstGeom>
            <a:ln w="38100">
              <a:solidFill>
                <a:srgbClr val="4F81BD"/>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286" name="Rectangle 285"/>
            <p:cNvSpPr/>
            <p:nvPr/>
          </p:nvSpPr>
          <p:spPr>
            <a:xfrm>
              <a:off x="1695325" y="3919875"/>
              <a:ext cx="819150" cy="381000"/>
            </a:xfrm>
            <a:prstGeom prst="rect">
              <a:avLst/>
            </a:prstGeom>
            <a:solidFill>
              <a:schemeClr val="accent2">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en-US" sz="525" i="1" dirty="0">
                  <a:solidFill>
                    <a:prstClr val="black"/>
                  </a:solidFill>
                  <a:latin typeface="Calibri"/>
                </a:rPr>
                <a:t>Sample Prep Data</a:t>
              </a:r>
            </a:p>
          </p:txBody>
        </p:sp>
        <p:sp>
          <p:nvSpPr>
            <p:cNvPr id="287" name="Rectangle 286"/>
            <p:cNvSpPr/>
            <p:nvPr/>
          </p:nvSpPr>
          <p:spPr>
            <a:xfrm>
              <a:off x="1695325" y="4300875"/>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288" name="Rectangle 287"/>
            <p:cNvSpPr/>
            <p:nvPr/>
          </p:nvSpPr>
          <p:spPr>
            <a:xfrm>
              <a:off x="2735115" y="3919875"/>
              <a:ext cx="819150" cy="381000"/>
            </a:xfrm>
            <a:prstGeom prst="rect">
              <a:avLst/>
            </a:prstGeom>
            <a:solidFill>
              <a:schemeClr val="accent2">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en-US" sz="525" i="1" dirty="0">
                  <a:solidFill>
                    <a:prstClr val="black"/>
                  </a:solidFill>
                  <a:latin typeface="Calibri"/>
                </a:rPr>
                <a:t>Instrument Instructions</a:t>
              </a:r>
            </a:p>
          </p:txBody>
        </p:sp>
        <p:sp>
          <p:nvSpPr>
            <p:cNvPr id="289" name="Rectangle 288"/>
            <p:cNvSpPr/>
            <p:nvPr/>
          </p:nvSpPr>
          <p:spPr>
            <a:xfrm>
              <a:off x="2735115" y="4300875"/>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290" name="Rectangle 289"/>
            <p:cNvSpPr/>
            <p:nvPr/>
          </p:nvSpPr>
          <p:spPr>
            <a:xfrm>
              <a:off x="2735115" y="4422869"/>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291" name="Rectangle 290"/>
            <p:cNvSpPr/>
            <p:nvPr/>
          </p:nvSpPr>
          <p:spPr>
            <a:xfrm>
              <a:off x="4047305" y="3919875"/>
              <a:ext cx="819150" cy="381000"/>
            </a:xfrm>
            <a:prstGeom prst="rect">
              <a:avLst/>
            </a:prstGeom>
            <a:solidFill>
              <a:schemeClr val="accent2">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en-US" sz="525" i="1" dirty="0">
                  <a:solidFill>
                    <a:prstClr val="black"/>
                  </a:solidFill>
                  <a:latin typeface="Calibri"/>
                </a:rPr>
                <a:t>Instrument Data</a:t>
              </a:r>
            </a:p>
          </p:txBody>
        </p:sp>
        <p:sp>
          <p:nvSpPr>
            <p:cNvPr id="292" name="Rectangle 291"/>
            <p:cNvSpPr/>
            <p:nvPr/>
          </p:nvSpPr>
          <p:spPr>
            <a:xfrm>
              <a:off x="4047305" y="4300875"/>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293" name="Rectangle 292"/>
            <p:cNvSpPr/>
            <p:nvPr/>
          </p:nvSpPr>
          <p:spPr>
            <a:xfrm>
              <a:off x="4047305" y="4422869"/>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294" name="Rectangle 293"/>
            <p:cNvSpPr/>
            <p:nvPr/>
          </p:nvSpPr>
          <p:spPr>
            <a:xfrm>
              <a:off x="4047305" y="4544863"/>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295" name="Rectangle 294"/>
            <p:cNvSpPr/>
            <p:nvPr/>
          </p:nvSpPr>
          <p:spPr>
            <a:xfrm>
              <a:off x="5092485" y="3919875"/>
              <a:ext cx="819150" cy="381000"/>
            </a:xfrm>
            <a:prstGeom prst="rect">
              <a:avLst/>
            </a:prstGeom>
            <a:solidFill>
              <a:schemeClr val="accent2">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en-US" sz="525" i="1" dirty="0">
                  <a:solidFill>
                    <a:prstClr val="black"/>
                  </a:solidFill>
                  <a:latin typeface="Calibri"/>
                </a:rPr>
                <a:t>Processed Data</a:t>
              </a:r>
            </a:p>
          </p:txBody>
        </p:sp>
        <p:sp>
          <p:nvSpPr>
            <p:cNvPr id="296" name="Rectangle 295"/>
            <p:cNvSpPr/>
            <p:nvPr/>
          </p:nvSpPr>
          <p:spPr>
            <a:xfrm>
              <a:off x="5092485" y="4300875"/>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297" name="Rectangle 296"/>
            <p:cNvSpPr/>
            <p:nvPr/>
          </p:nvSpPr>
          <p:spPr>
            <a:xfrm>
              <a:off x="5092485" y="4422869"/>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298" name="Rectangle 297"/>
            <p:cNvSpPr/>
            <p:nvPr/>
          </p:nvSpPr>
          <p:spPr>
            <a:xfrm>
              <a:off x="5092485" y="4544863"/>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299" name="Rectangle 298"/>
            <p:cNvSpPr/>
            <p:nvPr/>
          </p:nvSpPr>
          <p:spPr>
            <a:xfrm>
              <a:off x="5092485" y="4666857"/>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00" name="Rectangle 299"/>
            <p:cNvSpPr/>
            <p:nvPr/>
          </p:nvSpPr>
          <p:spPr>
            <a:xfrm>
              <a:off x="6142793" y="3919875"/>
              <a:ext cx="819150" cy="381000"/>
            </a:xfrm>
            <a:prstGeom prst="rect">
              <a:avLst/>
            </a:prstGeom>
            <a:solidFill>
              <a:schemeClr val="accent2">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en-US" sz="525" i="1" dirty="0">
                  <a:solidFill>
                    <a:prstClr val="black"/>
                  </a:solidFill>
                  <a:latin typeface="Calibri"/>
                </a:rPr>
                <a:t>Analyzed Data</a:t>
              </a:r>
            </a:p>
          </p:txBody>
        </p:sp>
        <p:sp>
          <p:nvSpPr>
            <p:cNvPr id="301" name="Rectangle 300"/>
            <p:cNvSpPr/>
            <p:nvPr/>
          </p:nvSpPr>
          <p:spPr>
            <a:xfrm>
              <a:off x="6142793" y="4300875"/>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02" name="Rectangle 301"/>
            <p:cNvSpPr/>
            <p:nvPr/>
          </p:nvSpPr>
          <p:spPr>
            <a:xfrm>
              <a:off x="6142793" y="4422869"/>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03" name="Rectangle 302"/>
            <p:cNvSpPr/>
            <p:nvPr/>
          </p:nvSpPr>
          <p:spPr>
            <a:xfrm>
              <a:off x="6142793" y="4544863"/>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04" name="Rectangle 303"/>
            <p:cNvSpPr/>
            <p:nvPr/>
          </p:nvSpPr>
          <p:spPr>
            <a:xfrm>
              <a:off x="6142793" y="4666857"/>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05" name="Rectangle 304"/>
            <p:cNvSpPr/>
            <p:nvPr/>
          </p:nvSpPr>
          <p:spPr>
            <a:xfrm>
              <a:off x="6142793" y="4788851"/>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06" name="Rectangle 305"/>
            <p:cNvSpPr/>
            <p:nvPr/>
          </p:nvSpPr>
          <p:spPr>
            <a:xfrm>
              <a:off x="7171207" y="3919875"/>
              <a:ext cx="819150" cy="381000"/>
            </a:xfrm>
            <a:prstGeom prst="rect">
              <a:avLst/>
            </a:prstGeom>
            <a:solidFill>
              <a:schemeClr val="accent2">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en-US" sz="525" i="1" dirty="0">
                  <a:solidFill>
                    <a:prstClr val="black"/>
                  </a:solidFill>
                  <a:latin typeface="Calibri"/>
                </a:rPr>
                <a:t>Reported Results</a:t>
              </a:r>
            </a:p>
          </p:txBody>
        </p:sp>
        <p:sp>
          <p:nvSpPr>
            <p:cNvPr id="307" name="Rectangle 306"/>
            <p:cNvSpPr/>
            <p:nvPr/>
          </p:nvSpPr>
          <p:spPr>
            <a:xfrm>
              <a:off x="7171207" y="4300875"/>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08" name="Rectangle 307"/>
            <p:cNvSpPr/>
            <p:nvPr/>
          </p:nvSpPr>
          <p:spPr>
            <a:xfrm>
              <a:off x="7171207" y="4422869"/>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09" name="Rectangle 308"/>
            <p:cNvSpPr/>
            <p:nvPr/>
          </p:nvSpPr>
          <p:spPr>
            <a:xfrm>
              <a:off x="7171207" y="4544863"/>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10" name="Rectangle 309"/>
            <p:cNvSpPr/>
            <p:nvPr/>
          </p:nvSpPr>
          <p:spPr>
            <a:xfrm>
              <a:off x="7171207" y="4666857"/>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11" name="Rectangle 310"/>
            <p:cNvSpPr/>
            <p:nvPr/>
          </p:nvSpPr>
          <p:spPr>
            <a:xfrm>
              <a:off x="7171207" y="4788851"/>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12" name="Rectangle 311"/>
            <p:cNvSpPr/>
            <p:nvPr/>
          </p:nvSpPr>
          <p:spPr>
            <a:xfrm>
              <a:off x="7171207" y="4910845"/>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13" name="Rectangle 312"/>
            <p:cNvSpPr/>
            <p:nvPr/>
          </p:nvSpPr>
          <p:spPr>
            <a:xfrm>
              <a:off x="8210628" y="3919875"/>
              <a:ext cx="819150" cy="381000"/>
            </a:xfrm>
            <a:prstGeom prst="rect">
              <a:avLst/>
            </a:prstGeom>
            <a:solidFill>
              <a:schemeClr val="accent2">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en-US" sz="525" i="1" dirty="0">
                  <a:solidFill>
                    <a:prstClr val="black"/>
                  </a:solidFill>
                  <a:latin typeface="Calibri"/>
                </a:rPr>
                <a:t>Stored Data</a:t>
              </a:r>
            </a:p>
          </p:txBody>
        </p:sp>
        <p:sp>
          <p:nvSpPr>
            <p:cNvPr id="314" name="Rectangle 313"/>
            <p:cNvSpPr/>
            <p:nvPr/>
          </p:nvSpPr>
          <p:spPr>
            <a:xfrm>
              <a:off x="8210628" y="4300875"/>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15" name="Rectangle 314"/>
            <p:cNvSpPr/>
            <p:nvPr/>
          </p:nvSpPr>
          <p:spPr>
            <a:xfrm>
              <a:off x="8210628" y="4422869"/>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16" name="Rectangle 315"/>
            <p:cNvSpPr/>
            <p:nvPr/>
          </p:nvSpPr>
          <p:spPr>
            <a:xfrm>
              <a:off x="8210628" y="4544863"/>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17" name="Rectangle 316"/>
            <p:cNvSpPr/>
            <p:nvPr/>
          </p:nvSpPr>
          <p:spPr>
            <a:xfrm>
              <a:off x="8210628" y="4666857"/>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18" name="Rectangle 317"/>
            <p:cNvSpPr/>
            <p:nvPr/>
          </p:nvSpPr>
          <p:spPr>
            <a:xfrm>
              <a:off x="8210628" y="4788851"/>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19" name="Rectangle 318"/>
            <p:cNvSpPr/>
            <p:nvPr/>
          </p:nvSpPr>
          <p:spPr>
            <a:xfrm>
              <a:off x="8210628" y="4910845"/>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20" name="Rectangle 319"/>
            <p:cNvSpPr/>
            <p:nvPr/>
          </p:nvSpPr>
          <p:spPr>
            <a:xfrm>
              <a:off x="8210628" y="5032839"/>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21" name="Rectangle 320"/>
            <p:cNvSpPr/>
            <p:nvPr/>
          </p:nvSpPr>
          <p:spPr>
            <a:xfrm>
              <a:off x="662299" y="3919875"/>
              <a:ext cx="819150" cy="381000"/>
            </a:xfrm>
            <a:prstGeom prst="rect">
              <a:avLst/>
            </a:prstGeom>
            <a:solidFill>
              <a:schemeClr val="accent2">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en-US" sz="525" i="1" dirty="0">
                  <a:solidFill>
                    <a:prstClr val="black"/>
                  </a:solidFill>
                  <a:latin typeface="Calibri"/>
                </a:rPr>
                <a:t>Analytical Method</a:t>
              </a:r>
            </a:p>
          </p:txBody>
        </p:sp>
        <p:cxnSp>
          <p:nvCxnSpPr>
            <p:cNvPr id="322" name="Straight Arrow Connector 321"/>
            <p:cNvCxnSpPr>
              <a:stCxn id="272" idx="2"/>
              <a:endCxn id="321" idx="0"/>
            </p:cNvCxnSpPr>
            <p:nvPr/>
          </p:nvCxnSpPr>
          <p:spPr>
            <a:xfrm>
              <a:off x="553115" y="3609975"/>
              <a:ext cx="518759"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323" name="Straight Arrow Connector 322"/>
            <p:cNvCxnSpPr>
              <a:stCxn id="321" idx="0"/>
              <a:endCxn id="273" idx="2"/>
            </p:cNvCxnSpPr>
            <p:nvPr/>
          </p:nvCxnSpPr>
          <p:spPr>
            <a:xfrm flipV="1">
              <a:off x="1071874" y="3609975"/>
              <a:ext cx="520723"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324" name="Straight Arrow Connector 323"/>
            <p:cNvCxnSpPr>
              <a:stCxn id="273" idx="2"/>
              <a:endCxn id="286" idx="0"/>
            </p:cNvCxnSpPr>
            <p:nvPr/>
          </p:nvCxnSpPr>
          <p:spPr>
            <a:xfrm>
              <a:off x="1592597" y="3609975"/>
              <a:ext cx="512303"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325" name="Straight Arrow Connector 324"/>
            <p:cNvCxnSpPr>
              <a:stCxn id="286" idx="0"/>
              <a:endCxn id="274" idx="2"/>
            </p:cNvCxnSpPr>
            <p:nvPr/>
          </p:nvCxnSpPr>
          <p:spPr>
            <a:xfrm flipV="1">
              <a:off x="2104900" y="3609975"/>
              <a:ext cx="527179"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326" name="Straight Arrow Connector 325"/>
            <p:cNvCxnSpPr>
              <a:stCxn id="274" idx="2"/>
              <a:endCxn id="288" idx="0"/>
            </p:cNvCxnSpPr>
            <p:nvPr/>
          </p:nvCxnSpPr>
          <p:spPr>
            <a:xfrm>
              <a:off x="2632079" y="3609975"/>
              <a:ext cx="512611"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a:stCxn id="288" idx="0"/>
              <a:endCxn id="275" idx="2"/>
            </p:cNvCxnSpPr>
            <p:nvPr/>
          </p:nvCxnSpPr>
          <p:spPr>
            <a:xfrm flipV="1">
              <a:off x="3144690" y="3609975"/>
              <a:ext cx="661320"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275" idx="2"/>
              <a:endCxn id="291" idx="0"/>
            </p:cNvCxnSpPr>
            <p:nvPr/>
          </p:nvCxnSpPr>
          <p:spPr>
            <a:xfrm>
              <a:off x="3806010" y="3609975"/>
              <a:ext cx="650870"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a:stCxn id="291" idx="0"/>
              <a:endCxn id="276" idx="2"/>
            </p:cNvCxnSpPr>
            <p:nvPr/>
          </p:nvCxnSpPr>
          <p:spPr>
            <a:xfrm flipV="1">
              <a:off x="4456880" y="3609975"/>
              <a:ext cx="523061"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a:stCxn id="276" idx="2"/>
              <a:endCxn id="295" idx="0"/>
            </p:cNvCxnSpPr>
            <p:nvPr/>
          </p:nvCxnSpPr>
          <p:spPr>
            <a:xfrm>
              <a:off x="4979941" y="3609975"/>
              <a:ext cx="522119"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a:stCxn id="295" idx="0"/>
              <a:endCxn id="277" idx="2"/>
            </p:cNvCxnSpPr>
            <p:nvPr/>
          </p:nvCxnSpPr>
          <p:spPr>
            <a:xfrm flipV="1">
              <a:off x="5502060" y="3609975"/>
              <a:ext cx="517363"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a:stCxn id="277" idx="2"/>
              <a:endCxn id="300" idx="0"/>
            </p:cNvCxnSpPr>
            <p:nvPr/>
          </p:nvCxnSpPr>
          <p:spPr>
            <a:xfrm>
              <a:off x="6019423" y="3609975"/>
              <a:ext cx="532945"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a:stCxn id="300" idx="0"/>
              <a:endCxn id="278" idx="2"/>
            </p:cNvCxnSpPr>
            <p:nvPr/>
          </p:nvCxnSpPr>
          <p:spPr>
            <a:xfrm flipV="1">
              <a:off x="6552368" y="3609975"/>
              <a:ext cx="506537"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334" name="Straight Arrow Connector 333"/>
            <p:cNvCxnSpPr>
              <a:stCxn id="278" idx="2"/>
              <a:endCxn id="306" idx="0"/>
            </p:cNvCxnSpPr>
            <p:nvPr/>
          </p:nvCxnSpPr>
          <p:spPr>
            <a:xfrm>
              <a:off x="7058905" y="3609975"/>
              <a:ext cx="521877"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a:stCxn id="306" idx="0"/>
              <a:endCxn id="279" idx="2"/>
            </p:cNvCxnSpPr>
            <p:nvPr/>
          </p:nvCxnSpPr>
          <p:spPr>
            <a:xfrm flipV="1">
              <a:off x="7580782" y="3609975"/>
              <a:ext cx="517608"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336" name="Straight Arrow Connector 335"/>
            <p:cNvCxnSpPr>
              <a:stCxn id="279" idx="2"/>
              <a:endCxn id="313" idx="0"/>
            </p:cNvCxnSpPr>
            <p:nvPr/>
          </p:nvCxnSpPr>
          <p:spPr>
            <a:xfrm>
              <a:off x="8098390" y="3609975"/>
              <a:ext cx="521813"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337" name="Right Arrow 336"/>
            <p:cNvSpPr/>
            <p:nvPr/>
          </p:nvSpPr>
          <p:spPr>
            <a:xfrm>
              <a:off x="962691" y="3183316"/>
              <a:ext cx="220332" cy="196093"/>
            </a:xfrm>
            <a:prstGeom prst="rightArrow">
              <a:avLst/>
            </a:prstGeom>
            <a:solidFill>
              <a:schemeClr val="tx2">
                <a:lumMod val="20000"/>
                <a:lumOff val="80000"/>
              </a:schemeClr>
            </a:solidFill>
            <a:ln w="63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solidFill>
                  <a:prstClr val="white"/>
                </a:solidFill>
                <a:latin typeface="Calibri"/>
              </a:endParaRPr>
            </a:p>
          </p:txBody>
        </p:sp>
        <p:sp>
          <p:nvSpPr>
            <p:cNvPr id="338" name="Right Arrow 337"/>
            <p:cNvSpPr/>
            <p:nvPr/>
          </p:nvSpPr>
          <p:spPr>
            <a:xfrm>
              <a:off x="2002172" y="3183316"/>
              <a:ext cx="220332" cy="196093"/>
            </a:xfrm>
            <a:prstGeom prst="rightArrow">
              <a:avLst/>
            </a:prstGeom>
            <a:solidFill>
              <a:schemeClr val="tx2">
                <a:lumMod val="20000"/>
                <a:lumOff val="80000"/>
              </a:schemeClr>
            </a:solidFill>
            <a:ln w="63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solidFill>
                  <a:prstClr val="white"/>
                </a:solidFill>
                <a:latin typeface="Calibri"/>
              </a:endParaRPr>
            </a:p>
          </p:txBody>
        </p:sp>
        <p:sp>
          <p:nvSpPr>
            <p:cNvPr id="339" name="Right Arrow 338"/>
            <p:cNvSpPr/>
            <p:nvPr/>
          </p:nvSpPr>
          <p:spPr>
            <a:xfrm>
              <a:off x="3041654" y="3183316"/>
              <a:ext cx="220332" cy="196093"/>
            </a:xfrm>
            <a:prstGeom prst="rightArrow">
              <a:avLst/>
            </a:prstGeom>
            <a:solidFill>
              <a:schemeClr val="tx2">
                <a:lumMod val="20000"/>
                <a:lumOff val="80000"/>
              </a:schemeClr>
            </a:solidFill>
            <a:ln w="63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solidFill>
                  <a:prstClr val="white"/>
                </a:solidFill>
                <a:latin typeface="Calibri"/>
              </a:endParaRPr>
            </a:p>
          </p:txBody>
        </p:sp>
        <p:sp>
          <p:nvSpPr>
            <p:cNvPr id="340" name="Right Arrow 339"/>
            <p:cNvSpPr/>
            <p:nvPr/>
          </p:nvSpPr>
          <p:spPr>
            <a:xfrm>
              <a:off x="4350034" y="3183316"/>
              <a:ext cx="220332" cy="196093"/>
            </a:xfrm>
            <a:prstGeom prst="rightArrow">
              <a:avLst/>
            </a:prstGeom>
            <a:solidFill>
              <a:schemeClr val="tx2">
                <a:lumMod val="20000"/>
                <a:lumOff val="80000"/>
              </a:schemeClr>
            </a:solidFill>
            <a:ln w="63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solidFill>
                  <a:prstClr val="white"/>
                </a:solidFill>
                <a:latin typeface="Calibri"/>
              </a:endParaRPr>
            </a:p>
          </p:txBody>
        </p:sp>
        <p:sp>
          <p:nvSpPr>
            <p:cNvPr id="341" name="Right Arrow 340"/>
            <p:cNvSpPr/>
            <p:nvPr/>
          </p:nvSpPr>
          <p:spPr>
            <a:xfrm>
              <a:off x="5389516" y="3183316"/>
              <a:ext cx="220332" cy="196093"/>
            </a:xfrm>
            <a:prstGeom prst="rightArrow">
              <a:avLst/>
            </a:prstGeom>
            <a:solidFill>
              <a:schemeClr val="tx2">
                <a:lumMod val="20000"/>
                <a:lumOff val="80000"/>
              </a:schemeClr>
            </a:solidFill>
            <a:ln w="63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solidFill>
                  <a:prstClr val="white"/>
                </a:solidFill>
                <a:latin typeface="Calibri"/>
              </a:endParaRPr>
            </a:p>
          </p:txBody>
        </p:sp>
        <p:sp>
          <p:nvSpPr>
            <p:cNvPr id="342" name="Right Arrow 341"/>
            <p:cNvSpPr/>
            <p:nvPr/>
          </p:nvSpPr>
          <p:spPr>
            <a:xfrm>
              <a:off x="6428998" y="3183316"/>
              <a:ext cx="220332" cy="196093"/>
            </a:xfrm>
            <a:prstGeom prst="rightArrow">
              <a:avLst/>
            </a:prstGeom>
            <a:solidFill>
              <a:schemeClr val="tx2">
                <a:lumMod val="20000"/>
                <a:lumOff val="80000"/>
              </a:schemeClr>
            </a:solidFill>
            <a:ln w="63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solidFill>
                  <a:prstClr val="white"/>
                </a:solidFill>
                <a:latin typeface="Calibri"/>
              </a:endParaRPr>
            </a:p>
          </p:txBody>
        </p:sp>
        <p:sp>
          <p:nvSpPr>
            <p:cNvPr id="343" name="Right Arrow 342"/>
            <p:cNvSpPr/>
            <p:nvPr/>
          </p:nvSpPr>
          <p:spPr>
            <a:xfrm>
              <a:off x="7469634" y="3183316"/>
              <a:ext cx="220332" cy="196093"/>
            </a:xfrm>
            <a:prstGeom prst="rightArrow">
              <a:avLst/>
            </a:prstGeom>
            <a:solidFill>
              <a:schemeClr val="tx2">
                <a:lumMod val="20000"/>
                <a:lumOff val="80000"/>
              </a:schemeClr>
            </a:solidFill>
            <a:ln w="63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solidFill>
                  <a:prstClr val="white"/>
                </a:solidFill>
                <a:latin typeface="Calibri"/>
              </a:endParaRPr>
            </a:p>
          </p:txBody>
        </p:sp>
        <p:sp>
          <p:nvSpPr>
            <p:cNvPr id="344" name="Rectangle 343"/>
            <p:cNvSpPr/>
            <p:nvPr/>
          </p:nvSpPr>
          <p:spPr>
            <a:xfrm>
              <a:off x="144782" y="2416487"/>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45" name="Rectangle 344"/>
            <p:cNvSpPr/>
            <p:nvPr/>
          </p:nvSpPr>
          <p:spPr>
            <a:xfrm>
              <a:off x="663583" y="4300875"/>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46" name="Rectangle 345"/>
            <p:cNvSpPr/>
            <p:nvPr/>
          </p:nvSpPr>
          <p:spPr>
            <a:xfrm>
              <a:off x="1695325" y="4422869"/>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47" name="Rectangle 346"/>
            <p:cNvSpPr/>
            <p:nvPr/>
          </p:nvSpPr>
          <p:spPr>
            <a:xfrm>
              <a:off x="2735115" y="4544863"/>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48" name="Rectangle 347"/>
            <p:cNvSpPr/>
            <p:nvPr/>
          </p:nvSpPr>
          <p:spPr>
            <a:xfrm>
              <a:off x="4047305" y="4666857"/>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49" name="Rectangle 348"/>
            <p:cNvSpPr/>
            <p:nvPr/>
          </p:nvSpPr>
          <p:spPr>
            <a:xfrm>
              <a:off x="5092485" y="4788851"/>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50" name="Rectangle 349"/>
            <p:cNvSpPr/>
            <p:nvPr/>
          </p:nvSpPr>
          <p:spPr>
            <a:xfrm>
              <a:off x="6142793" y="4910845"/>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51" name="Rectangle 350"/>
            <p:cNvSpPr/>
            <p:nvPr/>
          </p:nvSpPr>
          <p:spPr>
            <a:xfrm>
              <a:off x="7171207" y="5027637"/>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52" name="Rectangle 351"/>
            <p:cNvSpPr/>
            <p:nvPr/>
          </p:nvSpPr>
          <p:spPr>
            <a:xfrm>
              <a:off x="8210628" y="5154833"/>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53" name="Rectangle 352"/>
            <p:cNvSpPr/>
            <p:nvPr/>
          </p:nvSpPr>
          <p:spPr>
            <a:xfrm>
              <a:off x="663583" y="4422869"/>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54" name="Rectangle 353"/>
            <p:cNvSpPr/>
            <p:nvPr/>
          </p:nvSpPr>
          <p:spPr>
            <a:xfrm>
              <a:off x="1695325" y="4544863"/>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55" name="Rectangle 354"/>
            <p:cNvSpPr/>
            <p:nvPr/>
          </p:nvSpPr>
          <p:spPr>
            <a:xfrm>
              <a:off x="2735115" y="4666857"/>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56" name="Rectangle 355"/>
            <p:cNvSpPr/>
            <p:nvPr/>
          </p:nvSpPr>
          <p:spPr>
            <a:xfrm>
              <a:off x="4047305" y="4788851"/>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57" name="Rectangle 356"/>
            <p:cNvSpPr/>
            <p:nvPr/>
          </p:nvSpPr>
          <p:spPr>
            <a:xfrm>
              <a:off x="5092485" y="4905643"/>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58" name="Rectangle 357"/>
            <p:cNvSpPr/>
            <p:nvPr/>
          </p:nvSpPr>
          <p:spPr>
            <a:xfrm>
              <a:off x="6142793" y="5027637"/>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59" name="Rectangle 358"/>
            <p:cNvSpPr/>
            <p:nvPr/>
          </p:nvSpPr>
          <p:spPr>
            <a:xfrm>
              <a:off x="7171207" y="5149631"/>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sp>
          <p:nvSpPr>
            <p:cNvPr id="360" name="Rectangle 359"/>
            <p:cNvSpPr/>
            <p:nvPr/>
          </p:nvSpPr>
          <p:spPr>
            <a:xfrm>
              <a:off x="8210628" y="5271625"/>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600" dirty="0">
                <a:solidFill>
                  <a:prstClr val="black"/>
                </a:solidFill>
                <a:latin typeface="Calibri"/>
              </a:endParaRPr>
            </a:p>
          </p:txBody>
        </p:sp>
      </p:grpSp>
      <p:sp>
        <p:nvSpPr>
          <p:cNvPr id="362" name="Bent Arrow 361"/>
          <p:cNvSpPr/>
          <p:nvPr/>
        </p:nvSpPr>
        <p:spPr>
          <a:xfrm rot="5400000" flipH="1">
            <a:off x="7415829" y="2860451"/>
            <a:ext cx="670373" cy="568963"/>
          </a:xfrm>
          <a:prstGeom prst="ben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dirty="0">
              <a:solidFill>
                <a:prstClr val="black"/>
              </a:solidFill>
              <a:latin typeface="Calibri"/>
            </a:endParaRPr>
          </a:p>
        </p:txBody>
      </p:sp>
      <p:sp>
        <p:nvSpPr>
          <p:cNvPr id="363" name="Bent Arrow 362"/>
          <p:cNvSpPr/>
          <p:nvPr/>
        </p:nvSpPr>
        <p:spPr>
          <a:xfrm flipV="1">
            <a:off x="2075883" y="2341217"/>
            <a:ext cx="519816" cy="963398"/>
          </a:xfrm>
          <a:prstGeom prst="ben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dirty="0">
              <a:solidFill>
                <a:prstClr val="black"/>
              </a:solidFill>
              <a:latin typeface="Calibri"/>
            </a:endParaRPr>
          </a:p>
        </p:txBody>
      </p:sp>
      <p:pic>
        <p:nvPicPr>
          <p:cNvPr id="3" name="Picture 2"/>
          <p:cNvPicPr>
            <a:picLocks noChangeAspect="1"/>
          </p:cNvPicPr>
          <p:nvPr/>
        </p:nvPicPr>
        <p:blipFill>
          <a:blip r:embed="rId4"/>
          <a:stretch>
            <a:fillRect/>
          </a:stretch>
        </p:blipFill>
        <p:spPr>
          <a:xfrm>
            <a:off x="382953" y="2742711"/>
            <a:ext cx="1580982" cy="1753813"/>
          </a:xfrm>
          <a:prstGeom prst="rect">
            <a:avLst/>
          </a:prstGeom>
        </p:spPr>
      </p:pic>
      <p:sp>
        <p:nvSpPr>
          <p:cNvPr id="6" name="Date Placeholder 5"/>
          <p:cNvSpPr>
            <a:spLocks noGrp="1"/>
          </p:cNvSpPr>
          <p:nvPr>
            <p:ph type="dt" sz="half" idx="10"/>
          </p:nvPr>
        </p:nvSpPr>
        <p:spPr/>
        <p:txBody>
          <a:bodyPr/>
          <a:lstStyle/>
          <a:p>
            <a:r>
              <a:rPr lang="en-US"/>
              <a:t>©2018 Allotrope Foundation</a:t>
            </a:r>
            <a:endParaRPr lang="en-US" dirty="0"/>
          </a:p>
        </p:txBody>
      </p:sp>
    </p:spTree>
    <p:extLst>
      <p:ext uri="{BB962C8B-B14F-4D97-AF65-F5344CB8AC3E}">
        <p14:creationId xmlns:p14="http://schemas.microsoft.com/office/powerpoint/2010/main" val="244111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500"/>
                                        <p:tgtEl>
                                          <p:spTgt spid="2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3"/>
                                        </p:tgtEl>
                                        <p:attrNameLst>
                                          <p:attrName>style.visibility</p:attrName>
                                        </p:attrNameLst>
                                      </p:cBhvr>
                                      <p:to>
                                        <p:strVal val="visible"/>
                                      </p:to>
                                    </p:set>
                                    <p:animEffect transition="in" filter="fade">
                                      <p:cBhvr>
                                        <p:cTn id="10" dur="500"/>
                                        <p:tgtEl>
                                          <p:spTgt spid="36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1"/>
                                        </p:tgtEl>
                                        <p:attrNameLst>
                                          <p:attrName>style.visibility</p:attrName>
                                        </p:attrNameLst>
                                      </p:cBhvr>
                                      <p:to>
                                        <p:strVal val="visible"/>
                                      </p:to>
                                    </p:set>
                                    <p:animEffect transition="in" filter="fade">
                                      <p:cBhvr>
                                        <p:cTn id="13" dur="500"/>
                                        <p:tgtEl>
                                          <p:spTgt spid="3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fade">
                                      <p:cBhvr>
                                        <p:cTn id="16" dur="500"/>
                                        <p:tgtEl>
                                          <p:spTgt spid="137"/>
                                        </p:tgtEl>
                                      </p:cBhvr>
                                    </p:animEffect>
                                  </p:childTnLst>
                                </p:cTn>
                              </p:par>
                              <p:par>
                                <p:cTn id="17" presetID="10" presetClass="entr" presetSubtype="0" fill="hold" nodeType="withEffect">
                                  <p:stCondLst>
                                    <p:cond delay="0"/>
                                  </p:stCondLst>
                                  <p:childTnLst>
                                    <p:set>
                                      <p:cBhvr>
                                        <p:cTn id="18" dur="1" fill="hold">
                                          <p:stCondLst>
                                            <p:cond delay="0"/>
                                          </p:stCondLst>
                                        </p:cTn>
                                        <p:tgtEl>
                                          <p:spTgt spid="256"/>
                                        </p:tgtEl>
                                        <p:attrNameLst>
                                          <p:attrName>style.visibility</p:attrName>
                                        </p:attrNameLst>
                                      </p:cBhvr>
                                      <p:to>
                                        <p:strVal val="visible"/>
                                      </p:to>
                                    </p:set>
                                    <p:animEffect transition="in" filter="fade">
                                      <p:cBhvr>
                                        <p:cTn id="19" dur="500"/>
                                        <p:tgtEl>
                                          <p:spTgt spid="256"/>
                                        </p:tgtEl>
                                      </p:cBhvr>
                                    </p:animEffect>
                                  </p:childTnLst>
                                </p:cTn>
                              </p:par>
                              <p:par>
                                <p:cTn id="20" presetID="10" presetClass="entr" presetSubtype="0" fill="hold" nodeType="withEffect">
                                  <p:stCondLst>
                                    <p:cond delay="0"/>
                                  </p:stCondLst>
                                  <p:childTnLst>
                                    <p:set>
                                      <p:cBhvr>
                                        <p:cTn id="21" dur="1" fill="hold">
                                          <p:stCondLst>
                                            <p:cond delay="0"/>
                                          </p:stCondLst>
                                        </p:cTn>
                                        <p:tgtEl>
                                          <p:spTgt spid="269"/>
                                        </p:tgtEl>
                                        <p:attrNameLst>
                                          <p:attrName>style.visibility</p:attrName>
                                        </p:attrNameLst>
                                      </p:cBhvr>
                                      <p:to>
                                        <p:strVal val="visible"/>
                                      </p:to>
                                    </p:set>
                                    <p:animEffect transition="in" filter="fade">
                                      <p:cBhvr>
                                        <p:cTn id="22" dur="500"/>
                                        <p:tgtEl>
                                          <p:spTgt spid="26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2"/>
                                        </p:tgtEl>
                                        <p:attrNameLst>
                                          <p:attrName>style.visibility</p:attrName>
                                        </p:attrNameLst>
                                      </p:cBhvr>
                                      <p:to>
                                        <p:strVal val="visible"/>
                                      </p:to>
                                    </p:set>
                                    <p:animEffect transition="in" filter="fade">
                                      <p:cBhvr>
                                        <p:cTn id="25" dur="500"/>
                                        <p:tgtEl>
                                          <p:spTgt spid="362"/>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0" animBg="1"/>
      <p:bldP spid="137" grpId="0" animBg="1"/>
      <p:bldP spid="362" grpId="0" animBg="1"/>
      <p:bldP spid="3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solidFill>
                  <a:prstClr val="black">
                    <a:tint val="75000"/>
                  </a:prstClr>
                </a:solidFill>
              </a:rPr>
              <a:t>©2018 Allotrope Foundation</a:t>
            </a:r>
          </a:p>
        </p:txBody>
      </p:sp>
      <p:sp>
        <p:nvSpPr>
          <p:cNvPr id="25" name="AutoShape 92"/>
          <p:cNvSpPr/>
          <p:nvPr/>
        </p:nvSpPr>
        <p:spPr>
          <a:xfrm>
            <a:off x="2913513" y="195781"/>
            <a:ext cx="3330722" cy="862244"/>
          </a:xfrm>
          <a:prstGeom prst="rect">
            <a:avLst/>
          </a:prstGeom>
          <a:noFill/>
          <a:ln w="6350">
            <a:noFill/>
          </a:ln>
        </p:spPr>
        <p:txBody>
          <a:bodyPr lIns="34290" rIns="34290" rtlCol="0" anchor="ctr"/>
          <a:lstStyle/>
          <a:p>
            <a:pPr algn="ctr">
              <a:lnSpc>
                <a:spcPct val="85000"/>
              </a:lnSpc>
            </a:pPr>
            <a:r>
              <a:rPr lang="en-US" sz="2700" b="1" dirty="0">
                <a:solidFill>
                  <a:schemeClr val="accent1">
                    <a:lumMod val="75000"/>
                  </a:schemeClr>
                </a:solidFill>
                <a:effectLst>
                  <a:outerShdw blurRad="38100" dist="38100" dir="2700000" algn="tl">
                    <a:srgbClr val="000000">
                      <a:alpha val="43137"/>
                    </a:srgbClr>
                  </a:outerShdw>
                </a:effectLst>
                <a:latin typeface="Helvetica"/>
              </a:rPr>
              <a:t>Standardized Data &amp; Metadata</a:t>
            </a:r>
            <a:endParaRPr lang="en-US" sz="2700" dirty="0">
              <a:solidFill>
                <a:schemeClr val="accent1">
                  <a:lumMod val="75000"/>
                </a:schemeClr>
              </a:solidFill>
              <a:effectLst>
                <a:outerShdw blurRad="38100" dist="38100" dir="2700000" algn="tl">
                  <a:srgbClr val="000000">
                    <a:alpha val="43137"/>
                  </a:srgbClr>
                </a:outerShdw>
              </a:effectLst>
            </a:endParaRPr>
          </a:p>
        </p:txBody>
      </p:sp>
      <p:sp>
        <p:nvSpPr>
          <p:cNvPr id="55" name="TextBox 54"/>
          <p:cNvSpPr txBox="1"/>
          <p:nvPr/>
        </p:nvSpPr>
        <p:spPr>
          <a:xfrm>
            <a:off x="383849" y="253028"/>
            <a:ext cx="2203280" cy="1151854"/>
          </a:xfrm>
          <a:prstGeom prst="rect">
            <a:avLst/>
          </a:prstGeom>
          <a:noFill/>
        </p:spPr>
        <p:txBody>
          <a:bodyPr wrap="square" rtlCol="0">
            <a:spAutoFit/>
          </a:bodyPr>
          <a:lstStyle/>
          <a:p>
            <a:pPr defTabSz="914378">
              <a:lnSpc>
                <a:spcPct val="85000"/>
              </a:lnSpc>
              <a:spcBef>
                <a:spcPct val="0"/>
              </a:spcBef>
            </a:pPr>
            <a:r>
              <a:rPr lang="en-US" sz="2700" b="1" dirty="0">
                <a:solidFill>
                  <a:srgbClr val="043877"/>
                </a:solidFill>
                <a:latin typeface="Harabara Mais Bold"/>
              </a:rPr>
              <a:t>How do we reduce this to practice?</a:t>
            </a:r>
          </a:p>
        </p:txBody>
      </p:sp>
      <p:sp>
        <p:nvSpPr>
          <p:cNvPr id="71" name="Freeform 70"/>
          <p:cNvSpPr/>
          <p:nvPr/>
        </p:nvSpPr>
        <p:spPr>
          <a:xfrm>
            <a:off x="3946515" y="3264598"/>
            <a:ext cx="1251322" cy="1498501"/>
          </a:xfrm>
          <a:custGeom>
            <a:avLst/>
            <a:gdLst>
              <a:gd name="connsiteX0" fmla="*/ 0 w 3844342"/>
              <a:gd name="connsiteY0" fmla="*/ 384434 h 4458865"/>
              <a:gd name="connsiteX1" fmla="*/ 112599 w 3844342"/>
              <a:gd name="connsiteY1" fmla="*/ 112598 h 4458865"/>
              <a:gd name="connsiteX2" fmla="*/ 384435 w 3844342"/>
              <a:gd name="connsiteY2" fmla="*/ 0 h 4458865"/>
              <a:gd name="connsiteX3" fmla="*/ 3459908 w 3844342"/>
              <a:gd name="connsiteY3" fmla="*/ 0 h 4458865"/>
              <a:gd name="connsiteX4" fmla="*/ 3731744 w 3844342"/>
              <a:gd name="connsiteY4" fmla="*/ 112599 h 4458865"/>
              <a:gd name="connsiteX5" fmla="*/ 3844342 w 3844342"/>
              <a:gd name="connsiteY5" fmla="*/ 384435 h 4458865"/>
              <a:gd name="connsiteX6" fmla="*/ 3844342 w 3844342"/>
              <a:gd name="connsiteY6" fmla="*/ 4074431 h 4458865"/>
              <a:gd name="connsiteX7" fmla="*/ 3731744 w 3844342"/>
              <a:gd name="connsiteY7" fmla="*/ 4346267 h 4458865"/>
              <a:gd name="connsiteX8" fmla="*/ 3459908 w 3844342"/>
              <a:gd name="connsiteY8" fmla="*/ 4458865 h 4458865"/>
              <a:gd name="connsiteX9" fmla="*/ 384434 w 3844342"/>
              <a:gd name="connsiteY9" fmla="*/ 4458865 h 4458865"/>
              <a:gd name="connsiteX10" fmla="*/ 112598 w 3844342"/>
              <a:gd name="connsiteY10" fmla="*/ 4346267 h 4458865"/>
              <a:gd name="connsiteX11" fmla="*/ 0 w 3844342"/>
              <a:gd name="connsiteY11" fmla="*/ 4074431 h 4458865"/>
              <a:gd name="connsiteX12" fmla="*/ 0 w 3844342"/>
              <a:gd name="connsiteY12" fmla="*/ 384434 h 4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4342" h="4458865">
                <a:moveTo>
                  <a:pt x="0" y="384434"/>
                </a:moveTo>
                <a:cubicBezTo>
                  <a:pt x="0" y="282476"/>
                  <a:pt x="40503" y="184693"/>
                  <a:pt x="112599" y="112598"/>
                </a:cubicBezTo>
                <a:cubicBezTo>
                  <a:pt x="184694" y="40503"/>
                  <a:pt x="282477" y="0"/>
                  <a:pt x="384435" y="0"/>
                </a:cubicBezTo>
                <a:lnTo>
                  <a:pt x="3459908" y="0"/>
                </a:lnTo>
                <a:cubicBezTo>
                  <a:pt x="3561866" y="0"/>
                  <a:pt x="3659649" y="40503"/>
                  <a:pt x="3731744" y="112599"/>
                </a:cubicBezTo>
                <a:cubicBezTo>
                  <a:pt x="3803839" y="184694"/>
                  <a:pt x="3844342" y="282477"/>
                  <a:pt x="3844342" y="384435"/>
                </a:cubicBezTo>
                <a:lnTo>
                  <a:pt x="3844342" y="4074431"/>
                </a:lnTo>
                <a:cubicBezTo>
                  <a:pt x="3844342" y="4176389"/>
                  <a:pt x="3803839" y="4274172"/>
                  <a:pt x="3731744" y="4346267"/>
                </a:cubicBezTo>
                <a:cubicBezTo>
                  <a:pt x="3659649" y="4418362"/>
                  <a:pt x="3561866" y="4458865"/>
                  <a:pt x="3459908" y="4458865"/>
                </a:cubicBezTo>
                <a:lnTo>
                  <a:pt x="384434" y="4458865"/>
                </a:lnTo>
                <a:cubicBezTo>
                  <a:pt x="282476" y="4458865"/>
                  <a:pt x="184693" y="4418362"/>
                  <a:pt x="112598" y="4346267"/>
                </a:cubicBezTo>
                <a:cubicBezTo>
                  <a:pt x="40503" y="4274172"/>
                  <a:pt x="0" y="4176389"/>
                  <a:pt x="0" y="4074431"/>
                </a:cubicBezTo>
                <a:lnTo>
                  <a:pt x="0" y="384434"/>
                </a:lnTo>
                <a:close/>
              </a:path>
            </a:pathLst>
          </a:custGeom>
          <a:solidFill>
            <a:srgbClr val="DBDBDC"/>
          </a:solidFill>
          <a:ln w="25400">
            <a:solidFill>
              <a:schemeClr val="accent1">
                <a:shade val="50000"/>
              </a:schemeClr>
            </a:solidFill>
          </a:ln>
          <a:effectLst/>
        </p:spPr>
        <p:txBody>
          <a:bodyPr spcFirstLastPara="0" vert="horz" wrap="square" lIns="51435" tIns="51435" rIns="51435" bIns="1807114"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lgn="ctr" defTabSz="600075" fontAlgn="base">
              <a:lnSpc>
                <a:spcPct val="90000"/>
              </a:lnSpc>
              <a:spcBef>
                <a:spcPct val="0"/>
              </a:spcBef>
              <a:defRPr/>
            </a:pPr>
            <a:endParaRPr lang="en-US" sz="591" dirty="0">
              <a:solidFill>
                <a:srgbClr val="000000">
                  <a:hueOff val="0"/>
                  <a:satOff val="0"/>
                  <a:lumOff val="0"/>
                  <a:alphaOff val="0"/>
                </a:srgbClr>
              </a:solidFill>
              <a:latin typeface="Segoe UI Light" panose="020B0502040204020203" pitchFamily="34" charset="0"/>
            </a:endParaRPr>
          </a:p>
        </p:txBody>
      </p:sp>
      <p:sp>
        <p:nvSpPr>
          <p:cNvPr id="72" name="Freeform 71"/>
          <p:cNvSpPr/>
          <p:nvPr/>
        </p:nvSpPr>
        <p:spPr>
          <a:xfrm>
            <a:off x="4056316" y="3515270"/>
            <a:ext cx="1031721" cy="351571"/>
          </a:xfrm>
          <a:custGeom>
            <a:avLst/>
            <a:gdLst>
              <a:gd name="connsiteX0" fmla="*/ 0 w 3075473"/>
              <a:gd name="connsiteY0" fmla="*/ 87599 h 875988"/>
              <a:gd name="connsiteX1" fmla="*/ 25657 w 3075473"/>
              <a:gd name="connsiteY1" fmla="*/ 25657 h 875988"/>
              <a:gd name="connsiteX2" fmla="*/ 87599 w 3075473"/>
              <a:gd name="connsiteY2" fmla="*/ 0 h 875988"/>
              <a:gd name="connsiteX3" fmla="*/ 2987874 w 3075473"/>
              <a:gd name="connsiteY3" fmla="*/ 0 h 875988"/>
              <a:gd name="connsiteX4" fmla="*/ 3049816 w 3075473"/>
              <a:gd name="connsiteY4" fmla="*/ 25657 h 875988"/>
              <a:gd name="connsiteX5" fmla="*/ 3075473 w 3075473"/>
              <a:gd name="connsiteY5" fmla="*/ 87599 h 875988"/>
              <a:gd name="connsiteX6" fmla="*/ 3075473 w 3075473"/>
              <a:gd name="connsiteY6" fmla="*/ 788389 h 875988"/>
              <a:gd name="connsiteX7" fmla="*/ 3049816 w 3075473"/>
              <a:gd name="connsiteY7" fmla="*/ 850331 h 875988"/>
              <a:gd name="connsiteX8" fmla="*/ 2987874 w 3075473"/>
              <a:gd name="connsiteY8" fmla="*/ 875988 h 875988"/>
              <a:gd name="connsiteX9" fmla="*/ 87599 w 3075473"/>
              <a:gd name="connsiteY9" fmla="*/ 875988 h 875988"/>
              <a:gd name="connsiteX10" fmla="*/ 25657 w 3075473"/>
              <a:gd name="connsiteY10" fmla="*/ 850331 h 875988"/>
              <a:gd name="connsiteX11" fmla="*/ 0 w 3075473"/>
              <a:gd name="connsiteY11" fmla="*/ 788389 h 875988"/>
              <a:gd name="connsiteX12" fmla="*/ 0 w 3075473"/>
              <a:gd name="connsiteY12" fmla="*/ 87599 h 8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5473" h="875988">
                <a:moveTo>
                  <a:pt x="0" y="87599"/>
                </a:moveTo>
                <a:cubicBezTo>
                  <a:pt x="0" y="64366"/>
                  <a:pt x="9229" y="42085"/>
                  <a:pt x="25657" y="25657"/>
                </a:cubicBezTo>
                <a:cubicBezTo>
                  <a:pt x="42085" y="9229"/>
                  <a:pt x="64366" y="0"/>
                  <a:pt x="87599" y="0"/>
                </a:cubicBezTo>
                <a:lnTo>
                  <a:pt x="2987874" y="0"/>
                </a:lnTo>
                <a:cubicBezTo>
                  <a:pt x="3011107" y="0"/>
                  <a:pt x="3033388" y="9229"/>
                  <a:pt x="3049816" y="25657"/>
                </a:cubicBezTo>
                <a:cubicBezTo>
                  <a:pt x="3066244" y="42085"/>
                  <a:pt x="3075473" y="64366"/>
                  <a:pt x="3075473" y="87599"/>
                </a:cubicBezTo>
                <a:lnTo>
                  <a:pt x="3075473" y="788389"/>
                </a:lnTo>
                <a:cubicBezTo>
                  <a:pt x="3075473" y="811622"/>
                  <a:pt x="3066244" y="833903"/>
                  <a:pt x="3049816" y="850331"/>
                </a:cubicBezTo>
                <a:cubicBezTo>
                  <a:pt x="3033388" y="866759"/>
                  <a:pt x="3011107" y="875988"/>
                  <a:pt x="2987874" y="875988"/>
                </a:cubicBezTo>
                <a:lnTo>
                  <a:pt x="87599" y="875988"/>
                </a:lnTo>
                <a:cubicBezTo>
                  <a:pt x="64366" y="875988"/>
                  <a:pt x="42085" y="866759"/>
                  <a:pt x="25657" y="850331"/>
                </a:cubicBezTo>
                <a:cubicBezTo>
                  <a:pt x="9229" y="833903"/>
                  <a:pt x="0" y="811622"/>
                  <a:pt x="0" y="788389"/>
                </a:cubicBezTo>
                <a:lnTo>
                  <a:pt x="0" y="87599"/>
                </a:lnTo>
                <a:close/>
              </a:path>
            </a:pathLst>
          </a:custGeom>
          <a:solidFill>
            <a:srgbClr val="009EE3"/>
          </a:solidFill>
          <a:ln w="6350" cap="flat" cmpd="sng" algn="ctr">
            <a:solidFill>
              <a:schemeClr val="accent1">
                <a:shade val="50000"/>
              </a:schemeClr>
            </a:solidFill>
            <a:prstDash val="solid"/>
          </a:ln>
          <a:effectLst/>
        </p:spPr>
        <p:txBody>
          <a:bodyPr spcFirstLastPara="0" vert="horz" wrap="square" lIns="45865" tIns="38006" rIns="45865" bIns="38006" numCol="1" spcCol="1270" anchor="ctr" anchorCtr="0">
            <a:noAutofit/>
          </a:bodyPr>
          <a:lstStyle/>
          <a:p>
            <a:pPr algn="ctr" defTabSz="550069" fontAlgn="base">
              <a:lnSpc>
                <a:spcPct val="90000"/>
              </a:lnSpc>
              <a:spcBef>
                <a:spcPct val="0"/>
              </a:spcBef>
            </a:pPr>
            <a:r>
              <a:rPr lang="en-US" sz="900" b="1" dirty="0">
                <a:solidFill>
                  <a:srgbClr val="FFFFFF"/>
                </a:solidFill>
                <a:latin typeface="Arial" panose="020B0604020202020204" pitchFamily="34" charset="0"/>
                <a:cs typeface="Arial" panose="020B0604020202020204" pitchFamily="34" charset="0"/>
              </a:rPr>
              <a:t>Data Description</a:t>
            </a:r>
          </a:p>
          <a:p>
            <a:pPr algn="ctr" defTabSz="550069" fontAlgn="base">
              <a:lnSpc>
                <a:spcPct val="90000"/>
              </a:lnSpc>
              <a:spcBef>
                <a:spcPct val="0"/>
              </a:spcBef>
            </a:pPr>
            <a:r>
              <a:rPr lang="en-US" sz="675" b="1" dirty="0">
                <a:solidFill>
                  <a:srgbClr val="FFFFFF"/>
                </a:solidFill>
                <a:latin typeface="Arial" panose="020B0604020202020204" pitchFamily="34" charset="0"/>
                <a:cs typeface="Arial" panose="020B0604020202020204" pitchFamily="34" charset="0"/>
              </a:rPr>
              <a:t>Semantic Model</a:t>
            </a:r>
          </a:p>
        </p:txBody>
      </p:sp>
      <p:sp>
        <p:nvSpPr>
          <p:cNvPr id="73" name="Freeform 72"/>
          <p:cNvSpPr/>
          <p:nvPr/>
        </p:nvSpPr>
        <p:spPr>
          <a:xfrm>
            <a:off x="4056316" y="3920376"/>
            <a:ext cx="1031721" cy="351571"/>
          </a:xfrm>
          <a:custGeom>
            <a:avLst/>
            <a:gdLst>
              <a:gd name="connsiteX0" fmla="*/ 0 w 3075473"/>
              <a:gd name="connsiteY0" fmla="*/ 87599 h 875988"/>
              <a:gd name="connsiteX1" fmla="*/ 25657 w 3075473"/>
              <a:gd name="connsiteY1" fmla="*/ 25657 h 875988"/>
              <a:gd name="connsiteX2" fmla="*/ 87599 w 3075473"/>
              <a:gd name="connsiteY2" fmla="*/ 0 h 875988"/>
              <a:gd name="connsiteX3" fmla="*/ 2987874 w 3075473"/>
              <a:gd name="connsiteY3" fmla="*/ 0 h 875988"/>
              <a:gd name="connsiteX4" fmla="*/ 3049816 w 3075473"/>
              <a:gd name="connsiteY4" fmla="*/ 25657 h 875988"/>
              <a:gd name="connsiteX5" fmla="*/ 3075473 w 3075473"/>
              <a:gd name="connsiteY5" fmla="*/ 87599 h 875988"/>
              <a:gd name="connsiteX6" fmla="*/ 3075473 w 3075473"/>
              <a:gd name="connsiteY6" fmla="*/ 788389 h 875988"/>
              <a:gd name="connsiteX7" fmla="*/ 3049816 w 3075473"/>
              <a:gd name="connsiteY7" fmla="*/ 850331 h 875988"/>
              <a:gd name="connsiteX8" fmla="*/ 2987874 w 3075473"/>
              <a:gd name="connsiteY8" fmla="*/ 875988 h 875988"/>
              <a:gd name="connsiteX9" fmla="*/ 87599 w 3075473"/>
              <a:gd name="connsiteY9" fmla="*/ 875988 h 875988"/>
              <a:gd name="connsiteX10" fmla="*/ 25657 w 3075473"/>
              <a:gd name="connsiteY10" fmla="*/ 850331 h 875988"/>
              <a:gd name="connsiteX11" fmla="*/ 0 w 3075473"/>
              <a:gd name="connsiteY11" fmla="*/ 788389 h 875988"/>
              <a:gd name="connsiteX12" fmla="*/ 0 w 3075473"/>
              <a:gd name="connsiteY12" fmla="*/ 87599 h 8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5473" h="875988">
                <a:moveTo>
                  <a:pt x="0" y="87599"/>
                </a:moveTo>
                <a:cubicBezTo>
                  <a:pt x="0" y="64366"/>
                  <a:pt x="9229" y="42085"/>
                  <a:pt x="25657" y="25657"/>
                </a:cubicBezTo>
                <a:cubicBezTo>
                  <a:pt x="42085" y="9229"/>
                  <a:pt x="64366" y="0"/>
                  <a:pt x="87599" y="0"/>
                </a:cubicBezTo>
                <a:lnTo>
                  <a:pt x="2987874" y="0"/>
                </a:lnTo>
                <a:cubicBezTo>
                  <a:pt x="3011107" y="0"/>
                  <a:pt x="3033388" y="9229"/>
                  <a:pt x="3049816" y="25657"/>
                </a:cubicBezTo>
                <a:cubicBezTo>
                  <a:pt x="3066244" y="42085"/>
                  <a:pt x="3075473" y="64366"/>
                  <a:pt x="3075473" y="87599"/>
                </a:cubicBezTo>
                <a:lnTo>
                  <a:pt x="3075473" y="788389"/>
                </a:lnTo>
                <a:cubicBezTo>
                  <a:pt x="3075473" y="811622"/>
                  <a:pt x="3066244" y="833903"/>
                  <a:pt x="3049816" y="850331"/>
                </a:cubicBezTo>
                <a:cubicBezTo>
                  <a:pt x="3033388" y="866759"/>
                  <a:pt x="3011107" y="875988"/>
                  <a:pt x="2987874" y="875988"/>
                </a:cubicBezTo>
                <a:lnTo>
                  <a:pt x="87599" y="875988"/>
                </a:lnTo>
                <a:cubicBezTo>
                  <a:pt x="64366" y="875988"/>
                  <a:pt x="42085" y="866759"/>
                  <a:pt x="25657" y="850331"/>
                </a:cubicBezTo>
                <a:cubicBezTo>
                  <a:pt x="9229" y="833903"/>
                  <a:pt x="0" y="811622"/>
                  <a:pt x="0" y="788389"/>
                </a:cubicBezTo>
                <a:lnTo>
                  <a:pt x="0" y="87599"/>
                </a:lnTo>
                <a:close/>
              </a:path>
            </a:pathLst>
          </a:custGeom>
          <a:solidFill>
            <a:srgbClr val="009EE3"/>
          </a:solidFill>
          <a:ln w="6350" cap="flat" cmpd="sng" algn="ctr">
            <a:solidFill>
              <a:schemeClr val="accent1">
                <a:shade val="50000"/>
              </a:schemeClr>
            </a:solidFill>
            <a:prstDash val="solid"/>
          </a:ln>
          <a:effectLst/>
        </p:spPr>
        <p:txBody>
          <a:bodyPr spcFirstLastPara="0" vert="horz" wrap="square" lIns="45865" tIns="38006" rIns="45865" bIns="38006"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50069" fontAlgn="base">
              <a:lnSpc>
                <a:spcPct val="90000"/>
              </a:lnSpc>
              <a:spcBef>
                <a:spcPct val="0"/>
              </a:spcBef>
              <a:defRPr/>
            </a:pPr>
            <a:r>
              <a:rPr lang="en-US" sz="900" b="1" dirty="0">
                <a:solidFill>
                  <a:srgbClr val="FFFFFF"/>
                </a:solidFill>
                <a:latin typeface="Arial" panose="020B0604020202020204" pitchFamily="34" charset="0"/>
                <a:cs typeface="Arial" panose="020B0604020202020204" pitchFamily="34" charset="0"/>
              </a:rPr>
              <a:t>Data Cubes </a:t>
            </a:r>
          </a:p>
          <a:p>
            <a:pPr algn="ctr" defTabSz="550069" fontAlgn="base">
              <a:lnSpc>
                <a:spcPct val="90000"/>
              </a:lnSpc>
              <a:spcBef>
                <a:spcPct val="0"/>
              </a:spcBef>
              <a:defRPr/>
            </a:pPr>
            <a:r>
              <a:rPr lang="en-US" sz="675" b="1" dirty="0">
                <a:solidFill>
                  <a:srgbClr val="FFFFFF"/>
                </a:solidFill>
                <a:latin typeface="Arial" panose="020B0604020202020204" pitchFamily="34" charset="0"/>
                <a:cs typeface="Arial" panose="020B0604020202020204" pitchFamily="34" charset="0"/>
              </a:rPr>
              <a:t>Universal Data Container</a:t>
            </a:r>
          </a:p>
        </p:txBody>
      </p:sp>
      <p:sp>
        <p:nvSpPr>
          <p:cNvPr id="74" name="Freeform 73"/>
          <p:cNvSpPr/>
          <p:nvPr/>
        </p:nvSpPr>
        <p:spPr>
          <a:xfrm>
            <a:off x="4056316" y="4326835"/>
            <a:ext cx="1031721" cy="351571"/>
          </a:xfrm>
          <a:custGeom>
            <a:avLst/>
            <a:gdLst>
              <a:gd name="connsiteX0" fmla="*/ 0 w 3075473"/>
              <a:gd name="connsiteY0" fmla="*/ 87599 h 875988"/>
              <a:gd name="connsiteX1" fmla="*/ 25657 w 3075473"/>
              <a:gd name="connsiteY1" fmla="*/ 25657 h 875988"/>
              <a:gd name="connsiteX2" fmla="*/ 87599 w 3075473"/>
              <a:gd name="connsiteY2" fmla="*/ 0 h 875988"/>
              <a:gd name="connsiteX3" fmla="*/ 2987874 w 3075473"/>
              <a:gd name="connsiteY3" fmla="*/ 0 h 875988"/>
              <a:gd name="connsiteX4" fmla="*/ 3049816 w 3075473"/>
              <a:gd name="connsiteY4" fmla="*/ 25657 h 875988"/>
              <a:gd name="connsiteX5" fmla="*/ 3075473 w 3075473"/>
              <a:gd name="connsiteY5" fmla="*/ 87599 h 875988"/>
              <a:gd name="connsiteX6" fmla="*/ 3075473 w 3075473"/>
              <a:gd name="connsiteY6" fmla="*/ 788389 h 875988"/>
              <a:gd name="connsiteX7" fmla="*/ 3049816 w 3075473"/>
              <a:gd name="connsiteY7" fmla="*/ 850331 h 875988"/>
              <a:gd name="connsiteX8" fmla="*/ 2987874 w 3075473"/>
              <a:gd name="connsiteY8" fmla="*/ 875988 h 875988"/>
              <a:gd name="connsiteX9" fmla="*/ 87599 w 3075473"/>
              <a:gd name="connsiteY9" fmla="*/ 875988 h 875988"/>
              <a:gd name="connsiteX10" fmla="*/ 25657 w 3075473"/>
              <a:gd name="connsiteY10" fmla="*/ 850331 h 875988"/>
              <a:gd name="connsiteX11" fmla="*/ 0 w 3075473"/>
              <a:gd name="connsiteY11" fmla="*/ 788389 h 875988"/>
              <a:gd name="connsiteX12" fmla="*/ 0 w 3075473"/>
              <a:gd name="connsiteY12" fmla="*/ 87599 h 8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5473" h="875988">
                <a:moveTo>
                  <a:pt x="0" y="87599"/>
                </a:moveTo>
                <a:cubicBezTo>
                  <a:pt x="0" y="64366"/>
                  <a:pt x="9229" y="42085"/>
                  <a:pt x="25657" y="25657"/>
                </a:cubicBezTo>
                <a:cubicBezTo>
                  <a:pt x="42085" y="9229"/>
                  <a:pt x="64366" y="0"/>
                  <a:pt x="87599" y="0"/>
                </a:cubicBezTo>
                <a:lnTo>
                  <a:pt x="2987874" y="0"/>
                </a:lnTo>
                <a:cubicBezTo>
                  <a:pt x="3011107" y="0"/>
                  <a:pt x="3033388" y="9229"/>
                  <a:pt x="3049816" y="25657"/>
                </a:cubicBezTo>
                <a:cubicBezTo>
                  <a:pt x="3066244" y="42085"/>
                  <a:pt x="3075473" y="64366"/>
                  <a:pt x="3075473" y="87599"/>
                </a:cubicBezTo>
                <a:lnTo>
                  <a:pt x="3075473" y="788389"/>
                </a:lnTo>
                <a:cubicBezTo>
                  <a:pt x="3075473" y="811622"/>
                  <a:pt x="3066244" y="833903"/>
                  <a:pt x="3049816" y="850331"/>
                </a:cubicBezTo>
                <a:cubicBezTo>
                  <a:pt x="3033388" y="866759"/>
                  <a:pt x="3011107" y="875988"/>
                  <a:pt x="2987874" y="875988"/>
                </a:cubicBezTo>
                <a:lnTo>
                  <a:pt x="87599" y="875988"/>
                </a:lnTo>
                <a:cubicBezTo>
                  <a:pt x="64366" y="875988"/>
                  <a:pt x="42085" y="866759"/>
                  <a:pt x="25657" y="850331"/>
                </a:cubicBezTo>
                <a:cubicBezTo>
                  <a:pt x="9229" y="833903"/>
                  <a:pt x="0" y="811622"/>
                  <a:pt x="0" y="788389"/>
                </a:cubicBezTo>
                <a:lnTo>
                  <a:pt x="0" y="87599"/>
                </a:lnTo>
                <a:close/>
              </a:path>
            </a:pathLst>
          </a:custGeom>
          <a:solidFill>
            <a:srgbClr val="009EE3"/>
          </a:solidFill>
          <a:ln w="6350" cap="flat" cmpd="sng" algn="ctr">
            <a:solidFill>
              <a:schemeClr val="accent1">
                <a:shade val="50000"/>
              </a:schemeClr>
            </a:solidFill>
            <a:prstDash val="solid"/>
          </a:ln>
          <a:effectLst/>
        </p:spPr>
        <p:txBody>
          <a:bodyPr spcFirstLastPara="0" vert="horz" wrap="square" lIns="45865" tIns="38006" rIns="45865" bIns="38006" numCol="1" spcCol="1270" anchor="ctr" anchorCtr="0">
            <a:noAutofit/>
          </a:bodyPr>
          <a:lstStyle/>
          <a:p>
            <a:pPr algn="ctr" defTabSz="550069" fontAlgn="base">
              <a:lnSpc>
                <a:spcPct val="90000"/>
              </a:lnSpc>
              <a:spcBef>
                <a:spcPct val="0"/>
              </a:spcBef>
            </a:pPr>
            <a:r>
              <a:rPr lang="en-US" sz="900" b="1" dirty="0">
                <a:solidFill>
                  <a:srgbClr val="FFFFFF"/>
                </a:solidFill>
                <a:latin typeface="Arial" panose="020B0604020202020204" pitchFamily="34" charset="0"/>
                <a:cs typeface="Arial" panose="020B0604020202020204" pitchFamily="34" charset="0"/>
              </a:rPr>
              <a:t>Data Package  </a:t>
            </a:r>
          </a:p>
          <a:p>
            <a:pPr algn="ctr" defTabSz="550069" fontAlgn="base">
              <a:lnSpc>
                <a:spcPct val="90000"/>
              </a:lnSpc>
              <a:spcBef>
                <a:spcPct val="0"/>
              </a:spcBef>
            </a:pPr>
            <a:r>
              <a:rPr lang="en-US" sz="675" b="1" dirty="0">
                <a:solidFill>
                  <a:srgbClr val="FFFFFF"/>
                </a:solidFill>
                <a:latin typeface="Arial" panose="020B0604020202020204" pitchFamily="34" charset="0"/>
                <a:cs typeface="Arial" panose="020B0604020202020204" pitchFamily="34" charset="0"/>
              </a:rPr>
              <a:t>Virtual file system</a:t>
            </a:r>
          </a:p>
        </p:txBody>
      </p:sp>
      <p:sp>
        <p:nvSpPr>
          <p:cNvPr id="75" name="Rectangle 74"/>
          <p:cNvSpPr/>
          <p:nvPr/>
        </p:nvSpPr>
        <p:spPr>
          <a:xfrm>
            <a:off x="3878718" y="3313582"/>
            <a:ext cx="1386919" cy="224742"/>
          </a:xfrm>
          <a:prstGeom prst="rect">
            <a:avLst/>
          </a:prstGeom>
          <a:ln w="6350">
            <a:noFill/>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00075" fontAlgn="base">
              <a:lnSpc>
                <a:spcPct val="90000"/>
              </a:lnSpc>
              <a:spcBef>
                <a:spcPct val="0"/>
              </a:spcBef>
            </a:pPr>
            <a:r>
              <a:rPr lang="en-US" sz="956" dirty="0">
                <a:solidFill>
                  <a:srgbClr val="000000"/>
                </a:solidFill>
                <a:latin typeface="Arial" panose="020B0604020202020204" pitchFamily="34" charset="0"/>
                <a:cs typeface="Arial" panose="020B0604020202020204" pitchFamily="34" charset="0"/>
              </a:rPr>
              <a:t>Allotrope Data Format</a:t>
            </a:r>
          </a:p>
        </p:txBody>
      </p:sp>
      <p:grpSp>
        <p:nvGrpSpPr>
          <p:cNvPr id="76" name="Group 75"/>
          <p:cNvGrpSpPr/>
          <p:nvPr/>
        </p:nvGrpSpPr>
        <p:grpSpPr>
          <a:xfrm>
            <a:off x="2701906" y="3281177"/>
            <a:ext cx="730377" cy="730795"/>
            <a:chOff x="1129553" y="4294786"/>
            <a:chExt cx="1156447" cy="1299190"/>
          </a:xfrm>
        </p:grpSpPr>
        <p:sp>
          <p:nvSpPr>
            <p:cNvPr id="77" name="Rounded Rectangle 76"/>
            <p:cNvSpPr/>
            <p:nvPr/>
          </p:nvSpPr>
          <p:spPr>
            <a:xfrm>
              <a:off x="1129553" y="4294786"/>
              <a:ext cx="1156447" cy="12991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grpSp>
          <p:nvGrpSpPr>
            <p:cNvPr id="78" name="Group 77"/>
            <p:cNvGrpSpPr/>
            <p:nvPr/>
          </p:nvGrpSpPr>
          <p:grpSpPr>
            <a:xfrm>
              <a:off x="1201213" y="4625122"/>
              <a:ext cx="979812" cy="653061"/>
              <a:chOff x="6222605" y="2784005"/>
              <a:chExt cx="2790407" cy="1663800"/>
            </a:xfrm>
          </p:grpSpPr>
          <p:sp>
            <p:nvSpPr>
              <p:cNvPr id="80" name="Oval 79"/>
              <p:cNvSpPr/>
              <p:nvPr/>
            </p:nvSpPr>
            <p:spPr>
              <a:xfrm>
                <a:off x="7321033" y="3736363"/>
                <a:ext cx="749559" cy="711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sp>
            <p:nvSpPr>
              <p:cNvPr id="81" name="Oval 80"/>
              <p:cNvSpPr/>
              <p:nvPr/>
            </p:nvSpPr>
            <p:spPr>
              <a:xfrm>
                <a:off x="8263453" y="2784005"/>
                <a:ext cx="749559" cy="711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sp>
            <p:nvSpPr>
              <p:cNvPr id="82" name="Oval 81"/>
              <p:cNvSpPr/>
              <p:nvPr/>
            </p:nvSpPr>
            <p:spPr>
              <a:xfrm>
                <a:off x="6222605" y="3910975"/>
                <a:ext cx="381625" cy="3622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sp>
            <p:nvSpPr>
              <p:cNvPr id="83" name="Oval 82"/>
              <p:cNvSpPr/>
              <p:nvPr/>
            </p:nvSpPr>
            <p:spPr>
              <a:xfrm>
                <a:off x="8477901" y="4041815"/>
                <a:ext cx="381625" cy="362218"/>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sp>
            <p:nvSpPr>
              <p:cNvPr id="84" name="Oval 83"/>
              <p:cNvSpPr/>
              <p:nvPr/>
            </p:nvSpPr>
            <p:spPr>
              <a:xfrm>
                <a:off x="6666604" y="3080257"/>
                <a:ext cx="381625" cy="362218"/>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cxnSp>
            <p:nvCxnSpPr>
              <p:cNvPr id="85" name="Straight Connector 84"/>
              <p:cNvCxnSpPr>
                <a:stCxn id="82" idx="6"/>
                <a:endCxn id="80" idx="2"/>
              </p:cNvCxnSpPr>
              <p:nvPr/>
            </p:nvCxnSpPr>
            <p:spPr>
              <a:xfrm>
                <a:off x="6604230" y="4092084"/>
                <a:ext cx="716803"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84" idx="5"/>
                <a:endCxn id="80" idx="1"/>
              </p:cNvCxnSpPr>
              <p:nvPr/>
            </p:nvCxnSpPr>
            <p:spPr>
              <a:xfrm>
                <a:off x="6992341" y="3389429"/>
                <a:ext cx="438462" cy="45112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81" idx="3"/>
                <a:endCxn id="80" idx="7"/>
              </p:cNvCxnSpPr>
              <p:nvPr/>
            </p:nvCxnSpPr>
            <p:spPr>
              <a:xfrm flipH="1">
                <a:off x="7960822" y="3391259"/>
                <a:ext cx="412401" cy="4492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4" idx="6"/>
                <a:endCxn id="81" idx="2"/>
              </p:cNvCxnSpPr>
              <p:nvPr/>
            </p:nvCxnSpPr>
            <p:spPr>
              <a:xfrm flipV="1">
                <a:off x="7048229" y="3139726"/>
                <a:ext cx="1215224" cy="12164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1" idx="4"/>
                <a:endCxn id="83" idx="0"/>
              </p:cNvCxnSpPr>
              <p:nvPr/>
            </p:nvCxnSpPr>
            <p:spPr>
              <a:xfrm>
                <a:off x="8638233" y="3495447"/>
                <a:ext cx="30481" cy="546368"/>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79" name="TextBox 78"/>
            <p:cNvSpPr txBox="1"/>
            <p:nvPr/>
          </p:nvSpPr>
          <p:spPr>
            <a:xfrm>
              <a:off x="1129553" y="4307406"/>
              <a:ext cx="1156447" cy="410368"/>
            </a:xfrm>
            <a:prstGeom prst="rect">
              <a:avLst/>
            </a:prstGeom>
            <a:noFill/>
          </p:spPr>
          <p:txBody>
            <a:bodyPr wrap="square" rtlCol="0">
              <a:spAutoFit/>
            </a:bodyPr>
            <a:lstStyle/>
            <a:p>
              <a:pPr algn="ctr"/>
              <a:r>
                <a:rPr lang="en-GB" sz="900" dirty="0">
                  <a:solidFill>
                    <a:prstClr val="black"/>
                  </a:solidFill>
                  <a:latin typeface="Arial" panose="020B0604020202020204" pitchFamily="34" charset="0"/>
                  <a:cs typeface="Arial" panose="020B0604020202020204" pitchFamily="34" charset="0"/>
                </a:rPr>
                <a:t>Ontologies</a:t>
              </a:r>
            </a:p>
          </p:txBody>
        </p:sp>
      </p:grpSp>
      <p:grpSp>
        <p:nvGrpSpPr>
          <p:cNvPr id="90" name="Group 89"/>
          <p:cNvGrpSpPr/>
          <p:nvPr/>
        </p:nvGrpSpPr>
        <p:grpSpPr>
          <a:xfrm>
            <a:off x="2679953" y="4032304"/>
            <a:ext cx="786941" cy="730795"/>
            <a:chOff x="2245238" y="2563788"/>
            <a:chExt cx="1246008" cy="1299190"/>
          </a:xfrm>
        </p:grpSpPr>
        <p:grpSp>
          <p:nvGrpSpPr>
            <p:cNvPr id="91" name="Group 90"/>
            <p:cNvGrpSpPr/>
            <p:nvPr/>
          </p:nvGrpSpPr>
          <p:grpSpPr>
            <a:xfrm>
              <a:off x="2245238" y="2563788"/>
              <a:ext cx="1246008" cy="1299190"/>
              <a:chOff x="1085236" y="4294786"/>
              <a:chExt cx="1246008" cy="1299190"/>
            </a:xfrm>
          </p:grpSpPr>
          <p:sp>
            <p:nvSpPr>
              <p:cNvPr id="94" name="Rounded Rectangle 93"/>
              <p:cNvSpPr/>
              <p:nvPr/>
            </p:nvSpPr>
            <p:spPr>
              <a:xfrm>
                <a:off x="1129553" y="4294786"/>
                <a:ext cx="1156447" cy="129919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grpSp>
            <p:nvGrpSpPr>
              <p:cNvPr id="95" name="Group 94"/>
              <p:cNvGrpSpPr/>
              <p:nvPr/>
            </p:nvGrpSpPr>
            <p:grpSpPr>
              <a:xfrm>
                <a:off x="1201213" y="4625122"/>
                <a:ext cx="979812" cy="653061"/>
                <a:chOff x="6222605" y="2784005"/>
                <a:chExt cx="2790407" cy="1663800"/>
              </a:xfrm>
            </p:grpSpPr>
            <p:sp>
              <p:nvSpPr>
                <p:cNvPr id="97" name="Oval 96"/>
                <p:cNvSpPr/>
                <p:nvPr/>
              </p:nvSpPr>
              <p:spPr>
                <a:xfrm>
                  <a:off x="7321033" y="3736363"/>
                  <a:ext cx="749559" cy="711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sp>
              <p:nvSpPr>
                <p:cNvPr id="98" name="Oval 97"/>
                <p:cNvSpPr/>
                <p:nvPr/>
              </p:nvSpPr>
              <p:spPr>
                <a:xfrm>
                  <a:off x="8263453" y="2784005"/>
                  <a:ext cx="749559" cy="711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sp>
              <p:nvSpPr>
                <p:cNvPr id="99" name="Oval 98"/>
                <p:cNvSpPr/>
                <p:nvPr/>
              </p:nvSpPr>
              <p:spPr>
                <a:xfrm>
                  <a:off x="6222605" y="3910975"/>
                  <a:ext cx="381625" cy="3622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sp>
              <p:nvSpPr>
                <p:cNvPr id="100" name="Oval 99"/>
                <p:cNvSpPr/>
                <p:nvPr/>
              </p:nvSpPr>
              <p:spPr>
                <a:xfrm>
                  <a:off x="8477901" y="4041815"/>
                  <a:ext cx="381625" cy="362218"/>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sp>
              <p:nvSpPr>
                <p:cNvPr id="101" name="Oval 100"/>
                <p:cNvSpPr/>
                <p:nvPr/>
              </p:nvSpPr>
              <p:spPr>
                <a:xfrm>
                  <a:off x="6666604" y="3080257"/>
                  <a:ext cx="381625" cy="362218"/>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cxnSp>
              <p:nvCxnSpPr>
                <p:cNvPr id="102" name="Straight Connector 101"/>
                <p:cNvCxnSpPr>
                  <a:stCxn id="99" idx="6"/>
                  <a:endCxn id="97" idx="2"/>
                </p:cNvCxnSpPr>
                <p:nvPr/>
              </p:nvCxnSpPr>
              <p:spPr>
                <a:xfrm>
                  <a:off x="6604230" y="4092084"/>
                  <a:ext cx="716803"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101" idx="5"/>
                  <a:endCxn id="97" idx="1"/>
                </p:cNvCxnSpPr>
                <p:nvPr/>
              </p:nvCxnSpPr>
              <p:spPr>
                <a:xfrm>
                  <a:off x="6992341" y="3389429"/>
                  <a:ext cx="438462" cy="45112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98" idx="3"/>
                  <a:endCxn id="97" idx="7"/>
                </p:cNvCxnSpPr>
                <p:nvPr/>
              </p:nvCxnSpPr>
              <p:spPr>
                <a:xfrm flipH="1">
                  <a:off x="7960822" y="3391259"/>
                  <a:ext cx="412401" cy="4492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01" idx="6"/>
                  <a:endCxn id="98" idx="2"/>
                </p:cNvCxnSpPr>
                <p:nvPr/>
              </p:nvCxnSpPr>
              <p:spPr>
                <a:xfrm flipV="1">
                  <a:off x="7048229" y="3139726"/>
                  <a:ext cx="1215224" cy="12164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98" idx="4"/>
                  <a:endCxn id="100" idx="0"/>
                </p:cNvCxnSpPr>
                <p:nvPr/>
              </p:nvCxnSpPr>
              <p:spPr>
                <a:xfrm>
                  <a:off x="8638233" y="3495447"/>
                  <a:ext cx="30481" cy="546368"/>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96" name="TextBox 95"/>
              <p:cNvSpPr txBox="1"/>
              <p:nvPr/>
            </p:nvSpPr>
            <p:spPr>
              <a:xfrm>
                <a:off x="1085236" y="4307406"/>
                <a:ext cx="1246008" cy="607345"/>
              </a:xfrm>
              <a:prstGeom prst="rect">
                <a:avLst/>
              </a:prstGeom>
              <a:noFill/>
            </p:spPr>
            <p:txBody>
              <a:bodyPr wrap="square" rtlCol="0">
                <a:spAutoFit/>
              </a:bodyPr>
              <a:lstStyle/>
              <a:p>
                <a:pPr algn="ctr">
                  <a:lnSpc>
                    <a:spcPct val="90000"/>
                  </a:lnSpc>
                </a:pPr>
                <a:r>
                  <a:rPr lang="en-GB" sz="900" dirty="0">
                    <a:solidFill>
                      <a:prstClr val="black"/>
                    </a:solidFill>
                    <a:latin typeface="Arial" panose="020B0604020202020204" pitchFamily="34" charset="0"/>
                    <a:cs typeface="Arial" panose="020B0604020202020204" pitchFamily="34" charset="0"/>
                  </a:rPr>
                  <a:t>Data Models</a:t>
                </a:r>
              </a:p>
            </p:txBody>
          </p:sp>
        </p:grpSp>
        <p:pic>
          <p:nvPicPr>
            <p:cNvPr id="92" name="Picture 91"/>
            <p:cNvPicPr>
              <a:picLocks noChangeAspect="1"/>
            </p:cNvPicPr>
            <p:nvPr/>
          </p:nvPicPr>
          <p:blipFill>
            <a:blip r:embed="rId3"/>
            <a:stretch>
              <a:fillRect/>
            </a:stretch>
          </p:blipFill>
          <p:spPr>
            <a:xfrm>
              <a:off x="2488032" y="3427261"/>
              <a:ext cx="231718" cy="119924"/>
            </a:xfrm>
            <a:prstGeom prst="rect">
              <a:avLst/>
            </a:prstGeom>
          </p:spPr>
        </p:pic>
        <p:pic>
          <p:nvPicPr>
            <p:cNvPr id="93" name="Picture 92"/>
            <p:cNvPicPr>
              <a:picLocks noChangeAspect="1"/>
            </p:cNvPicPr>
            <p:nvPr/>
          </p:nvPicPr>
          <p:blipFill>
            <a:blip r:embed="rId4"/>
            <a:stretch>
              <a:fillRect/>
            </a:stretch>
          </p:blipFill>
          <p:spPr>
            <a:xfrm>
              <a:off x="2783704" y="3086920"/>
              <a:ext cx="223237" cy="134398"/>
            </a:xfrm>
            <a:prstGeom prst="rect">
              <a:avLst/>
            </a:prstGeom>
          </p:spPr>
        </p:pic>
      </p:grpSp>
      <p:grpSp>
        <p:nvGrpSpPr>
          <p:cNvPr id="107" name="Group 106"/>
          <p:cNvGrpSpPr/>
          <p:nvPr/>
        </p:nvGrpSpPr>
        <p:grpSpPr>
          <a:xfrm>
            <a:off x="5192942" y="3264598"/>
            <a:ext cx="650501" cy="1498499"/>
            <a:chOff x="7058764" y="2306726"/>
            <a:chExt cx="1156447" cy="1735839"/>
          </a:xfrm>
        </p:grpSpPr>
        <p:sp>
          <p:nvSpPr>
            <p:cNvPr id="108" name="Rounded Rectangle 107"/>
            <p:cNvSpPr/>
            <p:nvPr/>
          </p:nvSpPr>
          <p:spPr>
            <a:xfrm>
              <a:off x="7058764" y="2306726"/>
              <a:ext cx="1156447" cy="173583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sp>
          <p:nvSpPr>
            <p:cNvPr id="109" name="TextBox 108"/>
            <p:cNvSpPr txBox="1"/>
            <p:nvPr/>
          </p:nvSpPr>
          <p:spPr>
            <a:xfrm>
              <a:off x="7058764" y="2370044"/>
              <a:ext cx="1156447" cy="277346"/>
            </a:xfrm>
            <a:prstGeom prst="rect">
              <a:avLst/>
            </a:prstGeom>
            <a:noFill/>
          </p:spPr>
          <p:txBody>
            <a:bodyPr wrap="square" rtlCol="0">
              <a:spAutoFit/>
            </a:bodyPr>
            <a:lstStyle/>
            <a:p>
              <a:pPr algn="ctr"/>
              <a:r>
                <a:rPr lang="en-GB" sz="956" dirty="0">
                  <a:solidFill>
                    <a:prstClr val="black"/>
                  </a:solidFill>
                  <a:latin typeface="Arial" panose="020B0604020202020204" pitchFamily="34" charset="0"/>
                  <a:cs typeface="Arial" panose="020B0604020202020204" pitchFamily="34" charset="0"/>
                </a:rPr>
                <a:t>API</a:t>
              </a:r>
            </a:p>
          </p:txBody>
        </p:sp>
        <p:pic>
          <p:nvPicPr>
            <p:cNvPr id="110" name="Picture 109"/>
            <p:cNvPicPr>
              <a:picLocks noChangeAspect="1"/>
            </p:cNvPicPr>
            <p:nvPr/>
          </p:nvPicPr>
          <p:blipFill rotWithShape="1">
            <a:blip r:embed="rId5"/>
            <a:srcRect l="5854" t="-1" r="55376" b="44014"/>
            <a:stretch/>
          </p:blipFill>
          <p:spPr>
            <a:xfrm>
              <a:off x="7126562" y="2698160"/>
              <a:ext cx="1022356" cy="1255856"/>
            </a:xfrm>
            <a:prstGeom prst="rect">
              <a:avLst/>
            </a:prstGeom>
          </p:spPr>
        </p:pic>
      </p:grpSp>
      <p:sp>
        <p:nvSpPr>
          <p:cNvPr id="111" name="Right Arrow 110"/>
          <p:cNvSpPr/>
          <p:nvPr/>
        </p:nvSpPr>
        <p:spPr>
          <a:xfrm>
            <a:off x="3471559" y="3832517"/>
            <a:ext cx="461321" cy="362662"/>
          </a:xfrm>
          <a:prstGeom prst="rightArrow">
            <a:avLst/>
          </a:prstGeom>
          <a:solidFill>
            <a:srgbClr val="0F4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cxnSp>
        <p:nvCxnSpPr>
          <p:cNvPr id="112" name="Straight Arrow Connector 111"/>
          <p:cNvCxnSpPr>
            <a:endCxn id="25" idx="2"/>
          </p:cNvCxnSpPr>
          <p:nvPr/>
        </p:nvCxnSpPr>
        <p:spPr>
          <a:xfrm flipV="1">
            <a:off x="4562475" y="1058024"/>
            <a:ext cx="16399" cy="2123327"/>
          </a:xfrm>
          <a:prstGeom prst="straightConnector1">
            <a:avLst/>
          </a:prstGeom>
          <a:noFill/>
          <a:ln w="50800" cap="flat">
            <a:solidFill>
              <a:schemeClr val="accent1"/>
            </a:solidFill>
            <a:prstDash val="sysDash"/>
            <a:round/>
            <a:headEnd type="oval"/>
            <a:tailEnd type="arrow" w="lg" len="lg"/>
          </a:ln>
          <a:effectLst/>
          <a:sp3d/>
        </p:spPr>
        <p:style>
          <a:lnRef idx="0">
            <a:scrgbClr r="0" g="0" b="0"/>
          </a:lnRef>
          <a:fillRef idx="0">
            <a:scrgbClr r="0" g="0" b="0"/>
          </a:fillRef>
          <a:effectRef idx="0">
            <a:scrgbClr r="0" g="0" b="0"/>
          </a:effectRef>
          <a:fontRef idx="none"/>
        </p:style>
      </p:cxnSp>
      <p:sp>
        <p:nvSpPr>
          <p:cNvPr id="115" name="TextBox 114"/>
          <p:cNvSpPr txBox="1"/>
          <p:nvPr/>
        </p:nvSpPr>
        <p:spPr>
          <a:xfrm>
            <a:off x="4751889" y="1828169"/>
            <a:ext cx="336950" cy="7617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defTabSz="685800" hangingPunct="0"/>
            <a:r>
              <a:rPr lang="en-US" sz="4500" b="1" dirty="0">
                <a:solidFill>
                  <a:schemeClr val="accent1">
                    <a:lumMod val="75000"/>
                  </a:schemeClr>
                </a:solidFill>
                <a:latin typeface="+mj-lt"/>
                <a:ea typeface="+mj-ea"/>
                <a:cs typeface="+mj-cs"/>
                <a:sym typeface="Calibri"/>
              </a:rPr>
              <a:t>?</a:t>
            </a:r>
          </a:p>
        </p:txBody>
      </p:sp>
    </p:spTree>
    <p:extLst>
      <p:ext uri="{BB962C8B-B14F-4D97-AF65-F5344CB8AC3E}">
        <p14:creationId xmlns:p14="http://schemas.microsoft.com/office/powerpoint/2010/main" val="84182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par>
                                <p:cTn id="8" presetID="10" presetClass="entr" presetSubtype="0"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solidFill>
                  <a:prstClr val="black">
                    <a:tint val="75000"/>
                  </a:prstClr>
                </a:solidFill>
              </a:rPr>
              <a:t>©2018 Allotrope Foundation</a:t>
            </a:r>
          </a:p>
        </p:txBody>
      </p:sp>
      <p:sp>
        <p:nvSpPr>
          <p:cNvPr id="25" name="AutoShape 92"/>
          <p:cNvSpPr/>
          <p:nvPr/>
        </p:nvSpPr>
        <p:spPr>
          <a:xfrm>
            <a:off x="2913513" y="195781"/>
            <a:ext cx="3330722" cy="862244"/>
          </a:xfrm>
          <a:prstGeom prst="rect">
            <a:avLst/>
          </a:prstGeom>
          <a:noFill/>
          <a:ln w="6350">
            <a:noFill/>
          </a:ln>
        </p:spPr>
        <p:txBody>
          <a:bodyPr lIns="34290" rIns="34290" rtlCol="0" anchor="ctr"/>
          <a:lstStyle/>
          <a:p>
            <a:pPr algn="ctr">
              <a:lnSpc>
                <a:spcPct val="85000"/>
              </a:lnSpc>
            </a:pPr>
            <a:r>
              <a:rPr lang="en-US" sz="2700" b="1" dirty="0">
                <a:solidFill>
                  <a:schemeClr val="accent1">
                    <a:lumMod val="75000"/>
                  </a:schemeClr>
                </a:solidFill>
                <a:effectLst>
                  <a:outerShdw blurRad="38100" dist="38100" dir="2700000" algn="tl">
                    <a:srgbClr val="000000">
                      <a:alpha val="43137"/>
                    </a:srgbClr>
                  </a:outerShdw>
                </a:effectLst>
                <a:latin typeface="Helvetica"/>
              </a:rPr>
              <a:t>Standardized Data &amp; Metadata</a:t>
            </a:r>
            <a:endParaRPr lang="en-US" sz="2700" dirty="0">
              <a:solidFill>
                <a:schemeClr val="accent1">
                  <a:lumMod val="75000"/>
                </a:schemeClr>
              </a:solidFill>
              <a:effectLst>
                <a:outerShdw blurRad="38100" dist="38100" dir="2700000" algn="tl">
                  <a:srgbClr val="000000">
                    <a:alpha val="43137"/>
                  </a:srgbClr>
                </a:outerShdw>
              </a:effectLst>
            </a:endParaRPr>
          </a:p>
        </p:txBody>
      </p:sp>
      <p:sp>
        <p:nvSpPr>
          <p:cNvPr id="71" name="Freeform 70"/>
          <p:cNvSpPr/>
          <p:nvPr/>
        </p:nvSpPr>
        <p:spPr>
          <a:xfrm>
            <a:off x="3946515" y="3264598"/>
            <a:ext cx="1251322" cy="1498501"/>
          </a:xfrm>
          <a:custGeom>
            <a:avLst/>
            <a:gdLst>
              <a:gd name="connsiteX0" fmla="*/ 0 w 3844342"/>
              <a:gd name="connsiteY0" fmla="*/ 384434 h 4458865"/>
              <a:gd name="connsiteX1" fmla="*/ 112599 w 3844342"/>
              <a:gd name="connsiteY1" fmla="*/ 112598 h 4458865"/>
              <a:gd name="connsiteX2" fmla="*/ 384435 w 3844342"/>
              <a:gd name="connsiteY2" fmla="*/ 0 h 4458865"/>
              <a:gd name="connsiteX3" fmla="*/ 3459908 w 3844342"/>
              <a:gd name="connsiteY3" fmla="*/ 0 h 4458865"/>
              <a:gd name="connsiteX4" fmla="*/ 3731744 w 3844342"/>
              <a:gd name="connsiteY4" fmla="*/ 112599 h 4458865"/>
              <a:gd name="connsiteX5" fmla="*/ 3844342 w 3844342"/>
              <a:gd name="connsiteY5" fmla="*/ 384435 h 4458865"/>
              <a:gd name="connsiteX6" fmla="*/ 3844342 w 3844342"/>
              <a:gd name="connsiteY6" fmla="*/ 4074431 h 4458865"/>
              <a:gd name="connsiteX7" fmla="*/ 3731744 w 3844342"/>
              <a:gd name="connsiteY7" fmla="*/ 4346267 h 4458865"/>
              <a:gd name="connsiteX8" fmla="*/ 3459908 w 3844342"/>
              <a:gd name="connsiteY8" fmla="*/ 4458865 h 4458865"/>
              <a:gd name="connsiteX9" fmla="*/ 384434 w 3844342"/>
              <a:gd name="connsiteY9" fmla="*/ 4458865 h 4458865"/>
              <a:gd name="connsiteX10" fmla="*/ 112598 w 3844342"/>
              <a:gd name="connsiteY10" fmla="*/ 4346267 h 4458865"/>
              <a:gd name="connsiteX11" fmla="*/ 0 w 3844342"/>
              <a:gd name="connsiteY11" fmla="*/ 4074431 h 4458865"/>
              <a:gd name="connsiteX12" fmla="*/ 0 w 3844342"/>
              <a:gd name="connsiteY12" fmla="*/ 384434 h 4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4342" h="4458865">
                <a:moveTo>
                  <a:pt x="0" y="384434"/>
                </a:moveTo>
                <a:cubicBezTo>
                  <a:pt x="0" y="282476"/>
                  <a:pt x="40503" y="184693"/>
                  <a:pt x="112599" y="112598"/>
                </a:cubicBezTo>
                <a:cubicBezTo>
                  <a:pt x="184694" y="40503"/>
                  <a:pt x="282477" y="0"/>
                  <a:pt x="384435" y="0"/>
                </a:cubicBezTo>
                <a:lnTo>
                  <a:pt x="3459908" y="0"/>
                </a:lnTo>
                <a:cubicBezTo>
                  <a:pt x="3561866" y="0"/>
                  <a:pt x="3659649" y="40503"/>
                  <a:pt x="3731744" y="112599"/>
                </a:cubicBezTo>
                <a:cubicBezTo>
                  <a:pt x="3803839" y="184694"/>
                  <a:pt x="3844342" y="282477"/>
                  <a:pt x="3844342" y="384435"/>
                </a:cubicBezTo>
                <a:lnTo>
                  <a:pt x="3844342" y="4074431"/>
                </a:lnTo>
                <a:cubicBezTo>
                  <a:pt x="3844342" y="4176389"/>
                  <a:pt x="3803839" y="4274172"/>
                  <a:pt x="3731744" y="4346267"/>
                </a:cubicBezTo>
                <a:cubicBezTo>
                  <a:pt x="3659649" y="4418362"/>
                  <a:pt x="3561866" y="4458865"/>
                  <a:pt x="3459908" y="4458865"/>
                </a:cubicBezTo>
                <a:lnTo>
                  <a:pt x="384434" y="4458865"/>
                </a:lnTo>
                <a:cubicBezTo>
                  <a:pt x="282476" y="4458865"/>
                  <a:pt x="184693" y="4418362"/>
                  <a:pt x="112598" y="4346267"/>
                </a:cubicBezTo>
                <a:cubicBezTo>
                  <a:pt x="40503" y="4274172"/>
                  <a:pt x="0" y="4176389"/>
                  <a:pt x="0" y="4074431"/>
                </a:cubicBezTo>
                <a:lnTo>
                  <a:pt x="0" y="384434"/>
                </a:lnTo>
                <a:close/>
              </a:path>
            </a:pathLst>
          </a:custGeom>
          <a:solidFill>
            <a:srgbClr val="DBDBDC"/>
          </a:solidFill>
          <a:ln w="25400">
            <a:solidFill>
              <a:schemeClr val="accent1">
                <a:shade val="50000"/>
              </a:schemeClr>
            </a:solidFill>
          </a:ln>
          <a:effectLst/>
        </p:spPr>
        <p:txBody>
          <a:bodyPr spcFirstLastPara="0" vert="horz" wrap="square" lIns="51435" tIns="51435" rIns="51435" bIns="1807114"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lgn="ctr" defTabSz="600075" fontAlgn="base">
              <a:lnSpc>
                <a:spcPct val="90000"/>
              </a:lnSpc>
              <a:spcBef>
                <a:spcPct val="0"/>
              </a:spcBef>
              <a:defRPr/>
            </a:pPr>
            <a:endParaRPr lang="en-US" sz="591" dirty="0">
              <a:solidFill>
                <a:srgbClr val="000000">
                  <a:hueOff val="0"/>
                  <a:satOff val="0"/>
                  <a:lumOff val="0"/>
                  <a:alphaOff val="0"/>
                </a:srgbClr>
              </a:solidFill>
              <a:latin typeface="Segoe UI Light" panose="020B0502040204020203" pitchFamily="34" charset="0"/>
            </a:endParaRPr>
          </a:p>
        </p:txBody>
      </p:sp>
      <p:sp>
        <p:nvSpPr>
          <p:cNvPr id="72" name="Freeform 71"/>
          <p:cNvSpPr/>
          <p:nvPr/>
        </p:nvSpPr>
        <p:spPr>
          <a:xfrm>
            <a:off x="4056316" y="3515270"/>
            <a:ext cx="1031721" cy="351571"/>
          </a:xfrm>
          <a:custGeom>
            <a:avLst/>
            <a:gdLst>
              <a:gd name="connsiteX0" fmla="*/ 0 w 3075473"/>
              <a:gd name="connsiteY0" fmla="*/ 87599 h 875988"/>
              <a:gd name="connsiteX1" fmla="*/ 25657 w 3075473"/>
              <a:gd name="connsiteY1" fmla="*/ 25657 h 875988"/>
              <a:gd name="connsiteX2" fmla="*/ 87599 w 3075473"/>
              <a:gd name="connsiteY2" fmla="*/ 0 h 875988"/>
              <a:gd name="connsiteX3" fmla="*/ 2987874 w 3075473"/>
              <a:gd name="connsiteY3" fmla="*/ 0 h 875988"/>
              <a:gd name="connsiteX4" fmla="*/ 3049816 w 3075473"/>
              <a:gd name="connsiteY4" fmla="*/ 25657 h 875988"/>
              <a:gd name="connsiteX5" fmla="*/ 3075473 w 3075473"/>
              <a:gd name="connsiteY5" fmla="*/ 87599 h 875988"/>
              <a:gd name="connsiteX6" fmla="*/ 3075473 w 3075473"/>
              <a:gd name="connsiteY6" fmla="*/ 788389 h 875988"/>
              <a:gd name="connsiteX7" fmla="*/ 3049816 w 3075473"/>
              <a:gd name="connsiteY7" fmla="*/ 850331 h 875988"/>
              <a:gd name="connsiteX8" fmla="*/ 2987874 w 3075473"/>
              <a:gd name="connsiteY8" fmla="*/ 875988 h 875988"/>
              <a:gd name="connsiteX9" fmla="*/ 87599 w 3075473"/>
              <a:gd name="connsiteY9" fmla="*/ 875988 h 875988"/>
              <a:gd name="connsiteX10" fmla="*/ 25657 w 3075473"/>
              <a:gd name="connsiteY10" fmla="*/ 850331 h 875988"/>
              <a:gd name="connsiteX11" fmla="*/ 0 w 3075473"/>
              <a:gd name="connsiteY11" fmla="*/ 788389 h 875988"/>
              <a:gd name="connsiteX12" fmla="*/ 0 w 3075473"/>
              <a:gd name="connsiteY12" fmla="*/ 87599 h 8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5473" h="875988">
                <a:moveTo>
                  <a:pt x="0" y="87599"/>
                </a:moveTo>
                <a:cubicBezTo>
                  <a:pt x="0" y="64366"/>
                  <a:pt x="9229" y="42085"/>
                  <a:pt x="25657" y="25657"/>
                </a:cubicBezTo>
                <a:cubicBezTo>
                  <a:pt x="42085" y="9229"/>
                  <a:pt x="64366" y="0"/>
                  <a:pt x="87599" y="0"/>
                </a:cubicBezTo>
                <a:lnTo>
                  <a:pt x="2987874" y="0"/>
                </a:lnTo>
                <a:cubicBezTo>
                  <a:pt x="3011107" y="0"/>
                  <a:pt x="3033388" y="9229"/>
                  <a:pt x="3049816" y="25657"/>
                </a:cubicBezTo>
                <a:cubicBezTo>
                  <a:pt x="3066244" y="42085"/>
                  <a:pt x="3075473" y="64366"/>
                  <a:pt x="3075473" y="87599"/>
                </a:cubicBezTo>
                <a:lnTo>
                  <a:pt x="3075473" y="788389"/>
                </a:lnTo>
                <a:cubicBezTo>
                  <a:pt x="3075473" y="811622"/>
                  <a:pt x="3066244" y="833903"/>
                  <a:pt x="3049816" y="850331"/>
                </a:cubicBezTo>
                <a:cubicBezTo>
                  <a:pt x="3033388" y="866759"/>
                  <a:pt x="3011107" y="875988"/>
                  <a:pt x="2987874" y="875988"/>
                </a:cubicBezTo>
                <a:lnTo>
                  <a:pt x="87599" y="875988"/>
                </a:lnTo>
                <a:cubicBezTo>
                  <a:pt x="64366" y="875988"/>
                  <a:pt x="42085" y="866759"/>
                  <a:pt x="25657" y="850331"/>
                </a:cubicBezTo>
                <a:cubicBezTo>
                  <a:pt x="9229" y="833903"/>
                  <a:pt x="0" y="811622"/>
                  <a:pt x="0" y="788389"/>
                </a:cubicBezTo>
                <a:lnTo>
                  <a:pt x="0" y="87599"/>
                </a:lnTo>
                <a:close/>
              </a:path>
            </a:pathLst>
          </a:custGeom>
          <a:solidFill>
            <a:srgbClr val="009EE3"/>
          </a:solidFill>
          <a:ln w="6350" cap="flat" cmpd="sng" algn="ctr">
            <a:solidFill>
              <a:schemeClr val="accent1">
                <a:shade val="50000"/>
              </a:schemeClr>
            </a:solidFill>
            <a:prstDash val="solid"/>
          </a:ln>
          <a:effectLst/>
        </p:spPr>
        <p:txBody>
          <a:bodyPr spcFirstLastPara="0" vert="horz" wrap="square" lIns="45865" tIns="38006" rIns="45865" bIns="38006" numCol="1" spcCol="1270" anchor="ctr" anchorCtr="0">
            <a:noAutofit/>
          </a:bodyPr>
          <a:lstStyle/>
          <a:p>
            <a:pPr algn="ctr" defTabSz="550069" fontAlgn="base">
              <a:lnSpc>
                <a:spcPct val="90000"/>
              </a:lnSpc>
              <a:spcBef>
                <a:spcPct val="0"/>
              </a:spcBef>
            </a:pPr>
            <a:r>
              <a:rPr lang="en-US" sz="900" b="1" dirty="0">
                <a:solidFill>
                  <a:srgbClr val="FFFFFF"/>
                </a:solidFill>
                <a:latin typeface="Arial" panose="020B0604020202020204" pitchFamily="34" charset="0"/>
                <a:cs typeface="Arial" panose="020B0604020202020204" pitchFamily="34" charset="0"/>
              </a:rPr>
              <a:t>Data Description</a:t>
            </a:r>
          </a:p>
          <a:p>
            <a:pPr algn="ctr" defTabSz="550069" fontAlgn="base">
              <a:lnSpc>
                <a:spcPct val="90000"/>
              </a:lnSpc>
              <a:spcBef>
                <a:spcPct val="0"/>
              </a:spcBef>
            </a:pPr>
            <a:r>
              <a:rPr lang="en-US" sz="675" b="1" dirty="0">
                <a:solidFill>
                  <a:srgbClr val="FFFFFF"/>
                </a:solidFill>
                <a:latin typeface="Arial" panose="020B0604020202020204" pitchFamily="34" charset="0"/>
                <a:cs typeface="Arial" panose="020B0604020202020204" pitchFamily="34" charset="0"/>
              </a:rPr>
              <a:t>Semantic Model</a:t>
            </a:r>
          </a:p>
        </p:txBody>
      </p:sp>
      <p:sp>
        <p:nvSpPr>
          <p:cNvPr id="73" name="Freeform 72"/>
          <p:cNvSpPr/>
          <p:nvPr/>
        </p:nvSpPr>
        <p:spPr>
          <a:xfrm>
            <a:off x="4056316" y="3920376"/>
            <a:ext cx="1031721" cy="351571"/>
          </a:xfrm>
          <a:custGeom>
            <a:avLst/>
            <a:gdLst>
              <a:gd name="connsiteX0" fmla="*/ 0 w 3075473"/>
              <a:gd name="connsiteY0" fmla="*/ 87599 h 875988"/>
              <a:gd name="connsiteX1" fmla="*/ 25657 w 3075473"/>
              <a:gd name="connsiteY1" fmla="*/ 25657 h 875988"/>
              <a:gd name="connsiteX2" fmla="*/ 87599 w 3075473"/>
              <a:gd name="connsiteY2" fmla="*/ 0 h 875988"/>
              <a:gd name="connsiteX3" fmla="*/ 2987874 w 3075473"/>
              <a:gd name="connsiteY3" fmla="*/ 0 h 875988"/>
              <a:gd name="connsiteX4" fmla="*/ 3049816 w 3075473"/>
              <a:gd name="connsiteY4" fmla="*/ 25657 h 875988"/>
              <a:gd name="connsiteX5" fmla="*/ 3075473 w 3075473"/>
              <a:gd name="connsiteY5" fmla="*/ 87599 h 875988"/>
              <a:gd name="connsiteX6" fmla="*/ 3075473 w 3075473"/>
              <a:gd name="connsiteY6" fmla="*/ 788389 h 875988"/>
              <a:gd name="connsiteX7" fmla="*/ 3049816 w 3075473"/>
              <a:gd name="connsiteY7" fmla="*/ 850331 h 875988"/>
              <a:gd name="connsiteX8" fmla="*/ 2987874 w 3075473"/>
              <a:gd name="connsiteY8" fmla="*/ 875988 h 875988"/>
              <a:gd name="connsiteX9" fmla="*/ 87599 w 3075473"/>
              <a:gd name="connsiteY9" fmla="*/ 875988 h 875988"/>
              <a:gd name="connsiteX10" fmla="*/ 25657 w 3075473"/>
              <a:gd name="connsiteY10" fmla="*/ 850331 h 875988"/>
              <a:gd name="connsiteX11" fmla="*/ 0 w 3075473"/>
              <a:gd name="connsiteY11" fmla="*/ 788389 h 875988"/>
              <a:gd name="connsiteX12" fmla="*/ 0 w 3075473"/>
              <a:gd name="connsiteY12" fmla="*/ 87599 h 8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5473" h="875988">
                <a:moveTo>
                  <a:pt x="0" y="87599"/>
                </a:moveTo>
                <a:cubicBezTo>
                  <a:pt x="0" y="64366"/>
                  <a:pt x="9229" y="42085"/>
                  <a:pt x="25657" y="25657"/>
                </a:cubicBezTo>
                <a:cubicBezTo>
                  <a:pt x="42085" y="9229"/>
                  <a:pt x="64366" y="0"/>
                  <a:pt x="87599" y="0"/>
                </a:cubicBezTo>
                <a:lnTo>
                  <a:pt x="2987874" y="0"/>
                </a:lnTo>
                <a:cubicBezTo>
                  <a:pt x="3011107" y="0"/>
                  <a:pt x="3033388" y="9229"/>
                  <a:pt x="3049816" y="25657"/>
                </a:cubicBezTo>
                <a:cubicBezTo>
                  <a:pt x="3066244" y="42085"/>
                  <a:pt x="3075473" y="64366"/>
                  <a:pt x="3075473" y="87599"/>
                </a:cubicBezTo>
                <a:lnTo>
                  <a:pt x="3075473" y="788389"/>
                </a:lnTo>
                <a:cubicBezTo>
                  <a:pt x="3075473" y="811622"/>
                  <a:pt x="3066244" y="833903"/>
                  <a:pt x="3049816" y="850331"/>
                </a:cubicBezTo>
                <a:cubicBezTo>
                  <a:pt x="3033388" y="866759"/>
                  <a:pt x="3011107" y="875988"/>
                  <a:pt x="2987874" y="875988"/>
                </a:cubicBezTo>
                <a:lnTo>
                  <a:pt x="87599" y="875988"/>
                </a:lnTo>
                <a:cubicBezTo>
                  <a:pt x="64366" y="875988"/>
                  <a:pt x="42085" y="866759"/>
                  <a:pt x="25657" y="850331"/>
                </a:cubicBezTo>
                <a:cubicBezTo>
                  <a:pt x="9229" y="833903"/>
                  <a:pt x="0" y="811622"/>
                  <a:pt x="0" y="788389"/>
                </a:cubicBezTo>
                <a:lnTo>
                  <a:pt x="0" y="87599"/>
                </a:lnTo>
                <a:close/>
              </a:path>
            </a:pathLst>
          </a:custGeom>
          <a:solidFill>
            <a:srgbClr val="009EE3"/>
          </a:solidFill>
          <a:ln w="6350" cap="flat" cmpd="sng" algn="ctr">
            <a:solidFill>
              <a:schemeClr val="accent1">
                <a:shade val="50000"/>
              </a:schemeClr>
            </a:solidFill>
            <a:prstDash val="solid"/>
          </a:ln>
          <a:effectLst/>
        </p:spPr>
        <p:txBody>
          <a:bodyPr spcFirstLastPara="0" vert="horz" wrap="square" lIns="45865" tIns="38006" rIns="45865" bIns="38006"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50069" fontAlgn="base">
              <a:lnSpc>
                <a:spcPct val="90000"/>
              </a:lnSpc>
              <a:spcBef>
                <a:spcPct val="0"/>
              </a:spcBef>
              <a:defRPr/>
            </a:pPr>
            <a:r>
              <a:rPr lang="en-US" sz="900" b="1" dirty="0">
                <a:solidFill>
                  <a:srgbClr val="FFFFFF"/>
                </a:solidFill>
                <a:latin typeface="Arial" panose="020B0604020202020204" pitchFamily="34" charset="0"/>
                <a:cs typeface="Arial" panose="020B0604020202020204" pitchFamily="34" charset="0"/>
              </a:rPr>
              <a:t>Data Cubes </a:t>
            </a:r>
          </a:p>
          <a:p>
            <a:pPr algn="ctr" defTabSz="550069" fontAlgn="base">
              <a:lnSpc>
                <a:spcPct val="90000"/>
              </a:lnSpc>
              <a:spcBef>
                <a:spcPct val="0"/>
              </a:spcBef>
              <a:defRPr/>
            </a:pPr>
            <a:r>
              <a:rPr lang="en-US" sz="675" b="1" dirty="0">
                <a:solidFill>
                  <a:srgbClr val="FFFFFF"/>
                </a:solidFill>
                <a:latin typeface="Arial" panose="020B0604020202020204" pitchFamily="34" charset="0"/>
                <a:cs typeface="Arial" panose="020B0604020202020204" pitchFamily="34" charset="0"/>
              </a:rPr>
              <a:t>Universal Data Container</a:t>
            </a:r>
          </a:p>
        </p:txBody>
      </p:sp>
      <p:sp>
        <p:nvSpPr>
          <p:cNvPr id="74" name="Freeform 73"/>
          <p:cNvSpPr/>
          <p:nvPr/>
        </p:nvSpPr>
        <p:spPr>
          <a:xfrm>
            <a:off x="4056316" y="4326835"/>
            <a:ext cx="1031721" cy="351571"/>
          </a:xfrm>
          <a:custGeom>
            <a:avLst/>
            <a:gdLst>
              <a:gd name="connsiteX0" fmla="*/ 0 w 3075473"/>
              <a:gd name="connsiteY0" fmla="*/ 87599 h 875988"/>
              <a:gd name="connsiteX1" fmla="*/ 25657 w 3075473"/>
              <a:gd name="connsiteY1" fmla="*/ 25657 h 875988"/>
              <a:gd name="connsiteX2" fmla="*/ 87599 w 3075473"/>
              <a:gd name="connsiteY2" fmla="*/ 0 h 875988"/>
              <a:gd name="connsiteX3" fmla="*/ 2987874 w 3075473"/>
              <a:gd name="connsiteY3" fmla="*/ 0 h 875988"/>
              <a:gd name="connsiteX4" fmla="*/ 3049816 w 3075473"/>
              <a:gd name="connsiteY4" fmla="*/ 25657 h 875988"/>
              <a:gd name="connsiteX5" fmla="*/ 3075473 w 3075473"/>
              <a:gd name="connsiteY5" fmla="*/ 87599 h 875988"/>
              <a:gd name="connsiteX6" fmla="*/ 3075473 w 3075473"/>
              <a:gd name="connsiteY6" fmla="*/ 788389 h 875988"/>
              <a:gd name="connsiteX7" fmla="*/ 3049816 w 3075473"/>
              <a:gd name="connsiteY7" fmla="*/ 850331 h 875988"/>
              <a:gd name="connsiteX8" fmla="*/ 2987874 w 3075473"/>
              <a:gd name="connsiteY8" fmla="*/ 875988 h 875988"/>
              <a:gd name="connsiteX9" fmla="*/ 87599 w 3075473"/>
              <a:gd name="connsiteY9" fmla="*/ 875988 h 875988"/>
              <a:gd name="connsiteX10" fmla="*/ 25657 w 3075473"/>
              <a:gd name="connsiteY10" fmla="*/ 850331 h 875988"/>
              <a:gd name="connsiteX11" fmla="*/ 0 w 3075473"/>
              <a:gd name="connsiteY11" fmla="*/ 788389 h 875988"/>
              <a:gd name="connsiteX12" fmla="*/ 0 w 3075473"/>
              <a:gd name="connsiteY12" fmla="*/ 87599 h 8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5473" h="875988">
                <a:moveTo>
                  <a:pt x="0" y="87599"/>
                </a:moveTo>
                <a:cubicBezTo>
                  <a:pt x="0" y="64366"/>
                  <a:pt x="9229" y="42085"/>
                  <a:pt x="25657" y="25657"/>
                </a:cubicBezTo>
                <a:cubicBezTo>
                  <a:pt x="42085" y="9229"/>
                  <a:pt x="64366" y="0"/>
                  <a:pt x="87599" y="0"/>
                </a:cubicBezTo>
                <a:lnTo>
                  <a:pt x="2987874" y="0"/>
                </a:lnTo>
                <a:cubicBezTo>
                  <a:pt x="3011107" y="0"/>
                  <a:pt x="3033388" y="9229"/>
                  <a:pt x="3049816" y="25657"/>
                </a:cubicBezTo>
                <a:cubicBezTo>
                  <a:pt x="3066244" y="42085"/>
                  <a:pt x="3075473" y="64366"/>
                  <a:pt x="3075473" y="87599"/>
                </a:cubicBezTo>
                <a:lnTo>
                  <a:pt x="3075473" y="788389"/>
                </a:lnTo>
                <a:cubicBezTo>
                  <a:pt x="3075473" y="811622"/>
                  <a:pt x="3066244" y="833903"/>
                  <a:pt x="3049816" y="850331"/>
                </a:cubicBezTo>
                <a:cubicBezTo>
                  <a:pt x="3033388" y="866759"/>
                  <a:pt x="3011107" y="875988"/>
                  <a:pt x="2987874" y="875988"/>
                </a:cubicBezTo>
                <a:lnTo>
                  <a:pt x="87599" y="875988"/>
                </a:lnTo>
                <a:cubicBezTo>
                  <a:pt x="64366" y="875988"/>
                  <a:pt x="42085" y="866759"/>
                  <a:pt x="25657" y="850331"/>
                </a:cubicBezTo>
                <a:cubicBezTo>
                  <a:pt x="9229" y="833903"/>
                  <a:pt x="0" y="811622"/>
                  <a:pt x="0" y="788389"/>
                </a:cubicBezTo>
                <a:lnTo>
                  <a:pt x="0" y="87599"/>
                </a:lnTo>
                <a:close/>
              </a:path>
            </a:pathLst>
          </a:custGeom>
          <a:solidFill>
            <a:srgbClr val="009EE3"/>
          </a:solidFill>
          <a:ln w="6350" cap="flat" cmpd="sng" algn="ctr">
            <a:solidFill>
              <a:schemeClr val="accent1">
                <a:shade val="50000"/>
              </a:schemeClr>
            </a:solidFill>
            <a:prstDash val="solid"/>
          </a:ln>
          <a:effectLst/>
        </p:spPr>
        <p:txBody>
          <a:bodyPr spcFirstLastPara="0" vert="horz" wrap="square" lIns="45865" tIns="38006" rIns="45865" bIns="38006" numCol="1" spcCol="1270" anchor="ctr" anchorCtr="0">
            <a:noAutofit/>
          </a:bodyPr>
          <a:lstStyle/>
          <a:p>
            <a:pPr algn="ctr" defTabSz="550069" fontAlgn="base">
              <a:lnSpc>
                <a:spcPct val="90000"/>
              </a:lnSpc>
              <a:spcBef>
                <a:spcPct val="0"/>
              </a:spcBef>
            </a:pPr>
            <a:r>
              <a:rPr lang="en-US" sz="900" b="1" dirty="0">
                <a:solidFill>
                  <a:srgbClr val="FFFFFF"/>
                </a:solidFill>
                <a:latin typeface="Arial" panose="020B0604020202020204" pitchFamily="34" charset="0"/>
                <a:cs typeface="Arial" panose="020B0604020202020204" pitchFamily="34" charset="0"/>
              </a:rPr>
              <a:t>Data Package  </a:t>
            </a:r>
          </a:p>
          <a:p>
            <a:pPr algn="ctr" defTabSz="550069" fontAlgn="base">
              <a:lnSpc>
                <a:spcPct val="90000"/>
              </a:lnSpc>
              <a:spcBef>
                <a:spcPct val="0"/>
              </a:spcBef>
            </a:pPr>
            <a:r>
              <a:rPr lang="en-US" sz="675" b="1" dirty="0">
                <a:solidFill>
                  <a:srgbClr val="FFFFFF"/>
                </a:solidFill>
                <a:latin typeface="Arial" panose="020B0604020202020204" pitchFamily="34" charset="0"/>
                <a:cs typeface="Arial" panose="020B0604020202020204" pitchFamily="34" charset="0"/>
              </a:rPr>
              <a:t>Virtual file system</a:t>
            </a:r>
          </a:p>
        </p:txBody>
      </p:sp>
      <p:sp>
        <p:nvSpPr>
          <p:cNvPr id="75" name="Rectangle 74"/>
          <p:cNvSpPr/>
          <p:nvPr/>
        </p:nvSpPr>
        <p:spPr>
          <a:xfrm>
            <a:off x="3878718" y="3313582"/>
            <a:ext cx="1386919" cy="224742"/>
          </a:xfrm>
          <a:prstGeom prst="rect">
            <a:avLst/>
          </a:prstGeom>
          <a:ln w="6350">
            <a:noFill/>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00075" fontAlgn="base">
              <a:lnSpc>
                <a:spcPct val="90000"/>
              </a:lnSpc>
              <a:spcBef>
                <a:spcPct val="0"/>
              </a:spcBef>
            </a:pPr>
            <a:r>
              <a:rPr lang="en-US" sz="956" dirty="0">
                <a:solidFill>
                  <a:srgbClr val="000000"/>
                </a:solidFill>
                <a:latin typeface="Arial" panose="020B0604020202020204" pitchFamily="34" charset="0"/>
                <a:cs typeface="Arial" panose="020B0604020202020204" pitchFamily="34" charset="0"/>
              </a:rPr>
              <a:t>Allotrope Data Format</a:t>
            </a:r>
          </a:p>
        </p:txBody>
      </p:sp>
      <p:grpSp>
        <p:nvGrpSpPr>
          <p:cNvPr id="76" name="Group 75"/>
          <p:cNvGrpSpPr/>
          <p:nvPr/>
        </p:nvGrpSpPr>
        <p:grpSpPr>
          <a:xfrm>
            <a:off x="2701906" y="3281177"/>
            <a:ext cx="730377" cy="730795"/>
            <a:chOff x="1129553" y="4294786"/>
            <a:chExt cx="1156447" cy="1299190"/>
          </a:xfrm>
        </p:grpSpPr>
        <p:sp>
          <p:nvSpPr>
            <p:cNvPr id="77" name="Rounded Rectangle 76"/>
            <p:cNvSpPr/>
            <p:nvPr/>
          </p:nvSpPr>
          <p:spPr>
            <a:xfrm>
              <a:off x="1129553" y="4294786"/>
              <a:ext cx="1156447" cy="12991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grpSp>
          <p:nvGrpSpPr>
            <p:cNvPr id="78" name="Group 77"/>
            <p:cNvGrpSpPr/>
            <p:nvPr/>
          </p:nvGrpSpPr>
          <p:grpSpPr>
            <a:xfrm>
              <a:off x="1201213" y="4625122"/>
              <a:ext cx="979812" cy="653061"/>
              <a:chOff x="6222605" y="2784005"/>
              <a:chExt cx="2790407" cy="1663800"/>
            </a:xfrm>
          </p:grpSpPr>
          <p:sp>
            <p:nvSpPr>
              <p:cNvPr id="80" name="Oval 79"/>
              <p:cNvSpPr/>
              <p:nvPr/>
            </p:nvSpPr>
            <p:spPr>
              <a:xfrm>
                <a:off x="7321033" y="3736363"/>
                <a:ext cx="749559" cy="711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sp>
            <p:nvSpPr>
              <p:cNvPr id="81" name="Oval 80"/>
              <p:cNvSpPr/>
              <p:nvPr/>
            </p:nvSpPr>
            <p:spPr>
              <a:xfrm>
                <a:off x="8263453" y="2784005"/>
                <a:ext cx="749559" cy="711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sp>
            <p:nvSpPr>
              <p:cNvPr id="82" name="Oval 81"/>
              <p:cNvSpPr/>
              <p:nvPr/>
            </p:nvSpPr>
            <p:spPr>
              <a:xfrm>
                <a:off x="6222605" y="3910975"/>
                <a:ext cx="381625" cy="3622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sp>
            <p:nvSpPr>
              <p:cNvPr id="83" name="Oval 82"/>
              <p:cNvSpPr/>
              <p:nvPr/>
            </p:nvSpPr>
            <p:spPr>
              <a:xfrm>
                <a:off x="8477901" y="4041815"/>
                <a:ext cx="381625" cy="362218"/>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sp>
            <p:nvSpPr>
              <p:cNvPr id="84" name="Oval 83"/>
              <p:cNvSpPr/>
              <p:nvPr/>
            </p:nvSpPr>
            <p:spPr>
              <a:xfrm>
                <a:off x="6666604" y="3080257"/>
                <a:ext cx="381625" cy="362218"/>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cxnSp>
            <p:nvCxnSpPr>
              <p:cNvPr id="85" name="Straight Connector 84"/>
              <p:cNvCxnSpPr>
                <a:stCxn id="82" idx="6"/>
                <a:endCxn id="80" idx="2"/>
              </p:cNvCxnSpPr>
              <p:nvPr/>
            </p:nvCxnSpPr>
            <p:spPr>
              <a:xfrm>
                <a:off x="6604230" y="4092084"/>
                <a:ext cx="716803"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84" idx="5"/>
                <a:endCxn id="80" idx="1"/>
              </p:cNvCxnSpPr>
              <p:nvPr/>
            </p:nvCxnSpPr>
            <p:spPr>
              <a:xfrm>
                <a:off x="6992341" y="3389429"/>
                <a:ext cx="438462" cy="45112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81" idx="3"/>
                <a:endCxn id="80" idx="7"/>
              </p:cNvCxnSpPr>
              <p:nvPr/>
            </p:nvCxnSpPr>
            <p:spPr>
              <a:xfrm flipH="1">
                <a:off x="7960822" y="3391259"/>
                <a:ext cx="412401" cy="4492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4" idx="6"/>
                <a:endCxn id="81" idx="2"/>
              </p:cNvCxnSpPr>
              <p:nvPr/>
            </p:nvCxnSpPr>
            <p:spPr>
              <a:xfrm flipV="1">
                <a:off x="7048229" y="3139726"/>
                <a:ext cx="1215224" cy="12164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1" idx="4"/>
                <a:endCxn id="83" idx="0"/>
              </p:cNvCxnSpPr>
              <p:nvPr/>
            </p:nvCxnSpPr>
            <p:spPr>
              <a:xfrm>
                <a:off x="8638233" y="3495447"/>
                <a:ext cx="30481" cy="546368"/>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79" name="TextBox 78"/>
            <p:cNvSpPr txBox="1"/>
            <p:nvPr/>
          </p:nvSpPr>
          <p:spPr>
            <a:xfrm>
              <a:off x="1129553" y="4307406"/>
              <a:ext cx="1156447" cy="410368"/>
            </a:xfrm>
            <a:prstGeom prst="rect">
              <a:avLst/>
            </a:prstGeom>
            <a:noFill/>
          </p:spPr>
          <p:txBody>
            <a:bodyPr wrap="square" rtlCol="0">
              <a:spAutoFit/>
            </a:bodyPr>
            <a:lstStyle/>
            <a:p>
              <a:pPr algn="ctr"/>
              <a:r>
                <a:rPr lang="en-GB" sz="900" dirty="0">
                  <a:solidFill>
                    <a:prstClr val="black"/>
                  </a:solidFill>
                  <a:latin typeface="Arial" panose="020B0604020202020204" pitchFamily="34" charset="0"/>
                  <a:cs typeface="Arial" panose="020B0604020202020204" pitchFamily="34" charset="0"/>
                </a:rPr>
                <a:t>Ontologies</a:t>
              </a:r>
            </a:p>
          </p:txBody>
        </p:sp>
      </p:grpSp>
      <p:grpSp>
        <p:nvGrpSpPr>
          <p:cNvPr id="90" name="Group 89"/>
          <p:cNvGrpSpPr/>
          <p:nvPr/>
        </p:nvGrpSpPr>
        <p:grpSpPr>
          <a:xfrm>
            <a:off x="2679953" y="4032304"/>
            <a:ext cx="786941" cy="730795"/>
            <a:chOff x="2245238" y="2563788"/>
            <a:chExt cx="1246008" cy="1299190"/>
          </a:xfrm>
        </p:grpSpPr>
        <p:grpSp>
          <p:nvGrpSpPr>
            <p:cNvPr id="91" name="Group 90"/>
            <p:cNvGrpSpPr/>
            <p:nvPr/>
          </p:nvGrpSpPr>
          <p:grpSpPr>
            <a:xfrm>
              <a:off x="2245238" y="2563788"/>
              <a:ext cx="1246008" cy="1299190"/>
              <a:chOff x="1085236" y="4294786"/>
              <a:chExt cx="1246008" cy="1299190"/>
            </a:xfrm>
          </p:grpSpPr>
          <p:sp>
            <p:nvSpPr>
              <p:cNvPr id="94" name="Rounded Rectangle 93"/>
              <p:cNvSpPr/>
              <p:nvPr/>
            </p:nvSpPr>
            <p:spPr>
              <a:xfrm>
                <a:off x="1129553" y="4294786"/>
                <a:ext cx="1156447" cy="129919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grpSp>
            <p:nvGrpSpPr>
              <p:cNvPr id="95" name="Group 94"/>
              <p:cNvGrpSpPr/>
              <p:nvPr/>
            </p:nvGrpSpPr>
            <p:grpSpPr>
              <a:xfrm>
                <a:off x="1201213" y="4625122"/>
                <a:ext cx="979812" cy="653061"/>
                <a:chOff x="6222605" y="2784005"/>
                <a:chExt cx="2790407" cy="1663800"/>
              </a:xfrm>
            </p:grpSpPr>
            <p:sp>
              <p:nvSpPr>
                <p:cNvPr id="97" name="Oval 96"/>
                <p:cNvSpPr/>
                <p:nvPr/>
              </p:nvSpPr>
              <p:spPr>
                <a:xfrm>
                  <a:off x="7321033" y="3736363"/>
                  <a:ext cx="749559" cy="711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sp>
              <p:nvSpPr>
                <p:cNvPr id="98" name="Oval 97"/>
                <p:cNvSpPr/>
                <p:nvPr/>
              </p:nvSpPr>
              <p:spPr>
                <a:xfrm>
                  <a:off x="8263453" y="2784005"/>
                  <a:ext cx="749559" cy="711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sp>
              <p:nvSpPr>
                <p:cNvPr id="99" name="Oval 98"/>
                <p:cNvSpPr/>
                <p:nvPr/>
              </p:nvSpPr>
              <p:spPr>
                <a:xfrm>
                  <a:off x="6222605" y="3910975"/>
                  <a:ext cx="381625" cy="3622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sp>
              <p:nvSpPr>
                <p:cNvPr id="100" name="Oval 99"/>
                <p:cNvSpPr/>
                <p:nvPr/>
              </p:nvSpPr>
              <p:spPr>
                <a:xfrm>
                  <a:off x="8477901" y="4041815"/>
                  <a:ext cx="381625" cy="362218"/>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sp>
              <p:nvSpPr>
                <p:cNvPr id="101" name="Oval 100"/>
                <p:cNvSpPr/>
                <p:nvPr/>
              </p:nvSpPr>
              <p:spPr>
                <a:xfrm>
                  <a:off x="6666604" y="3080257"/>
                  <a:ext cx="381625" cy="362218"/>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cxnSp>
              <p:nvCxnSpPr>
                <p:cNvPr id="102" name="Straight Connector 101"/>
                <p:cNvCxnSpPr>
                  <a:stCxn id="99" idx="6"/>
                  <a:endCxn id="97" idx="2"/>
                </p:cNvCxnSpPr>
                <p:nvPr/>
              </p:nvCxnSpPr>
              <p:spPr>
                <a:xfrm>
                  <a:off x="6604230" y="4092084"/>
                  <a:ext cx="716803"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101" idx="5"/>
                  <a:endCxn id="97" idx="1"/>
                </p:cNvCxnSpPr>
                <p:nvPr/>
              </p:nvCxnSpPr>
              <p:spPr>
                <a:xfrm>
                  <a:off x="6992341" y="3389429"/>
                  <a:ext cx="438462" cy="45112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98" idx="3"/>
                  <a:endCxn id="97" idx="7"/>
                </p:cNvCxnSpPr>
                <p:nvPr/>
              </p:nvCxnSpPr>
              <p:spPr>
                <a:xfrm flipH="1">
                  <a:off x="7960822" y="3391259"/>
                  <a:ext cx="412401" cy="4492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01" idx="6"/>
                  <a:endCxn id="98" idx="2"/>
                </p:cNvCxnSpPr>
                <p:nvPr/>
              </p:nvCxnSpPr>
              <p:spPr>
                <a:xfrm flipV="1">
                  <a:off x="7048229" y="3139726"/>
                  <a:ext cx="1215224" cy="12164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98" idx="4"/>
                  <a:endCxn id="100" idx="0"/>
                </p:cNvCxnSpPr>
                <p:nvPr/>
              </p:nvCxnSpPr>
              <p:spPr>
                <a:xfrm>
                  <a:off x="8638233" y="3495447"/>
                  <a:ext cx="30481" cy="546368"/>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96" name="TextBox 95"/>
              <p:cNvSpPr txBox="1"/>
              <p:nvPr/>
            </p:nvSpPr>
            <p:spPr>
              <a:xfrm>
                <a:off x="1085236" y="4307406"/>
                <a:ext cx="1246008" cy="656590"/>
              </a:xfrm>
              <a:prstGeom prst="rect">
                <a:avLst/>
              </a:prstGeom>
              <a:noFill/>
            </p:spPr>
            <p:txBody>
              <a:bodyPr wrap="square" rtlCol="0">
                <a:spAutoFit/>
              </a:bodyPr>
              <a:lstStyle/>
              <a:p>
                <a:pPr algn="ctr"/>
                <a:r>
                  <a:rPr lang="en-GB" sz="900" dirty="0">
                    <a:solidFill>
                      <a:prstClr val="black"/>
                    </a:solidFill>
                    <a:latin typeface="Arial" panose="020B0604020202020204" pitchFamily="34" charset="0"/>
                    <a:cs typeface="Arial" panose="020B0604020202020204" pitchFamily="34" charset="0"/>
                  </a:rPr>
                  <a:t>Data Models</a:t>
                </a:r>
              </a:p>
            </p:txBody>
          </p:sp>
        </p:grpSp>
        <p:pic>
          <p:nvPicPr>
            <p:cNvPr id="92" name="Picture 91"/>
            <p:cNvPicPr>
              <a:picLocks noChangeAspect="1"/>
            </p:cNvPicPr>
            <p:nvPr/>
          </p:nvPicPr>
          <p:blipFill>
            <a:blip r:embed="rId3"/>
            <a:stretch>
              <a:fillRect/>
            </a:stretch>
          </p:blipFill>
          <p:spPr>
            <a:xfrm>
              <a:off x="2488032" y="3427261"/>
              <a:ext cx="231718" cy="119924"/>
            </a:xfrm>
            <a:prstGeom prst="rect">
              <a:avLst/>
            </a:prstGeom>
          </p:spPr>
        </p:pic>
        <p:pic>
          <p:nvPicPr>
            <p:cNvPr id="93" name="Picture 92"/>
            <p:cNvPicPr>
              <a:picLocks noChangeAspect="1"/>
            </p:cNvPicPr>
            <p:nvPr/>
          </p:nvPicPr>
          <p:blipFill>
            <a:blip r:embed="rId4"/>
            <a:stretch>
              <a:fillRect/>
            </a:stretch>
          </p:blipFill>
          <p:spPr>
            <a:xfrm>
              <a:off x="2722496" y="2874218"/>
              <a:ext cx="223237" cy="134398"/>
            </a:xfrm>
            <a:prstGeom prst="rect">
              <a:avLst/>
            </a:prstGeom>
          </p:spPr>
        </p:pic>
      </p:grpSp>
      <p:grpSp>
        <p:nvGrpSpPr>
          <p:cNvPr id="107" name="Group 106"/>
          <p:cNvGrpSpPr/>
          <p:nvPr/>
        </p:nvGrpSpPr>
        <p:grpSpPr>
          <a:xfrm>
            <a:off x="5192942" y="3264598"/>
            <a:ext cx="650501" cy="1498499"/>
            <a:chOff x="7058764" y="2306726"/>
            <a:chExt cx="1156447" cy="1735839"/>
          </a:xfrm>
        </p:grpSpPr>
        <p:sp>
          <p:nvSpPr>
            <p:cNvPr id="108" name="Rounded Rectangle 107"/>
            <p:cNvSpPr/>
            <p:nvPr/>
          </p:nvSpPr>
          <p:spPr>
            <a:xfrm>
              <a:off x="7058764" y="2306726"/>
              <a:ext cx="1156447" cy="173583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sp>
          <p:nvSpPr>
            <p:cNvPr id="109" name="TextBox 108"/>
            <p:cNvSpPr txBox="1"/>
            <p:nvPr/>
          </p:nvSpPr>
          <p:spPr>
            <a:xfrm>
              <a:off x="7058764" y="2370044"/>
              <a:ext cx="1156447" cy="277346"/>
            </a:xfrm>
            <a:prstGeom prst="rect">
              <a:avLst/>
            </a:prstGeom>
            <a:noFill/>
          </p:spPr>
          <p:txBody>
            <a:bodyPr wrap="square" rtlCol="0">
              <a:spAutoFit/>
            </a:bodyPr>
            <a:lstStyle/>
            <a:p>
              <a:pPr algn="ctr"/>
              <a:r>
                <a:rPr lang="en-GB" sz="956" dirty="0">
                  <a:solidFill>
                    <a:prstClr val="black"/>
                  </a:solidFill>
                  <a:latin typeface="Arial" panose="020B0604020202020204" pitchFamily="34" charset="0"/>
                  <a:cs typeface="Arial" panose="020B0604020202020204" pitchFamily="34" charset="0"/>
                </a:rPr>
                <a:t>API</a:t>
              </a:r>
            </a:p>
          </p:txBody>
        </p:sp>
        <p:pic>
          <p:nvPicPr>
            <p:cNvPr id="110" name="Picture 109"/>
            <p:cNvPicPr>
              <a:picLocks noChangeAspect="1"/>
            </p:cNvPicPr>
            <p:nvPr/>
          </p:nvPicPr>
          <p:blipFill rotWithShape="1">
            <a:blip r:embed="rId5"/>
            <a:srcRect l="5854" t="-1" r="55376" b="44014"/>
            <a:stretch/>
          </p:blipFill>
          <p:spPr>
            <a:xfrm>
              <a:off x="7126562" y="2698160"/>
              <a:ext cx="1022356" cy="1255856"/>
            </a:xfrm>
            <a:prstGeom prst="rect">
              <a:avLst/>
            </a:prstGeom>
          </p:spPr>
        </p:pic>
      </p:grpSp>
      <p:sp>
        <p:nvSpPr>
          <p:cNvPr id="111" name="Right Arrow 110"/>
          <p:cNvSpPr/>
          <p:nvPr/>
        </p:nvSpPr>
        <p:spPr>
          <a:xfrm>
            <a:off x="3471559" y="3832517"/>
            <a:ext cx="461321" cy="362662"/>
          </a:xfrm>
          <a:prstGeom prst="rightArrow">
            <a:avLst/>
          </a:prstGeom>
          <a:solidFill>
            <a:srgbClr val="0F4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latin typeface="Calibri"/>
            </a:endParaRPr>
          </a:p>
        </p:txBody>
      </p:sp>
      <p:cxnSp>
        <p:nvCxnSpPr>
          <p:cNvPr id="112" name="Straight Arrow Connector 111"/>
          <p:cNvCxnSpPr/>
          <p:nvPr/>
        </p:nvCxnSpPr>
        <p:spPr>
          <a:xfrm flipH="1" flipV="1">
            <a:off x="4181475" y="1028624"/>
            <a:ext cx="8191" cy="2094629"/>
          </a:xfrm>
          <a:prstGeom prst="straightConnector1">
            <a:avLst/>
          </a:prstGeom>
          <a:noFill/>
          <a:ln w="38100" cap="flat">
            <a:solidFill>
              <a:schemeClr val="accent1"/>
            </a:solidFill>
            <a:prstDash val="solid"/>
            <a:round/>
            <a:headEnd type="oval"/>
            <a:tailEnd type="arrow" w="lg" len="lg"/>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50" name="Straight Arrow Connector 49"/>
          <p:cNvCxnSpPr/>
          <p:nvPr/>
        </p:nvCxnSpPr>
        <p:spPr>
          <a:xfrm flipV="1">
            <a:off x="5018341" y="1016266"/>
            <a:ext cx="0" cy="2119346"/>
          </a:xfrm>
          <a:prstGeom prst="straightConnector1">
            <a:avLst/>
          </a:prstGeom>
          <a:noFill/>
          <a:ln w="152400" cap="flat">
            <a:solidFill>
              <a:srgbClr val="C00000"/>
            </a:solidFill>
            <a:prstDash val="solid"/>
            <a:round/>
            <a:headEnd type="oval"/>
            <a:tailEnd type="arrow" w="med" len="sm"/>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58" name="Rounded Rectangle 57"/>
          <p:cNvSpPr/>
          <p:nvPr/>
        </p:nvSpPr>
        <p:spPr>
          <a:xfrm>
            <a:off x="3688894" y="1903442"/>
            <a:ext cx="1747163" cy="598577"/>
          </a:xfrm>
          <a:prstGeom prst="roundRect">
            <a:avLst/>
          </a:prstGeom>
          <a:solidFill>
            <a:srgbClr val="376092"/>
          </a:solidFill>
          <a:ln>
            <a:solidFill>
              <a:schemeClr val="bg1"/>
            </a:solidFill>
            <a:prstDash val="sysDash"/>
          </a:ln>
        </p:spPr>
        <p:style>
          <a:lnRef idx="3">
            <a:schemeClr val="lt1"/>
          </a:lnRef>
          <a:fillRef idx="1">
            <a:schemeClr val="accent5"/>
          </a:fillRef>
          <a:effectRef idx="1">
            <a:schemeClr val="accent5"/>
          </a:effectRef>
          <a:fontRef idx="minor">
            <a:schemeClr val="lt1"/>
          </a:fontRef>
        </p:style>
        <p:txBody>
          <a:bodyPr rtlCol="0" anchor="ctr"/>
          <a:lstStyle/>
          <a:p>
            <a:pPr algn="ctr" defTabSz="514350">
              <a:lnSpc>
                <a:spcPct val="90000"/>
              </a:lnSpc>
              <a:defRPr/>
            </a:pPr>
            <a:r>
              <a:rPr lang="en-US" b="1" kern="0" dirty="0">
                <a:solidFill>
                  <a:sysClr val="window" lastClr="FFFFFF"/>
                </a:solidFill>
                <a:latin typeface="Arial"/>
                <a:cs typeface="Segoe UI Semilight" pitchFamily="34" charset="0"/>
              </a:rPr>
              <a:t>Enabled</a:t>
            </a:r>
          </a:p>
          <a:p>
            <a:pPr algn="ctr" defTabSz="514350">
              <a:lnSpc>
                <a:spcPct val="90000"/>
              </a:lnSpc>
              <a:defRPr/>
            </a:pPr>
            <a:r>
              <a:rPr lang="en-US" b="1" kern="0" dirty="0">
                <a:solidFill>
                  <a:sysClr val="window" lastClr="FFFFFF"/>
                </a:solidFill>
                <a:latin typeface="Arial"/>
                <a:cs typeface="Segoe UI Semilight" pitchFamily="34" charset="0"/>
              </a:rPr>
              <a:t>Software</a:t>
            </a:r>
          </a:p>
        </p:txBody>
      </p:sp>
      <p:sp>
        <p:nvSpPr>
          <p:cNvPr id="56" name="AutoShape 74"/>
          <p:cNvSpPr/>
          <p:nvPr/>
        </p:nvSpPr>
        <p:spPr>
          <a:xfrm>
            <a:off x="5804582" y="1701573"/>
            <a:ext cx="2959709" cy="626674"/>
          </a:xfrm>
          <a:prstGeom prst="rect">
            <a:avLst/>
          </a:prstGeom>
          <a:noFill/>
          <a:ln w="6350">
            <a:noFill/>
          </a:ln>
        </p:spPr>
        <p:txBody>
          <a:bodyPr lIns="34290" rIns="34290" rtlCol="0" anchor="ctr"/>
          <a:lstStyle/>
          <a:p>
            <a:pPr algn="ctr"/>
            <a:r>
              <a:rPr lang="en-US" b="1" dirty="0">
                <a:solidFill>
                  <a:schemeClr val="tx1">
                    <a:lumMod val="65000"/>
                    <a:lumOff val="35000"/>
                  </a:schemeClr>
                </a:solidFill>
                <a:latin typeface="Helvetica"/>
              </a:rPr>
              <a:t>Commercial Software &amp; Services</a:t>
            </a:r>
            <a:endParaRPr lang="en-US" sz="2400" b="1" dirty="0">
              <a:solidFill>
                <a:schemeClr val="tx1">
                  <a:lumMod val="65000"/>
                  <a:lumOff val="35000"/>
                </a:schemeClr>
              </a:solidFill>
            </a:endParaRPr>
          </a:p>
        </p:txBody>
      </p:sp>
      <p:sp>
        <p:nvSpPr>
          <p:cNvPr id="57" name="AutoShape 111"/>
          <p:cNvSpPr/>
          <p:nvPr/>
        </p:nvSpPr>
        <p:spPr>
          <a:xfrm>
            <a:off x="1070242" y="1701573"/>
            <a:ext cx="1922717" cy="531790"/>
          </a:xfrm>
          <a:prstGeom prst="rect">
            <a:avLst/>
          </a:prstGeom>
          <a:noFill/>
          <a:ln w="6350">
            <a:noFill/>
          </a:ln>
        </p:spPr>
        <p:txBody>
          <a:bodyPr lIns="34290" rIns="34290" rtlCol="0" anchor="ctr"/>
          <a:lstStyle/>
          <a:p>
            <a:pPr algn="r"/>
            <a:r>
              <a:rPr lang="en-US" b="1" dirty="0">
                <a:solidFill>
                  <a:schemeClr val="tx1">
                    <a:lumMod val="65000"/>
                    <a:lumOff val="35000"/>
                  </a:schemeClr>
                </a:solidFill>
                <a:latin typeface="Helvetica"/>
              </a:rPr>
              <a:t>Build it in-house</a:t>
            </a:r>
            <a:endParaRPr lang="en-US" sz="2400" b="1" dirty="0">
              <a:solidFill>
                <a:schemeClr val="tx1">
                  <a:lumMod val="65000"/>
                  <a:lumOff val="35000"/>
                </a:schemeClr>
              </a:solidFill>
            </a:endParaRPr>
          </a:p>
        </p:txBody>
      </p:sp>
      <p:sp>
        <p:nvSpPr>
          <p:cNvPr id="59" name="Rectangle 58"/>
          <p:cNvSpPr/>
          <p:nvPr/>
        </p:nvSpPr>
        <p:spPr>
          <a:xfrm>
            <a:off x="1070242" y="2329417"/>
            <a:ext cx="2742065" cy="1010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13" indent="-214313">
              <a:buFont typeface="Arial" panose="020B0604020202020204" pitchFamily="34" charset="0"/>
              <a:buChar char="•"/>
            </a:pPr>
            <a:r>
              <a:rPr lang="en-US" sz="1200" dirty="0">
                <a:solidFill>
                  <a:schemeClr val="tx1">
                    <a:lumMod val="65000"/>
                    <a:lumOff val="35000"/>
                  </a:schemeClr>
                </a:solidFill>
              </a:rPr>
              <a:t>Quick, near term value</a:t>
            </a:r>
          </a:p>
          <a:p>
            <a:pPr marL="214313" indent="-214313">
              <a:buFont typeface="Arial" panose="020B0604020202020204" pitchFamily="34" charset="0"/>
              <a:buChar char="•"/>
            </a:pPr>
            <a:r>
              <a:rPr lang="en-US" sz="1200" dirty="0">
                <a:solidFill>
                  <a:schemeClr val="tx1">
                    <a:lumMod val="65000"/>
                    <a:lumOff val="35000"/>
                  </a:schemeClr>
                </a:solidFill>
              </a:rPr>
              <a:t>You own it, control it</a:t>
            </a:r>
          </a:p>
          <a:p>
            <a:pPr marL="214313" indent="-214313">
              <a:buFont typeface="Arial" panose="020B0604020202020204" pitchFamily="34" charset="0"/>
              <a:buChar char="•"/>
            </a:pPr>
            <a:r>
              <a:rPr lang="en-US" sz="1200" dirty="0">
                <a:solidFill>
                  <a:schemeClr val="tx1">
                    <a:lumMod val="65000"/>
                    <a:lumOff val="35000"/>
                  </a:schemeClr>
                </a:solidFill>
              </a:rPr>
              <a:t>Cost of ownership</a:t>
            </a:r>
          </a:p>
          <a:p>
            <a:pPr marL="214313" indent="-214313">
              <a:buFont typeface="Arial" panose="020B0604020202020204" pitchFamily="34" charset="0"/>
              <a:buChar char="•"/>
            </a:pPr>
            <a:r>
              <a:rPr lang="en-US" sz="1350" b="1" dirty="0">
                <a:solidFill>
                  <a:schemeClr val="tx1">
                    <a:lumMod val="65000"/>
                    <a:lumOff val="35000"/>
                  </a:schemeClr>
                </a:solidFill>
              </a:rPr>
              <a:t>Adoption one company at a time</a:t>
            </a:r>
            <a:endParaRPr lang="en-US" sz="1200" b="1" dirty="0">
              <a:solidFill>
                <a:schemeClr val="tx1">
                  <a:lumMod val="65000"/>
                  <a:lumOff val="35000"/>
                </a:schemeClr>
              </a:solidFill>
            </a:endParaRPr>
          </a:p>
          <a:p>
            <a:pPr algn="ctr"/>
            <a:endParaRPr lang="en-US" sz="1350" dirty="0"/>
          </a:p>
        </p:txBody>
      </p:sp>
      <p:sp>
        <p:nvSpPr>
          <p:cNvPr id="60" name="Rectangle 59"/>
          <p:cNvSpPr/>
          <p:nvPr/>
        </p:nvSpPr>
        <p:spPr>
          <a:xfrm>
            <a:off x="5804582" y="2329417"/>
            <a:ext cx="2548361" cy="971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13" indent="-214313">
              <a:buFont typeface="Arial" panose="020B0604020202020204" pitchFamily="34" charset="0"/>
              <a:buChar char="•"/>
            </a:pPr>
            <a:r>
              <a:rPr lang="en-US" sz="1200" dirty="0">
                <a:solidFill>
                  <a:schemeClr val="tx1">
                    <a:lumMod val="65000"/>
                    <a:lumOff val="35000"/>
                  </a:schemeClr>
                </a:solidFill>
              </a:rPr>
              <a:t>Longer dev lifecycle</a:t>
            </a:r>
          </a:p>
          <a:p>
            <a:pPr marL="214313" indent="-214313">
              <a:buFont typeface="Arial" panose="020B0604020202020204" pitchFamily="34" charset="0"/>
              <a:buChar char="•"/>
            </a:pPr>
            <a:r>
              <a:rPr lang="en-US" sz="1200" dirty="0">
                <a:solidFill>
                  <a:schemeClr val="tx1">
                    <a:lumMod val="65000"/>
                    <a:lumOff val="35000"/>
                  </a:schemeClr>
                </a:solidFill>
              </a:rPr>
              <a:t>Longer term value</a:t>
            </a:r>
          </a:p>
          <a:p>
            <a:pPr marL="214313" indent="-214313">
              <a:buFont typeface="Arial" panose="020B0604020202020204" pitchFamily="34" charset="0"/>
              <a:buChar char="•"/>
            </a:pPr>
            <a:r>
              <a:rPr lang="en-US" sz="1200" dirty="0">
                <a:solidFill>
                  <a:schemeClr val="tx1">
                    <a:lumMod val="65000"/>
                    <a:lumOff val="35000"/>
                  </a:schemeClr>
                </a:solidFill>
              </a:rPr>
              <a:t>Supported</a:t>
            </a:r>
            <a:endParaRPr lang="en-US" sz="1350" dirty="0"/>
          </a:p>
          <a:p>
            <a:pPr marL="214313" indent="-214313">
              <a:buFont typeface="Arial" panose="020B0604020202020204" pitchFamily="34" charset="0"/>
              <a:buChar char="•"/>
            </a:pPr>
            <a:r>
              <a:rPr lang="en-US" sz="1350" b="1" dirty="0">
                <a:solidFill>
                  <a:schemeClr val="tx1">
                    <a:lumMod val="65000"/>
                    <a:lumOff val="35000"/>
                  </a:schemeClr>
                </a:solidFill>
              </a:rPr>
              <a:t>Adoption across industry</a:t>
            </a:r>
          </a:p>
        </p:txBody>
      </p:sp>
    </p:spTree>
    <p:extLst>
      <p:ext uri="{BB962C8B-B14F-4D97-AF65-F5344CB8AC3E}">
        <p14:creationId xmlns:p14="http://schemas.microsoft.com/office/powerpoint/2010/main" val="187988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2245404" y="2038350"/>
            <a:ext cx="1031196" cy="835078"/>
          </a:xfrm>
          <a:prstGeom prst="rect">
            <a:avLst/>
          </a:prstGeom>
          <a:solidFill>
            <a:schemeClr val="bg1">
              <a:lumMod val="85000"/>
            </a:schemeClr>
          </a:solidFill>
          <a:ln w="1270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tIns="0" rtlCol="0" anchor="t"/>
          <a:lstStyle/>
          <a:p>
            <a:pPr algn="ctr">
              <a:lnSpc>
                <a:spcPct val="90000"/>
              </a:lnSpc>
            </a:pPr>
            <a:r>
              <a:rPr lang="en-US" sz="1600" dirty="0">
                <a:solidFill>
                  <a:schemeClr val="tx2">
                    <a:lumMod val="75000"/>
                  </a:schemeClr>
                </a:solidFill>
              </a:rPr>
              <a:t>Sample Handling</a:t>
            </a:r>
            <a:endParaRPr lang="en-US" dirty="0">
              <a:solidFill>
                <a:schemeClr val="tx2">
                  <a:lumMod val="75000"/>
                </a:schemeClr>
              </a:solidFill>
            </a:endParaRPr>
          </a:p>
        </p:txBody>
      </p:sp>
      <p:sp>
        <p:nvSpPr>
          <p:cNvPr id="38" name="Rectangle 37"/>
          <p:cNvSpPr/>
          <p:nvPr/>
        </p:nvSpPr>
        <p:spPr>
          <a:xfrm>
            <a:off x="139472" y="1047750"/>
            <a:ext cx="1039482" cy="832104"/>
          </a:xfrm>
          <a:prstGeom prst="rect">
            <a:avLst/>
          </a:prstGeom>
          <a:solidFill>
            <a:schemeClr val="bg1">
              <a:lumMod val="85000"/>
            </a:schemeClr>
          </a:solidFill>
          <a:ln w="1270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tIns="0" rtlCol="0" anchor="t"/>
          <a:lstStyle/>
          <a:p>
            <a:pPr algn="ctr"/>
            <a:r>
              <a:rPr lang="en-US" sz="1600" dirty="0">
                <a:solidFill>
                  <a:schemeClr val="tx2">
                    <a:lumMod val="75000"/>
                  </a:schemeClr>
                </a:solidFill>
              </a:rPr>
              <a:t>ELN</a:t>
            </a:r>
            <a:endParaRPr lang="en-US" dirty="0">
              <a:solidFill>
                <a:schemeClr val="tx2">
                  <a:lumMod val="75000"/>
                </a:schemeClr>
              </a:solidFill>
            </a:endParaRPr>
          </a:p>
        </p:txBody>
      </p:sp>
      <p:sp>
        <p:nvSpPr>
          <p:cNvPr id="7" name="Title 6"/>
          <p:cNvSpPr>
            <a:spLocks noGrp="1"/>
          </p:cNvSpPr>
          <p:nvPr>
            <p:ph type="title"/>
          </p:nvPr>
        </p:nvSpPr>
        <p:spPr>
          <a:xfrm>
            <a:off x="152400" y="57151"/>
            <a:ext cx="8915400" cy="451397"/>
          </a:xfrm>
        </p:spPr>
        <p:txBody>
          <a:bodyPr anchor="t">
            <a:noAutofit/>
          </a:bodyPr>
          <a:lstStyle/>
          <a:p>
            <a:r>
              <a:rPr lang="en-US" sz="2200" dirty="0">
                <a:latin typeface="Harabara Mais Bold"/>
              </a:rPr>
              <a:t>Integrating with the major informatics capabilities</a:t>
            </a:r>
            <a:endParaRPr lang="en-US" sz="2200" dirty="0"/>
          </a:p>
        </p:txBody>
      </p:sp>
      <p:sp>
        <p:nvSpPr>
          <p:cNvPr id="8" name="Rectangle 7"/>
          <p:cNvSpPr/>
          <p:nvPr/>
        </p:nvSpPr>
        <p:spPr>
          <a:xfrm>
            <a:off x="249638" y="514350"/>
            <a:ext cx="819150" cy="457200"/>
          </a:xfrm>
          <a:prstGeom prst="rect">
            <a:avLst/>
          </a:prstGeom>
          <a:solidFill>
            <a:srgbClr val="B9CDE5">
              <a:alpha val="52941"/>
            </a:srgb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80000"/>
              </a:lnSpc>
            </a:pPr>
            <a:r>
              <a:rPr lang="en-US" sz="1200" dirty="0">
                <a:solidFill>
                  <a:schemeClr val="tx1">
                    <a:lumMod val="50000"/>
                    <a:lumOff val="50000"/>
                  </a:schemeClr>
                </a:solidFill>
              </a:rPr>
              <a:t>Plan Analysis</a:t>
            </a:r>
          </a:p>
        </p:txBody>
      </p:sp>
      <p:sp>
        <p:nvSpPr>
          <p:cNvPr id="9" name="Rectangle 8"/>
          <p:cNvSpPr/>
          <p:nvPr/>
        </p:nvSpPr>
        <p:spPr>
          <a:xfrm>
            <a:off x="1289120" y="514350"/>
            <a:ext cx="819150" cy="457200"/>
          </a:xfrm>
          <a:prstGeom prst="rect">
            <a:avLst/>
          </a:prstGeom>
          <a:solidFill>
            <a:srgbClr val="B9CDE5">
              <a:alpha val="52941"/>
            </a:srgb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80000"/>
              </a:lnSpc>
            </a:pPr>
            <a:r>
              <a:rPr lang="en-US" sz="1200" dirty="0">
                <a:solidFill>
                  <a:schemeClr val="tx1">
                    <a:lumMod val="50000"/>
                    <a:lumOff val="50000"/>
                  </a:schemeClr>
                </a:solidFill>
              </a:rPr>
              <a:t>Prepare Samples</a:t>
            </a:r>
          </a:p>
        </p:txBody>
      </p:sp>
      <p:sp>
        <p:nvSpPr>
          <p:cNvPr id="10" name="Rectangle 9"/>
          <p:cNvSpPr/>
          <p:nvPr/>
        </p:nvSpPr>
        <p:spPr>
          <a:xfrm>
            <a:off x="2328602" y="514350"/>
            <a:ext cx="819150" cy="457200"/>
          </a:xfrm>
          <a:prstGeom prst="rect">
            <a:avLst/>
          </a:prstGeom>
          <a:solidFill>
            <a:srgbClr val="B9CDE5">
              <a:alpha val="52941"/>
            </a:srgb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80000"/>
              </a:lnSpc>
            </a:pPr>
            <a:r>
              <a:rPr lang="en-US" sz="1200" dirty="0">
                <a:solidFill>
                  <a:schemeClr val="tx1">
                    <a:lumMod val="50000"/>
                    <a:lumOff val="50000"/>
                  </a:schemeClr>
                </a:solidFill>
              </a:rPr>
              <a:t>Submit Samples</a:t>
            </a:r>
          </a:p>
        </p:txBody>
      </p:sp>
      <p:sp>
        <p:nvSpPr>
          <p:cNvPr id="11" name="Rectangle 10"/>
          <p:cNvSpPr/>
          <p:nvPr/>
        </p:nvSpPr>
        <p:spPr>
          <a:xfrm>
            <a:off x="3368085" y="514350"/>
            <a:ext cx="1088048" cy="457200"/>
          </a:xfrm>
          <a:prstGeom prst="rect">
            <a:avLst/>
          </a:prstGeom>
          <a:solidFill>
            <a:srgbClr val="B9CDE5">
              <a:alpha val="52941"/>
            </a:srgb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80000"/>
              </a:lnSpc>
            </a:pPr>
            <a:r>
              <a:rPr lang="en-US" sz="1200" dirty="0">
                <a:solidFill>
                  <a:schemeClr val="tx1">
                    <a:lumMod val="50000"/>
                    <a:lumOff val="50000"/>
                  </a:schemeClr>
                </a:solidFill>
              </a:rPr>
              <a:t>Control Inst. Acquire Data</a:t>
            </a:r>
          </a:p>
        </p:txBody>
      </p:sp>
      <p:sp>
        <p:nvSpPr>
          <p:cNvPr id="12" name="Rectangle 11"/>
          <p:cNvSpPr/>
          <p:nvPr/>
        </p:nvSpPr>
        <p:spPr>
          <a:xfrm>
            <a:off x="4676464" y="514350"/>
            <a:ext cx="819150" cy="457200"/>
          </a:xfrm>
          <a:prstGeom prst="rect">
            <a:avLst/>
          </a:prstGeom>
          <a:solidFill>
            <a:srgbClr val="B9CDE5">
              <a:alpha val="52941"/>
            </a:srgb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80000"/>
              </a:lnSpc>
            </a:pPr>
            <a:r>
              <a:rPr lang="en-US" sz="1200" dirty="0">
                <a:solidFill>
                  <a:schemeClr val="tx1">
                    <a:lumMod val="50000"/>
                    <a:lumOff val="50000"/>
                  </a:schemeClr>
                </a:solidFill>
              </a:rPr>
              <a:t>Process Data</a:t>
            </a:r>
          </a:p>
        </p:txBody>
      </p:sp>
      <p:sp>
        <p:nvSpPr>
          <p:cNvPr id="13" name="Rectangle 12"/>
          <p:cNvSpPr/>
          <p:nvPr/>
        </p:nvSpPr>
        <p:spPr>
          <a:xfrm>
            <a:off x="5715946" y="514350"/>
            <a:ext cx="819150" cy="457200"/>
          </a:xfrm>
          <a:prstGeom prst="rect">
            <a:avLst/>
          </a:prstGeom>
          <a:solidFill>
            <a:srgbClr val="B9CDE5">
              <a:alpha val="52941"/>
            </a:srgb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80000"/>
              </a:lnSpc>
            </a:pPr>
            <a:r>
              <a:rPr lang="en-US" sz="1200" dirty="0">
                <a:solidFill>
                  <a:schemeClr val="tx1">
                    <a:lumMod val="50000"/>
                    <a:lumOff val="50000"/>
                  </a:schemeClr>
                </a:solidFill>
              </a:rPr>
              <a:t>Analyze Data</a:t>
            </a:r>
          </a:p>
        </p:txBody>
      </p:sp>
      <p:sp>
        <p:nvSpPr>
          <p:cNvPr id="14" name="Rectangle 13"/>
          <p:cNvSpPr/>
          <p:nvPr/>
        </p:nvSpPr>
        <p:spPr>
          <a:xfrm>
            <a:off x="6755428" y="514350"/>
            <a:ext cx="819150" cy="457200"/>
          </a:xfrm>
          <a:prstGeom prst="rect">
            <a:avLst/>
          </a:prstGeom>
          <a:solidFill>
            <a:srgbClr val="B9CDE5">
              <a:alpha val="52941"/>
            </a:srgb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80000"/>
              </a:lnSpc>
            </a:pPr>
            <a:r>
              <a:rPr lang="en-US" sz="1200" dirty="0">
                <a:solidFill>
                  <a:schemeClr val="tx1">
                    <a:lumMod val="50000"/>
                    <a:lumOff val="50000"/>
                  </a:schemeClr>
                </a:solidFill>
              </a:rPr>
              <a:t>Capture &amp; Reports Results</a:t>
            </a:r>
          </a:p>
        </p:txBody>
      </p:sp>
      <p:sp>
        <p:nvSpPr>
          <p:cNvPr id="15" name="Rectangle 14"/>
          <p:cNvSpPr/>
          <p:nvPr/>
        </p:nvSpPr>
        <p:spPr>
          <a:xfrm>
            <a:off x="7794913" y="514350"/>
            <a:ext cx="819150" cy="457200"/>
          </a:xfrm>
          <a:prstGeom prst="rect">
            <a:avLst/>
          </a:prstGeom>
          <a:solidFill>
            <a:srgbClr val="B9CDE5">
              <a:alpha val="52941"/>
            </a:srgb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bIns="0" rtlCol="0" anchor="ctr"/>
          <a:lstStyle/>
          <a:p>
            <a:pPr algn="ctr">
              <a:lnSpc>
                <a:spcPct val="80000"/>
              </a:lnSpc>
            </a:pPr>
            <a:r>
              <a:rPr lang="en-US" sz="1200" dirty="0">
                <a:solidFill>
                  <a:schemeClr val="tx1">
                    <a:lumMod val="50000"/>
                    <a:lumOff val="50000"/>
                  </a:schemeClr>
                </a:solidFill>
              </a:rPr>
              <a:t>Store, Archive, Mine Data</a:t>
            </a:r>
          </a:p>
        </p:txBody>
      </p:sp>
      <p:sp>
        <p:nvSpPr>
          <p:cNvPr id="16" name="Right Arrow 15"/>
          <p:cNvSpPr/>
          <p:nvPr/>
        </p:nvSpPr>
        <p:spPr>
          <a:xfrm>
            <a:off x="1068789" y="629634"/>
            <a:ext cx="220332" cy="196093"/>
          </a:xfrm>
          <a:prstGeom prst="rightArrow">
            <a:avLst/>
          </a:prstGeom>
          <a:solidFill>
            <a:schemeClr val="tx2">
              <a:lumMod val="20000"/>
              <a:lumOff val="80000"/>
            </a:schemeClr>
          </a:solidFill>
          <a:ln w="63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7" name="Right Arrow 16"/>
          <p:cNvSpPr/>
          <p:nvPr/>
        </p:nvSpPr>
        <p:spPr>
          <a:xfrm>
            <a:off x="2108270" y="629634"/>
            <a:ext cx="220332" cy="196093"/>
          </a:xfrm>
          <a:prstGeom prst="rightArrow">
            <a:avLst/>
          </a:prstGeom>
          <a:solidFill>
            <a:schemeClr val="tx2">
              <a:lumMod val="20000"/>
              <a:lumOff val="80000"/>
            </a:schemeClr>
          </a:solidFill>
          <a:ln w="63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8" name="Right Arrow 17"/>
          <p:cNvSpPr/>
          <p:nvPr/>
        </p:nvSpPr>
        <p:spPr>
          <a:xfrm>
            <a:off x="3147752" y="629634"/>
            <a:ext cx="220332" cy="196093"/>
          </a:xfrm>
          <a:prstGeom prst="rightArrow">
            <a:avLst/>
          </a:prstGeom>
          <a:solidFill>
            <a:schemeClr val="tx2">
              <a:lumMod val="20000"/>
              <a:lumOff val="80000"/>
            </a:schemeClr>
          </a:solidFill>
          <a:ln w="63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9" name="Right Arrow 18"/>
          <p:cNvSpPr/>
          <p:nvPr/>
        </p:nvSpPr>
        <p:spPr>
          <a:xfrm>
            <a:off x="4456132" y="629634"/>
            <a:ext cx="220332" cy="196093"/>
          </a:xfrm>
          <a:prstGeom prst="rightArrow">
            <a:avLst/>
          </a:prstGeom>
          <a:solidFill>
            <a:schemeClr val="tx2">
              <a:lumMod val="20000"/>
              <a:lumOff val="80000"/>
            </a:schemeClr>
          </a:solidFill>
          <a:ln w="63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20" name="Right Arrow 19"/>
          <p:cNvSpPr/>
          <p:nvPr/>
        </p:nvSpPr>
        <p:spPr>
          <a:xfrm>
            <a:off x="5495614" y="629634"/>
            <a:ext cx="220332" cy="196093"/>
          </a:xfrm>
          <a:prstGeom prst="rightArrow">
            <a:avLst/>
          </a:prstGeom>
          <a:solidFill>
            <a:schemeClr val="tx2">
              <a:lumMod val="20000"/>
              <a:lumOff val="80000"/>
            </a:schemeClr>
          </a:solidFill>
          <a:ln w="63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21" name="Right Arrow 20"/>
          <p:cNvSpPr/>
          <p:nvPr/>
        </p:nvSpPr>
        <p:spPr>
          <a:xfrm>
            <a:off x="6535096" y="629634"/>
            <a:ext cx="220332" cy="196093"/>
          </a:xfrm>
          <a:prstGeom prst="rightArrow">
            <a:avLst/>
          </a:prstGeom>
          <a:solidFill>
            <a:schemeClr val="tx2">
              <a:lumMod val="20000"/>
              <a:lumOff val="80000"/>
            </a:schemeClr>
          </a:solidFill>
          <a:ln w="63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22" name="Right Arrow 21"/>
          <p:cNvSpPr/>
          <p:nvPr/>
        </p:nvSpPr>
        <p:spPr>
          <a:xfrm>
            <a:off x="7575732" y="629634"/>
            <a:ext cx="220332" cy="196093"/>
          </a:xfrm>
          <a:prstGeom prst="rightArrow">
            <a:avLst/>
          </a:prstGeom>
          <a:solidFill>
            <a:schemeClr val="tx2">
              <a:lumMod val="20000"/>
              <a:lumOff val="80000"/>
            </a:schemeClr>
          </a:solidFill>
          <a:ln w="63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pic>
        <p:nvPicPr>
          <p:cNvPr id="37" name="Picture 36"/>
          <p:cNvPicPr>
            <a:picLocks noChangeAspect="1"/>
          </p:cNvPicPr>
          <p:nvPr/>
        </p:nvPicPr>
        <p:blipFill>
          <a:blip r:embed="rId3"/>
          <a:stretch>
            <a:fillRect/>
          </a:stretch>
        </p:blipFill>
        <p:spPr>
          <a:xfrm>
            <a:off x="191339" y="1513104"/>
            <a:ext cx="459542" cy="459542"/>
          </a:xfrm>
          <a:prstGeom prst="rect">
            <a:avLst/>
          </a:prstGeom>
          <a:effectLst>
            <a:outerShdw blurRad="50800" dist="38100" dir="2700000" algn="tl" rotWithShape="0">
              <a:prstClr val="black">
                <a:alpha val="40000"/>
              </a:prstClr>
            </a:outerShdw>
          </a:effectLst>
        </p:spPr>
      </p:pic>
      <p:sp>
        <p:nvSpPr>
          <p:cNvPr id="39" name="Rectangle 38"/>
          <p:cNvSpPr/>
          <p:nvPr/>
        </p:nvSpPr>
        <p:spPr>
          <a:xfrm>
            <a:off x="6774179" y="2035727"/>
            <a:ext cx="2194562" cy="832104"/>
          </a:xfrm>
          <a:prstGeom prst="rect">
            <a:avLst/>
          </a:prstGeom>
          <a:solidFill>
            <a:schemeClr val="bg1">
              <a:lumMod val="85000"/>
            </a:schemeClr>
          </a:solidFill>
          <a:ln w="1270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lIns="45720" tIns="0" rIns="45720" rtlCol="0" anchor="t"/>
          <a:lstStyle/>
          <a:p>
            <a:pPr algn="ctr">
              <a:lnSpc>
                <a:spcPct val="90000"/>
              </a:lnSpc>
            </a:pPr>
            <a:r>
              <a:rPr lang="en-US" sz="1600" dirty="0">
                <a:solidFill>
                  <a:schemeClr val="tx2">
                    <a:lumMod val="75000"/>
                  </a:schemeClr>
                </a:solidFill>
              </a:rPr>
              <a:t>Data Repositories</a:t>
            </a:r>
            <a:endParaRPr lang="en-US" dirty="0">
              <a:solidFill>
                <a:schemeClr val="tx2">
                  <a:lumMod val="75000"/>
                </a:schemeClr>
              </a:solidFill>
            </a:endParaRPr>
          </a:p>
        </p:txBody>
      </p:sp>
      <p:pic>
        <p:nvPicPr>
          <p:cNvPr id="40" name="Picture 39"/>
          <p:cNvPicPr>
            <a:picLocks noChangeAspect="1"/>
          </p:cNvPicPr>
          <p:nvPr/>
        </p:nvPicPr>
        <p:blipFill>
          <a:blip r:embed="rId3"/>
          <a:stretch>
            <a:fillRect/>
          </a:stretch>
        </p:blipFill>
        <p:spPr>
          <a:xfrm>
            <a:off x="7370659" y="2463251"/>
            <a:ext cx="459542" cy="459542"/>
          </a:xfrm>
          <a:prstGeom prst="rect">
            <a:avLst/>
          </a:prstGeom>
          <a:effectLst>
            <a:outerShdw blurRad="50800" dist="38100" dir="2700000" algn="tl" rotWithShape="0">
              <a:prstClr val="black">
                <a:alpha val="40000"/>
              </a:prstClr>
            </a:outerShdw>
          </a:effectLst>
        </p:spPr>
      </p:pic>
      <p:pic>
        <p:nvPicPr>
          <p:cNvPr id="70" name="Picture 69"/>
          <p:cNvPicPr>
            <a:picLocks noChangeAspect="1"/>
          </p:cNvPicPr>
          <p:nvPr/>
        </p:nvPicPr>
        <p:blipFill>
          <a:blip r:embed="rId4"/>
          <a:stretch>
            <a:fillRect/>
          </a:stretch>
        </p:blipFill>
        <p:spPr>
          <a:xfrm>
            <a:off x="7889249" y="2436825"/>
            <a:ext cx="613710" cy="529225"/>
          </a:xfrm>
          <a:prstGeom prst="rect">
            <a:avLst/>
          </a:prstGeom>
          <a:effectLst>
            <a:outerShdw blurRad="50800" dist="38100" dir="2700000" algn="tl" rotWithShape="0">
              <a:prstClr val="black">
                <a:alpha val="40000"/>
              </a:prstClr>
            </a:outerShdw>
          </a:effectLst>
        </p:spPr>
      </p:pic>
      <p:sp>
        <p:nvSpPr>
          <p:cNvPr id="71" name="Rectangle 70"/>
          <p:cNvSpPr/>
          <p:nvPr/>
        </p:nvSpPr>
        <p:spPr>
          <a:xfrm>
            <a:off x="139473" y="2038351"/>
            <a:ext cx="1968797" cy="835077"/>
          </a:xfrm>
          <a:prstGeom prst="rect">
            <a:avLst/>
          </a:prstGeom>
          <a:solidFill>
            <a:schemeClr val="bg1">
              <a:lumMod val="85000"/>
            </a:schemeClr>
          </a:solidFill>
          <a:ln w="1270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tIns="0" rtlCol="0" anchor="t"/>
          <a:lstStyle/>
          <a:p>
            <a:pPr algn="ctr"/>
            <a:r>
              <a:rPr lang="en-US" sz="1600" dirty="0">
                <a:solidFill>
                  <a:schemeClr val="tx2">
                    <a:lumMod val="75000"/>
                  </a:schemeClr>
                </a:solidFill>
              </a:rPr>
              <a:t>LIMS</a:t>
            </a:r>
            <a:endParaRPr lang="en-US" dirty="0">
              <a:solidFill>
                <a:schemeClr val="tx2">
                  <a:lumMod val="75000"/>
                </a:schemeClr>
              </a:solidFill>
            </a:endParaRPr>
          </a:p>
        </p:txBody>
      </p:sp>
      <p:pic>
        <p:nvPicPr>
          <p:cNvPr id="72" name="Picture 71"/>
          <p:cNvPicPr>
            <a:picLocks noChangeAspect="1"/>
          </p:cNvPicPr>
          <p:nvPr/>
        </p:nvPicPr>
        <p:blipFill>
          <a:blip r:embed="rId3"/>
          <a:stretch>
            <a:fillRect/>
          </a:stretch>
        </p:blipFill>
        <p:spPr>
          <a:xfrm>
            <a:off x="284487" y="2506509"/>
            <a:ext cx="459542" cy="459542"/>
          </a:xfrm>
          <a:prstGeom prst="rect">
            <a:avLst/>
          </a:prstGeom>
          <a:effectLst>
            <a:outerShdw blurRad="50800" dist="38100" dir="2700000" algn="tl" rotWithShape="0">
              <a:prstClr val="black">
                <a:alpha val="40000"/>
              </a:prstClr>
            </a:outerShdw>
          </a:effectLst>
        </p:spPr>
      </p:pic>
      <p:sp>
        <p:nvSpPr>
          <p:cNvPr id="73" name="Rectangle 72"/>
          <p:cNvSpPr/>
          <p:nvPr/>
        </p:nvSpPr>
        <p:spPr>
          <a:xfrm>
            <a:off x="3354304" y="2043819"/>
            <a:ext cx="2177497" cy="829610"/>
          </a:xfrm>
          <a:prstGeom prst="rect">
            <a:avLst/>
          </a:prstGeom>
          <a:solidFill>
            <a:schemeClr val="bg1">
              <a:lumMod val="85000"/>
            </a:schemeClr>
          </a:solidFill>
          <a:ln w="1270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lIns="0" tIns="0" rIns="0" rtlCol="0" anchor="t"/>
          <a:lstStyle/>
          <a:p>
            <a:pPr algn="ctr"/>
            <a:r>
              <a:rPr lang="en-US" sz="1600" dirty="0">
                <a:solidFill>
                  <a:schemeClr val="tx2">
                    <a:lumMod val="75000"/>
                  </a:schemeClr>
                </a:solidFill>
              </a:rPr>
              <a:t>Instrument Software</a:t>
            </a:r>
            <a:endParaRPr lang="en-US" dirty="0">
              <a:solidFill>
                <a:schemeClr val="tx2">
                  <a:lumMod val="75000"/>
                </a:schemeClr>
              </a:solidFill>
            </a:endParaRPr>
          </a:p>
        </p:txBody>
      </p:sp>
      <p:pic>
        <p:nvPicPr>
          <p:cNvPr id="74" name="Picture 73"/>
          <p:cNvPicPr>
            <a:picLocks noChangeAspect="1"/>
          </p:cNvPicPr>
          <p:nvPr/>
        </p:nvPicPr>
        <p:blipFill>
          <a:blip r:embed="rId4"/>
          <a:stretch>
            <a:fillRect/>
          </a:stretch>
        </p:blipFill>
        <p:spPr>
          <a:xfrm>
            <a:off x="1215389" y="2436826"/>
            <a:ext cx="613710" cy="529225"/>
          </a:xfrm>
          <a:prstGeom prst="rect">
            <a:avLst/>
          </a:prstGeom>
          <a:effectLst>
            <a:outerShdw blurRad="50800" dist="38100" dir="2700000" algn="tl" rotWithShape="0">
              <a:prstClr val="black">
                <a:alpha val="40000"/>
              </a:prstClr>
            </a:outerShdw>
          </a:effectLst>
        </p:spPr>
      </p:pic>
      <p:pic>
        <p:nvPicPr>
          <p:cNvPr id="75" name="Picture 74"/>
          <p:cNvPicPr>
            <a:picLocks noChangeAspect="1"/>
          </p:cNvPicPr>
          <p:nvPr/>
        </p:nvPicPr>
        <p:blipFill>
          <a:blip r:embed="rId3"/>
          <a:stretch>
            <a:fillRect/>
          </a:stretch>
        </p:blipFill>
        <p:spPr>
          <a:xfrm>
            <a:off x="2245404" y="2506509"/>
            <a:ext cx="459542" cy="459542"/>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stretch>
            <a:fillRect/>
          </a:stretch>
        </p:blipFill>
        <p:spPr>
          <a:xfrm>
            <a:off x="4575315" y="2436826"/>
            <a:ext cx="613710" cy="529225"/>
          </a:xfrm>
          <a:prstGeom prst="rect">
            <a:avLst/>
          </a:prstGeom>
          <a:effectLst>
            <a:outerShdw blurRad="50800" dist="38100" dir="2700000" algn="tl" rotWithShape="0">
              <a:prstClr val="black">
                <a:alpha val="40000"/>
              </a:prstClr>
            </a:outerShdw>
          </a:effectLst>
        </p:spPr>
      </p:pic>
      <p:sp>
        <p:nvSpPr>
          <p:cNvPr id="89" name="Rectangle 88"/>
          <p:cNvSpPr/>
          <p:nvPr/>
        </p:nvSpPr>
        <p:spPr>
          <a:xfrm>
            <a:off x="1312542" y="3044190"/>
            <a:ext cx="5334879" cy="841248"/>
          </a:xfrm>
          <a:prstGeom prst="rect">
            <a:avLst/>
          </a:prstGeom>
          <a:solidFill>
            <a:schemeClr val="bg1">
              <a:lumMod val="85000"/>
            </a:schemeClr>
          </a:solidFill>
          <a:ln w="1270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lIns="45720" tIns="0" rIns="45720" rtlCol="0" anchor="t"/>
          <a:lstStyle/>
          <a:p>
            <a:pPr algn="ctr"/>
            <a:r>
              <a:rPr lang="en-US" sz="1600" dirty="0">
                <a:solidFill>
                  <a:schemeClr val="tx2">
                    <a:lumMod val="75000"/>
                  </a:schemeClr>
                </a:solidFill>
              </a:rPr>
              <a:t>CDS/SDMS (HPLC)</a:t>
            </a:r>
            <a:endParaRPr lang="en-US" dirty="0">
              <a:solidFill>
                <a:schemeClr val="tx2">
                  <a:lumMod val="75000"/>
                </a:schemeClr>
              </a:solidFill>
            </a:endParaRPr>
          </a:p>
        </p:txBody>
      </p:sp>
      <p:pic>
        <p:nvPicPr>
          <p:cNvPr id="94" name="Picture 93"/>
          <p:cNvPicPr>
            <a:picLocks noChangeAspect="1"/>
          </p:cNvPicPr>
          <p:nvPr/>
        </p:nvPicPr>
        <p:blipFill>
          <a:blip r:embed="rId5"/>
          <a:stretch>
            <a:fillRect/>
          </a:stretch>
        </p:blipFill>
        <p:spPr>
          <a:xfrm>
            <a:off x="2701861" y="2506509"/>
            <a:ext cx="484760" cy="459542"/>
          </a:xfrm>
          <a:prstGeom prst="rect">
            <a:avLst/>
          </a:prstGeom>
          <a:effectLst>
            <a:outerShdw blurRad="50800" dist="38100" dir="2700000" algn="tl" rotWithShape="0">
              <a:prstClr val="black">
                <a:alpha val="40000"/>
              </a:prstClr>
            </a:outerShdw>
          </a:effectLst>
        </p:spPr>
      </p:pic>
      <p:pic>
        <p:nvPicPr>
          <p:cNvPr id="100" name="Picture 99"/>
          <p:cNvPicPr>
            <a:picLocks noChangeAspect="1"/>
          </p:cNvPicPr>
          <p:nvPr/>
        </p:nvPicPr>
        <p:blipFill>
          <a:blip r:embed="rId5"/>
          <a:stretch>
            <a:fillRect/>
          </a:stretch>
        </p:blipFill>
        <p:spPr>
          <a:xfrm>
            <a:off x="3447514" y="3505687"/>
            <a:ext cx="516264" cy="459542"/>
          </a:xfrm>
          <a:prstGeom prst="rect">
            <a:avLst/>
          </a:prstGeom>
          <a:effectLst>
            <a:outerShdw blurRad="50800" dist="38100" dir="2700000" algn="tl" rotWithShape="0">
              <a:prstClr val="black">
                <a:alpha val="40000"/>
              </a:prstClr>
            </a:outerShdw>
          </a:effectLst>
        </p:spPr>
      </p:pic>
      <p:pic>
        <p:nvPicPr>
          <p:cNvPr id="101" name="Picture 100"/>
          <p:cNvPicPr>
            <a:picLocks noChangeAspect="1"/>
          </p:cNvPicPr>
          <p:nvPr/>
        </p:nvPicPr>
        <p:blipFill>
          <a:blip r:embed="rId3"/>
          <a:stretch>
            <a:fillRect/>
          </a:stretch>
        </p:blipFill>
        <p:spPr>
          <a:xfrm>
            <a:off x="2971800" y="3505687"/>
            <a:ext cx="489408" cy="459542"/>
          </a:xfrm>
          <a:prstGeom prst="rect">
            <a:avLst/>
          </a:prstGeom>
          <a:effectLst>
            <a:outerShdw blurRad="50800" dist="38100" dir="2700000" algn="tl" rotWithShape="0">
              <a:prstClr val="black">
                <a:alpha val="40000"/>
              </a:prstClr>
            </a:outerShdw>
          </a:effectLst>
        </p:spPr>
      </p:pic>
      <p:pic>
        <p:nvPicPr>
          <p:cNvPr id="102" name="Picture 101"/>
          <p:cNvPicPr>
            <a:picLocks noChangeAspect="1"/>
          </p:cNvPicPr>
          <p:nvPr/>
        </p:nvPicPr>
        <p:blipFill>
          <a:blip r:embed="rId4"/>
          <a:stretch>
            <a:fillRect/>
          </a:stretch>
        </p:blipFill>
        <p:spPr>
          <a:xfrm>
            <a:off x="3933059" y="3452225"/>
            <a:ext cx="653595" cy="529225"/>
          </a:xfrm>
          <a:prstGeom prst="rect">
            <a:avLst/>
          </a:prstGeom>
          <a:effectLst>
            <a:outerShdw blurRad="50800" dist="38100" dir="2700000" algn="tl" rotWithShape="0">
              <a:prstClr val="black">
                <a:alpha val="40000"/>
              </a:prstClr>
            </a:outerShdw>
          </a:effectLst>
        </p:spPr>
      </p:pic>
      <p:sp>
        <p:nvSpPr>
          <p:cNvPr id="49" name="Rectangle 48"/>
          <p:cNvSpPr/>
          <p:nvPr/>
        </p:nvSpPr>
        <p:spPr>
          <a:xfrm>
            <a:off x="5621781" y="2043818"/>
            <a:ext cx="1062417" cy="829610"/>
          </a:xfrm>
          <a:prstGeom prst="rect">
            <a:avLst/>
          </a:prstGeom>
          <a:solidFill>
            <a:schemeClr val="bg1">
              <a:lumMod val="85000"/>
            </a:schemeClr>
          </a:solidFill>
          <a:ln w="1270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lIns="45720" tIns="0" rIns="45720" rtlCol="0" anchor="t"/>
          <a:lstStyle/>
          <a:p>
            <a:pPr algn="ctr">
              <a:lnSpc>
                <a:spcPct val="90000"/>
              </a:lnSpc>
            </a:pPr>
            <a:r>
              <a:rPr lang="en-US" sz="1600" dirty="0">
                <a:solidFill>
                  <a:schemeClr val="tx2">
                    <a:lumMod val="75000"/>
                  </a:schemeClr>
                </a:solidFill>
              </a:rPr>
              <a:t>Analysis Software</a:t>
            </a:r>
            <a:endParaRPr lang="en-US" dirty="0">
              <a:solidFill>
                <a:schemeClr val="tx2">
                  <a:lumMod val="75000"/>
                </a:schemeClr>
              </a:solidFill>
            </a:endParaRPr>
          </a:p>
        </p:txBody>
      </p:sp>
      <p:pic>
        <p:nvPicPr>
          <p:cNvPr id="97" name="Picture 96"/>
          <p:cNvPicPr>
            <a:picLocks noChangeAspect="1"/>
          </p:cNvPicPr>
          <p:nvPr/>
        </p:nvPicPr>
        <p:blipFill>
          <a:blip r:embed="rId4"/>
          <a:stretch>
            <a:fillRect/>
          </a:stretch>
        </p:blipFill>
        <p:spPr>
          <a:xfrm>
            <a:off x="6091890" y="2436825"/>
            <a:ext cx="613710" cy="529225"/>
          </a:xfrm>
          <a:prstGeom prst="rect">
            <a:avLst/>
          </a:prstGeom>
          <a:effectLst>
            <a:outerShdw blurRad="50800" dist="38100" dir="2700000" algn="tl" rotWithShape="0">
              <a:prstClr val="black">
                <a:alpha val="40000"/>
              </a:prstClr>
            </a:outerShdw>
          </a:effectLst>
        </p:spPr>
      </p:pic>
      <p:pic>
        <p:nvPicPr>
          <p:cNvPr id="51" name="Picture 50"/>
          <p:cNvPicPr>
            <a:picLocks noChangeAspect="1"/>
          </p:cNvPicPr>
          <p:nvPr/>
        </p:nvPicPr>
        <p:blipFill>
          <a:blip r:embed="rId5"/>
          <a:stretch>
            <a:fillRect/>
          </a:stretch>
        </p:blipFill>
        <p:spPr>
          <a:xfrm>
            <a:off x="744029" y="2506509"/>
            <a:ext cx="484760" cy="459542"/>
          </a:xfrm>
          <a:prstGeom prst="rect">
            <a:avLst/>
          </a:prstGeom>
          <a:effectLst>
            <a:outerShdw blurRad="50800" dist="38100" dir="2700000" algn="tl" rotWithShape="0">
              <a:prstClr val="black">
                <a:alpha val="40000"/>
              </a:prstClr>
            </a:outerShdw>
          </a:effectLst>
        </p:spPr>
      </p:pic>
      <p:pic>
        <p:nvPicPr>
          <p:cNvPr id="95" name="Picture 94"/>
          <p:cNvPicPr>
            <a:picLocks noChangeAspect="1"/>
          </p:cNvPicPr>
          <p:nvPr/>
        </p:nvPicPr>
        <p:blipFill>
          <a:blip r:embed="rId3"/>
          <a:stretch>
            <a:fillRect/>
          </a:stretch>
        </p:blipFill>
        <p:spPr>
          <a:xfrm>
            <a:off x="5621781" y="2506508"/>
            <a:ext cx="459542" cy="459542"/>
          </a:xfrm>
          <a:prstGeom prst="rect">
            <a:avLst/>
          </a:prstGeom>
          <a:effectLst>
            <a:outerShdw blurRad="50800" dist="38100" dir="2700000" algn="tl" rotWithShape="0">
              <a:prstClr val="black">
                <a:alpha val="40000"/>
              </a:prstClr>
            </a:outerShdw>
          </a:effectLst>
        </p:spPr>
      </p:pic>
      <p:pic>
        <p:nvPicPr>
          <p:cNvPr id="52" name="Picture 51"/>
          <p:cNvPicPr>
            <a:picLocks noChangeAspect="1"/>
          </p:cNvPicPr>
          <p:nvPr/>
        </p:nvPicPr>
        <p:blipFill>
          <a:blip r:embed="rId3"/>
          <a:stretch>
            <a:fillRect/>
          </a:stretch>
        </p:blipFill>
        <p:spPr>
          <a:xfrm>
            <a:off x="3639881" y="2506509"/>
            <a:ext cx="459542" cy="459542"/>
          </a:xfrm>
          <a:prstGeom prst="rect">
            <a:avLst/>
          </a:prstGeom>
          <a:effectLst>
            <a:outerShdw blurRad="50800" dist="38100" dir="2700000" algn="tl" rotWithShape="0">
              <a:prstClr val="black">
                <a:alpha val="40000"/>
              </a:prstClr>
            </a:outerShdw>
          </a:effectLst>
        </p:spPr>
      </p:pic>
      <p:pic>
        <p:nvPicPr>
          <p:cNvPr id="53" name="Picture 52"/>
          <p:cNvPicPr>
            <a:picLocks noChangeAspect="1"/>
          </p:cNvPicPr>
          <p:nvPr/>
        </p:nvPicPr>
        <p:blipFill>
          <a:blip r:embed="rId5"/>
          <a:stretch>
            <a:fillRect/>
          </a:stretch>
        </p:blipFill>
        <p:spPr>
          <a:xfrm>
            <a:off x="4096338" y="2506509"/>
            <a:ext cx="484760" cy="459542"/>
          </a:xfrm>
          <a:prstGeom prst="rect">
            <a:avLst/>
          </a:prstGeom>
          <a:effectLst>
            <a:outerShdw blurRad="50800" dist="38100" dir="2700000" algn="tl" rotWithShape="0">
              <a:prstClr val="black">
                <a:alpha val="40000"/>
              </a:prstClr>
            </a:outerShdw>
          </a:effectLst>
        </p:spPr>
      </p:pic>
      <p:pic>
        <p:nvPicPr>
          <p:cNvPr id="54" name="Picture 53"/>
          <p:cNvPicPr>
            <a:picLocks noChangeAspect="1"/>
          </p:cNvPicPr>
          <p:nvPr/>
        </p:nvPicPr>
        <p:blipFill>
          <a:blip r:embed="rId5"/>
          <a:stretch>
            <a:fillRect/>
          </a:stretch>
        </p:blipFill>
        <p:spPr>
          <a:xfrm>
            <a:off x="651777" y="1513104"/>
            <a:ext cx="484760" cy="459542"/>
          </a:xfrm>
          <a:prstGeom prst="rect">
            <a:avLst/>
          </a:prstGeom>
          <a:effectLst>
            <a:outerShdw blurRad="50800" dist="38100" dir="2700000" algn="tl" rotWithShape="0">
              <a:prstClr val="black">
                <a:alpha val="40000"/>
              </a:prstClr>
            </a:outerShdw>
          </a:effectLst>
        </p:spPr>
      </p:pic>
      <p:sp>
        <p:nvSpPr>
          <p:cNvPr id="55" name="Rectangle 54"/>
          <p:cNvSpPr/>
          <p:nvPr/>
        </p:nvSpPr>
        <p:spPr>
          <a:xfrm>
            <a:off x="6595555" y="1047750"/>
            <a:ext cx="1039482" cy="832104"/>
          </a:xfrm>
          <a:prstGeom prst="rect">
            <a:avLst/>
          </a:prstGeom>
          <a:solidFill>
            <a:schemeClr val="bg1">
              <a:lumMod val="85000"/>
            </a:schemeClr>
          </a:solidFill>
          <a:ln w="1270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tIns="0" rtlCol="0" anchor="t"/>
          <a:lstStyle/>
          <a:p>
            <a:pPr algn="ctr"/>
            <a:r>
              <a:rPr lang="en-US" sz="1600" dirty="0">
                <a:solidFill>
                  <a:schemeClr val="tx2">
                    <a:lumMod val="75000"/>
                  </a:schemeClr>
                </a:solidFill>
              </a:rPr>
              <a:t>ELN/LIMS</a:t>
            </a:r>
            <a:endParaRPr lang="en-US" dirty="0">
              <a:solidFill>
                <a:schemeClr val="tx2">
                  <a:lumMod val="75000"/>
                </a:schemeClr>
              </a:solidFill>
            </a:endParaRPr>
          </a:p>
        </p:txBody>
      </p:sp>
      <p:pic>
        <p:nvPicPr>
          <p:cNvPr id="56" name="Picture 55"/>
          <p:cNvPicPr>
            <a:picLocks noChangeAspect="1"/>
          </p:cNvPicPr>
          <p:nvPr/>
        </p:nvPicPr>
        <p:blipFill>
          <a:blip r:embed="rId3"/>
          <a:stretch>
            <a:fillRect/>
          </a:stretch>
        </p:blipFill>
        <p:spPr>
          <a:xfrm>
            <a:off x="6647422" y="1363046"/>
            <a:ext cx="459542" cy="459542"/>
          </a:xfrm>
          <a:prstGeom prst="rect">
            <a:avLst/>
          </a:prstGeom>
          <a:effectLst>
            <a:outerShdw blurRad="50800" dist="38100" dir="2700000" algn="tl" rotWithShape="0">
              <a:prstClr val="black">
                <a:alpha val="40000"/>
              </a:prstClr>
            </a:outerShdw>
          </a:effectLst>
        </p:spPr>
      </p:pic>
      <p:pic>
        <p:nvPicPr>
          <p:cNvPr id="57" name="Picture 56"/>
          <p:cNvPicPr>
            <a:picLocks noChangeAspect="1"/>
          </p:cNvPicPr>
          <p:nvPr/>
        </p:nvPicPr>
        <p:blipFill>
          <a:blip r:embed="rId5"/>
          <a:stretch>
            <a:fillRect/>
          </a:stretch>
        </p:blipFill>
        <p:spPr>
          <a:xfrm>
            <a:off x="7107860" y="1363046"/>
            <a:ext cx="484760" cy="459542"/>
          </a:xfrm>
          <a:prstGeom prst="rect">
            <a:avLst/>
          </a:prstGeom>
          <a:effectLst>
            <a:outerShdw blurRad="50800" dist="38100" dir="2700000" algn="tl" rotWithShape="0">
              <a:prstClr val="black">
                <a:alpha val="40000"/>
              </a:prstClr>
            </a:outerShdw>
          </a:effectLst>
        </p:spPr>
      </p:pic>
      <p:sp>
        <p:nvSpPr>
          <p:cNvPr id="58" name="Rectangle 57"/>
          <p:cNvSpPr/>
          <p:nvPr/>
        </p:nvSpPr>
        <p:spPr>
          <a:xfrm>
            <a:off x="4676464" y="3944424"/>
            <a:ext cx="4315136" cy="829610"/>
          </a:xfrm>
          <a:prstGeom prst="rect">
            <a:avLst/>
          </a:prstGeom>
          <a:solidFill>
            <a:schemeClr val="bg1">
              <a:lumMod val="85000"/>
            </a:schemeClr>
          </a:solidFill>
          <a:ln w="1270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lIns="45720" tIns="0" rIns="45720" rtlCol="0" anchor="t"/>
          <a:lstStyle/>
          <a:p>
            <a:pPr algn="ctr">
              <a:lnSpc>
                <a:spcPct val="90000"/>
              </a:lnSpc>
            </a:pPr>
            <a:r>
              <a:rPr lang="en-US" sz="1600" dirty="0">
                <a:solidFill>
                  <a:schemeClr val="tx2">
                    <a:lumMod val="75000"/>
                  </a:schemeClr>
                </a:solidFill>
              </a:rPr>
              <a:t>Converters</a:t>
            </a:r>
            <a:endParaRPr lang="en-US" dirty="0">
              <a:solidFill>
                <a:schemeClr val="tx2">
                  <a:lumMod val="75000"/>
                </a:schemeClr>
              </a:solidFill>
            </a:endParaRPr>
          </a:p>
        </p:txBody>
      </p:sp>
      <p:pic>
        <p:nvPicPr>
          <p:cNvPr id="59" name="Picture 58"/>
          <p:cNvPicPr>
            <a:picLocks noChangeAspect="1"/>
          </p:cNvPicPr>
          <p:nvPr/>
        </p:nvPicPr>
        <p:blipFill>
          <a:blip r:embed="rId4"/>
          <a:stretch>
            <a:fillRect/>
          </a:stretch>
        </p:blipFill>
        <p:spPr>
          <a:xfrm>
            <a:off x="7120237" y="4320905"/>
            <a:ext cx="613710" cy="529225"/>
          </a:xfrm>
          <a:prstGeom prst="rect">
            <a:avLst/>
          </a:prstGeom>
          <a:effectLst>
            <a:outerShdw blurRad="50800" dist="38100" dir="2700000" algn="tl" rotWithShape="0">
              <a:prstClr val="black">
                <a:alpha val="40000"/>
              </a:prstClr>
            </a:outerShdw>
          </a:effectLst>
        </p:spPr>
      </p:pic>
      <p:pic>
        <p:nvPicPr>
          <p:cNvPr id="60" name="Picture 59"/>
          <p:cNvPicPr>
            <a:picLocks noChangeAspect="1"/>
          </p:cNvPicPr>
          <p:nvPr/>
        </p:nvPicPr>
        <p:blipFill>
          <a:blip r:embed="rId3"/>
          <a:stretch>
            <a:fillRect/>
          </a:stretch>
        </p:blipFill>
        <p:spPr>
          <a:xfrm>
            <a:off x="6185720" y="4390588"/>
            <a:ext cx="459542" cy="459542"/>
          </a:xfrm>
          <a:prstGeom prst="rect">
            <a:avLst/>
          </a:prstGeom>
          <a:effectLst>
            <a:outerShdw blurRad="50800" dist="38100" dir="2700000" algn="tl" rotWithShape="0">
              <a:prstClr val="black">
                <a:alpha val="40000"/>
              </a:prstClr>
            </a:outerShdw>
          </a:effectLst>
        </p:spPr>
      </p:pic>
      <p:pic>
        <p:nvPicPr>
          <p:cNvPr id="61" name="Picture 60"/>
          <p:cNvPicPr>
            <a:picLocks noChangeAspect="1"/>
          </p:cNvPicPr>
          <p:nvPr/>
        </p:nvPicPr>
        <p:blipFill>
          <a:blip r:embed="rId5"/>
          <a:stretch>
            <a:fillRect/>
          </a:stretch>
        </p:blipFill>
        <p:spPr>
          <a:xfrm>
            <a:off x="6634813" y="4390588"/>
            <a:ext cx="484760" cy="459542"/>
          </a:xfrm>
          <a:prstGeom prst="rect">
            <a:avLst/>
          </a:prstGeom>
          <a:effectLst>
            <a:outerShdw blurRad="50800" dist="38100" dir="2700000" algn="tl" rotWithShape="0">
              <a:prstClr val="black">
                <a:alpha val="40000"/>
              </a:prstClr>
            </a:outerShdw>
          </a:effectLst>
        </p:spPr>
      </p:pic>
      <p:sp>
        <p:nvSpPr>
          <p:cNvPr id="3" name="Date Placeholder 2"/>
          <p:cNvSpPr>
            <a:spLocks noGrp="1"/>
          </p:cNvSpPr>
          <p:nvPr>
            <p:ph type="dt" sz="half" idx="10"/>
          </p:nvPr>
        </p:nvSpPr>
        <p:spPr/>
        <p:txBody>
          <a:bodyPr/>
          <a:lstStyle/>
          <a:p>
            <a:r>
              <a:rPr lang="en-US"/>
              <a:t>©2018 Allotrope Foundation</a:t>
            </a:r>
            <a:endParaRPr lang="en-US" dirty="0"/>
          </a:p>
        </p:txBody>
      </p:sp>
    </p:spTree>
    <p:extLst>
      <p:ext uri="{BB962C8B-B14F-4D97-AF65-F5344CB8AC3E}">
        <p14:creationId xmlns:p14="http://schemas.microsoft.com/office/powerpoint/2010/main" val="213127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9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9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9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00"/>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01"/>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0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0"/>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5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53"/>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5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fade">
                                      <p:cBhvr>
                                        <p:cTn id="68" dur="500"/>
                                        <p:tgtEl>
                                          <p:spTgt spid="55"/>
                                        </p:tgtEl>
                                      </p:cBhvr>
                                    </p:animEffect>
                                  </p:childTnLst>
                                </p:cTn>
                              </p:par>
                              <p:par>
                                <p:cTn id="69" presetID="10" presetClass="entr" presetSubtype="0" fill="hold" nodeType="with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childTnLst>
                                </p:cTn>
                              </p:par>
                              <p:par>
                                <p:cTn id="72" presetID="1" presetClass="entr" presetSubtype="0" fill="hold" nodeType="withEffect">
                                  <p:stCondLst>
                                    <p:cond delay="0"/>
                                  </p:stCondLst>
                                  <p:childTnLst>
                                    <p:set>
                                      <p:cBhvr>
                                        <p:cTn id="73" dur="1" fill="hold">
                                          <p:stCondLst>
                                            <p:cond delay="0"/>
                                          </p:stCondLst>
                                        </p:cTn>
                                        <p:tgtEl>
                                          <p:spTgt spid="57"/>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60"/>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59"/>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58"/>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8" grpId="0" animBg="1"/>
      <p:bldP spid="39" grpId="0" animBg="1"/>
      <p:bldP spid="71" grpId="0" animBg="1"/>
      <p:bldP spid="73" grpId="0" animBg="1"/>
      <p:bldP spid="89" grpId="0" animBg="1"/>
      <p:bldP spid="49" grpId="0" animBg="1"/>
      <p:bldP spid="55" grpId="0" animBg="1"/>
      <p:bldP spid="5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842059"/>
            <a:ext cx="8229600" cy="3752565"/>
          </a:xfrm>
        </p:spPr>
        <p:txBody>
          <a:bodyPr>
            <a:normAutofit fontScale="62500" lnSpcReduction="20000"/>
          </a:bodyPr>
          <a:lstStyle/>
          <a:p>
            <a:pPr>
              <a:lnSpc>
                <a:spcPct val="105000"/>
              </a:lnSpc>
              <a:spcBef>
                <a:spcPts val="900"/>
              </a:spcBef>
            </a:pPr>
            <a:r>
              <a:rPr lang="en-US" sz="3000" b="1" dirty="0"/>
              <a:t>Allotrope Foundation Projects</a:t>
            </a:r>
          </a:p>
          <a:p>
            <a:pPr lvl="1">
              <a:lnSpc>
                <a:spcPct val="105000"/>
              </a:lnSpc>
              <a:spcBef>
                <a:spcPts val="900"/>
              </a:spcBef>
            </a:pPr>
            <a:r>
              <a:rPr lang="en-US" sz="2600" dirty="0"/>
              <a:t>Core development, Allotrope managed, funded via Foundation operating budget; </a:t>
            </a:r>
          </a:p>
          <a:p>
            <a:pPr>
              <a:lnSpc>
                <a:spcPct val="105000"/>
              </a:lnSpc>
              <a:spcBef>
                <a:spcPts val="900"/>
              </a:spcBef>
            </a:pPr>
            <a:r>
              <a:rPr lang="en-US" sz="3000" b="1" dirty="0"/>
              <a:t>Member company integration projects</a:t>
            </a:r>
          </a:p>
          <a:p>
            <a:pPr lvl="1">
              <a:lnSpc>
                <a:spcPct val="105000"/>
              </a:lnSpc>
              <a:spcBef>
                <a:spcPts val="900"/>
              </a:spcBef>
            </a:pPr>
            <a:r>
              <a:rPr lang="en-US" sz="2600" dirty="0"/>
              <a:t>Funded by the company involved, self-managed</a:t>
            </a:r>
          </a:p>
          <a:p>
            <a:pPr lvl="1">
              <a:lnSpc>
                <a:spcPct val="105000"/>
              </a:lnSpc>
              <a:spcBef>
                <a:spcPts val="900"/>
              </a:spcBef>
            </a:pPr>
            <a:r>
              <a:rPr lang="en-US" sz="2600" dirty="0"/>
              <a:t>Frequently a collaborative effort with vendor</a:t>
            </a:r>
          </a:p>
          <a:p>
            <a:pPr lvl="1">
              <a:lnSpc>
                <a:spcPct val="105000"/>
              </a:lnSpc>
              <a:spcBef>
                <a:spcPts val="900"/>
              </a:spcBef>
            </a:pPr>
            <a:r>
              <a:rPr lang="en-US" sz="2600" dirty="0"/>
              <a:t>Framework or semantic extension contributed back to Allotrope</a:t>
            </a:r>
          </a:p>
          <a:p>
            <a:pPr>
              <a:lnSpc>
                <a:spcPct val="105000"/>
              </a:lnSpc>
              <a:spcBef>
                <a:spcPts val="900"/>
              </a:spcBef>
            </a:pPr>
            <a:r>
              <a:rPr lang="en-US" sz="3000" b="1" dirty="0"/>
              <a:t>Allotrope Community Projects</a:t>
            </a:r>
          </a:p>
          <a:p>
            <a:pPr lvl="1">
              <a:lnSpc>
                <a:spcPct val="105000"/>
              </a:lnSpc>
              <a:spcBef>
                <a:spcPts val="900"/>
              </a:spcBef>
            </a:pPr>
            <a:r>
              <a:rPr lang="en-US" sz="2600" dirty="0"/>
              <a:t>Defined &amp; co-funded by participating subset of Member or APN companies</a:t>
            </a:r>
          </a:p>
          <a:p>
            <a:pPr lvl="1">
              <a:lnSpc>
                <a:spcPct val="105000"/>
              </a:lnSpc>
              <a:spcBef>
                <a:spcPts val="900"/>
              </a:spcBef>
            </a:pPr>
            <a:r>
              <a:rPr lang="en-US" sz="2600" dirty="0"/>
              <a:t>Framework or semantic extensions contributed back to Allotrope</a:t>
            </a:r>
          </a:p>
          <a:p>
            <a:pPr>
              <a:lnSpc>
                <a:spcPct val="105000"/>
              </a:lnSpc>
              <a:spcBef>
                <a:spcPts val="900"/>
              </a:spcBef>
            </a:pPr>
            <a:r>
              <a:rPr lang="en-US" sz="3000" b="1" dirty="0"/>
              <a:t>Collaborations with other consortia, initiatives (i.e. Pistoia Alliance)</a:t>
            </a:r>
          </a:p>
          <a:p>
            <a:pPr lvl="1">
              <a:lnSpc>
                <a:spcPct val="105000"/>
              </a:lnSpc>
              <a:spcBef>
                <a:spcPts val="900"/>
              </a:spcBef>
            </a:pPr>
            <a:r>
              <a:rPr lang="en-US" sz="2600" dirty="0"/>
              <a:t>Method Database </a:t>
            </a:r>
            <a:r>
              <a:rPr lang="en-US" sz="2600" dirty="0" err="1"/>
              <a:t>PoC</a:t>
            </a:r>
            <a:r>
              <a:rPr lang="en-US" sz="2600" dirty="0"/>
              <a:t>, leveraging Allotrope Framework and standards</a:t>
            </a:r>
          </a:p>
          <a:p>
            <a:pPr>
              <a:lnSpc>
                <a:spcPct val="105000"/>
              </a:lnSpc>
              <a:spcBef>
                <a:spcPts val="900"/>
              </a:spcBef>
            </a:pPr>
            <a:endParaRPr lang="en-US" sz="2700" dirty="0"/>
          </a:p>
        </p:txBody>
      </p:sp>
      <p:sp>
        <p:nvSpPr>
          <p:cNvPr id="3" name="Title 2"/>
          <p:cNvSpPr>
            <a:spLocks noGrp="1"/>
          </p:cNvSpPr>
          <p:nvPr>
            <p:ph type="title"/>
          </p:nvPr>
        </p:nvSpPr>
        <p:spPr>
          <a:xfrm>
            <a:off x="457200" y="205978"/>
            <a:ext cx="8229600" cy="543617"/>
          </a:xfrm>
        </p:spPr>
        <p:txBody>
          <a:bodyPr anchor="t">
            <a:normAutofit fontScale="90000"/>
          </a:bodyPr>
          <a:lstStyle/>
          <a:p>
            <a:r>
              <a:rPr lang="en-US" sz="3300" dirty="0"/>
              <a:t>Development &amp; Implementation Paths</a:t>
            </a:r>
          </a:p>
        </p:txBody>
      </p:sp>
      <p:sp>
        <p:nvSpPr>
          <p:cNvPr id="4" name="Date Placeholder 3"/>
          <p:cNvSpPr>
            <a:spLocks noGrp="1"/>
          </p:cNvSpPr>
          <p:nvPr>
            <p:ph type="dt" sz="half" idx="10"/>
          </p:nvPr>
        </p:nvSpPr>
        <p:spPr/>
        <p:txBody>
          <a:bodyPr/>
          <a:lstStyle/>
          <a:p>
            <a:r>
              <a:rPr lang="en-US">
                <a:solidFill>
                  <a:prstClr val="black">
                    <a:tint val="75000"/>
                  </a:prstClr>
                </a:solidFill>
              </a:rPr>
              <a:t>©2018 Allotrope Foundation</a:t>
            </a:r>
            <a:endParaRPr lang="en-US" dirty="0">
              <a:solidFill>
                <a:prstClr val="black">
                  <a:tint val="75000"/>
                </a:prstClr>
              </a:solidFill>
            </a:endParaRPr>
          </a:p>
        </p:txBody>
      </p:sp>
    </p:spTree>
    <p:extLst>
      <p:ext uri="{BB962C8B-B14F-4D97-AF65-F5344CB8AC3E}">
        <p14:creationId xmlns:p14="http://schemas.microsoft.com/office/powerpoint/2010/main" val="293592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rotWithShape="1">
          <a:blip r:embed="rId2">
            <a:extLst>
              <a:ext uri="{28A0092B-C50C-407E-A947-70E740481C1C}">
                <a14:useLocalDpi xmlns:a14="http://schemas.microsoft.com/office/drawing/2010/main" val="0"/>
              </a:ext>
            </a:extLst>
          </a:blip>
          <a:srcRect l="2428" t="2460" r="9747"/>
          <a:stretch/>
        </p:blipFill>
        <p:spPr>
          <a:xfrm>
            <a:off x="575441" y="307427"/>
            <a:ext cx="7378262" cy="4636048"/>
          </a:xfrm>
          <a:prstGeom prst="rect">
            <a:avLst/>
          </a:prstGeom>
        </p:spPr>
      </p:pic>
      <p:sp>
        <p:nvSpPr>
          <p:cNvPr id="6" name="TextBox 5"/>
          <p:cNvSpPr txBox="1"/>
          <p:nvPr/>
        </p:nvSpPr>
        <p:spPr>
          <a:xfrm>
            <a:off x="934811" y="2520093"/>
            <a:ext cx="965329" cy="1061829"/>
          </a:xfrm>
          <a:prstGeom prst="rect">
            <a:avLst/>
          </a:prstGeom>
          <a:noFill/>
        </p:spPr>
        <p:txBody>
          <a:bodyPr wrap="none" rtlCol="0">
            <a:spAutoFit/>
          </a:bodyPr>
          <a:lstStyle/>
          <a:p>
            <a:r>
              <a:rPr lang="en-US" sz="900" dirty="0">
                <a:latin typeface="Segoe UI Semibold" panose="020B0702040204020203" pitchFamily="34" charset="0"/>
                <a:ea typeface="Ebrima" panose="02000000000000000000" pitchFamily="2" charset="0"/>
                <a:cs typeface="Segoe UI Semibold" panose="020B0702040204020203" pitchFamily="34" charset="0"/>
              </a:rPr>
              <a:t>ACD/Labs</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BSSN Software</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Idbs</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Mettler Toledo</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Sartorious</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ThermoFisher</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Biovia</a:t>
            </a:r>
          </a:p>
        </p:txBody>
      </p:sp>
      <p:sp>
        <p:nvSpPr>
          <p:cNvPr id="4" name="TextBox 3"/>
          <p:cNvSpPr txBox="1"/>
          <p:nvPr/>
        </p:nvSpPr>
        <p:spPr>
          <a:xfrm>
            <a:off x="1919148" y="1273597"/>
            <a:ext cx="1667444" cy="1477328"/>
          </a:xfrm>
          <a:prstGeom prst="rect">
            <a:avLst/>
          </a:prstGeom>
          <a:noFill/>
        </p:spPr>
        <p:txBody>
          <a:bodyPr wrap="none" rtlCol="0">
            <a:spAutoFit/>
          </a:bodyPr>
          <a:lstStyle/>
          <a:p>
            <a:r>
              <a:rPr lang="en-US" sz="900" dirty="0">
                <a:latin typeface="Segoe UI Semibold" panose="020B0702040204020203" pitchFamily="34" charset="0"/>
                <a:ea typeface="Ebrima" panose="02000000000000000000" pitchFamily="2" charset="0"/>
                <a:cs typeface="Segoe UI Semibold" panose="020B0702040204020203" pitchFamily="34" charset="0"/>
              </a:rPr>
              <a:t>Mestrelab Research</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Waters</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Agilent</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Shimadzu</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University of Southhampton</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Erasmus MC</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Riffyn</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Persistant</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LEAP Technologies</a:t>
            </a:r>
          </a:p>
          <a:p>
            <a:endParaRPr lang="en-US" sz="900" dirty="0">
              <a:latin typeface="Segoe UI Semibold" panose="020B0702040204020203" pitchFamily="34" charset="0"/>
              <a:ea typeface="Ebrima" panose="02000000000000000000" pitchFamily="2" charset="0"/>
              <a:cs typeface="Segoe UI Semibold" panose="020B0702040204020203" pitchFamily="34" charset="0"/>
            </a:endParaRPr>
          </a:p>
        </p:txBody>
      </p:sp>
      <p:sp>
        <p:nvSpPr>
          <p:cNvPr id="5" name="TextBox 4"/>
          <p:cNvSpPr txBox="1"/>
          <p:nvPr/>
        </p:nvSpPr>
        <p:spPr>
          <a:xfrm>
            <a:off x="3428486" y="2348003"/>
            <a:ext cx="2236510" cy="2446824"/>
          </a:xfrm>
          <a:prstGeom prst="rect">
            <a:avLst/>
          </a:prstGeom>
          <a:noFill/>
        </p:spPr>
        <p:txBody>
          <a:bodyPr wrap="none" rtlCol="0">
            <a:spAutoFit/>
          </a:bodyPr>
          <a:lstStyle/>
          <a:p>
            <a:r>
              <a:rPr lang="en-US" sz="900" dirty="0">
                <a:latin typeface="Segoe UI Semibold" panose="020B0702040204020203" pitchFamily="34" charset="0"/>
                <a:ea typeface="Ebrima" panose="02000000000000000000" pitchFamily="2" charset="0"/>
                <a:cs typeface="Segoe UI Semibold" panose="020B0702040204020203" pitchFamily="34" charset="0"/>
              </a:rPr>
              <a:t>Accenture </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Science &amp; Technology Facilities Council</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University of Strathclyde, Glasgow</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PerkinElmer</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Bruker</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TetraScience</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Getty Institute</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Fraunhofer IPA</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Zifo RnD Solutions</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Stanford University</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Abbot Informatics</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Rondaxe</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Unchained Labs</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Sciex</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Synthace</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HDF Group</a:t>
            </a:r>
          </a:p>
          <a:p>
            <a:r>
              <a:rPr lang="en-US" sz="900" dirty="0">
                <a:latin typeface="Segoe UI Semibold" panose="020B0702040204020203" pitchFamily="34" charset="0"/>
                <a:ea typeface="Ebrima" panose="02000000000000000000" pitchFamily="2" charset="0"/>
                <a:cs typeface="Segoe UI Semibold" panose="020B0702040204020203" pitchFamily="34" charset="0"/>
              </a:rPr>
              <a:t> </a:t>
            </a:r>
          </a:p>
        </p:txBody>
      </p:sp>
      <p:sp>
        <p:nvSpPr>
          <p:cNvPr id="7" name="TextBox 6"/>
          <p:cNvSpPr txBox="1"/>
          <p:nvPr/>
        </p:nvSpPr>
        <p:spPr>
          <a:xfrm>
            <a:off x="5085094" y="2935412"/>
            <a:ext cx="1916143" cy="1615827"/>
          </a:xfrm>
          <a:prstGeom prst="rect">
            <a:avLst/>
          </a:prstGeom>
          <a:noFill/>
        </p:spPr>
        <p:txBody>
          <a:bodyPr wrap="square" rtlCol="0">
            <a:spAutoFit/>
          </a:bodyPr>
          <a:lstStyle/>
          <a:p>
            <a:pPr marL="84535" indent="-84535"/>
            <a:r>
              <a:rPr lang="en-US" sz="900" dirty="0">
                <a:latin typeface="Segoe UI Semibold" panose="020B0702040204020203" pitchFamily="34" charset="0"/>
                <a:ea typeface="Ebrima" panose="02000000000000000000" pitchFamily="2" charset="0"/>
                <a:cs typeface="Segoe UI Semibold" panose="020B0702040204020203" pitchFamily="34" charset="0"/>
              </a:rPr>
              <a:t>ZONTAL</a:t>
            </a:r>
          </a:p>
          <a:p>
            <a:pPr marL="84535" indent="-84535"/>
            <a:r>
              <a:rPr lang="en-US" sz="900" dirty="0">
                <a:latin typeface="Segoe UI Semibold" panose="020B0702040204020203" pitchFamily="34" charset="0"/>
                <a:ea typeface="Ebrima" panose="02000000000000000000" pitchFamily="2" charset="0"/>
                <a:cs typeface="Segoe UI Semibold" panose="020B0702040204020203" pitchFamily="34" charset="0"/>
              </a:rPr>
              <a:t>Cognizant</a:t>
            </a:r>
          </a:p>
          <a:p>
            <a:pPr marL="84535" indent="-84535"/>
            <a:r>
              <a:rPr lang="en-US" sz="900" dirty="0">
                <a:latin typeface="Segoe UI Semibold" panose="020B0702040204020203" pitchFamily="34" charset="0"/>
                <a:ea typeface="Ebrima" panose="02000000000000000000" pitchFamily="2" charset="0"/>
                <a:cs typeface="Segoe UI Semibold" panose="020B0702040204020203" pitchFamily="34" charset="0"/>
              </a:rPr>
              <a:t>Halo Digital</a:t>
            </a:r>
          </a:p>
          <a:p>
            <a:pPr marL="84535" indent="-84535"/>
            <a:r>
              <a:rPr lang="en-US" sz="900" dirty="0">
                <a:latin typeface="Segoe UI Semibold" panose="020B0702040204020203" pitchFamily="34" charset="0"/>
                <a:ea typeface="Ebrima" panose="02000000000000000000" pitchFamily="2" charset="0"/>
                <a:cs typeface="Segoe UI Semibold" panose="020B0702040204020203" pitchFamily="34" charset="0"/>
              </a:rPr>
              <a:t>Paradigm4</a:t>
            </a:r>
          </a:p>
          <a:p>
            <a:pPr marL="84535" indent="-84535"/>
            <a:r>
              <a:rPr lang="en-US" sz="900" dirty="0">
                <a:latin typeface="Segoe UI Semibold" panose="020B0702040204020203" pitchFamily="34" charset="0"/>
                <a:ea typeface="Ebrima" panose="02000000000000000000" pitchFamily="2" charset="0"/>
                <a:cs typeface="Segoe UI Semibold" panose="020B0702040204020203" pitchFamily="34" charset="0"/>
              </a:rPr>
              <a:t>Elemental Machines</a:t>
            </a:r>
          </a:p>
          <a:p>
            <a:pPr marL="84535" indent="-84535"/>
            <a:r>
              <a:rPr lang="en-US" sz="900" dirty="0">
                <a:latin typeface="Segoe UI Semibold" panose="020B0702040204020203" pitchFamily="34" charset="0"/>
                <a:ea typeface="Ebrima" panose="02000000000000000000" pitchFamily="2" charset="0"/>
                <a:cs typeface="Segoe UI Semibold" panose="020B0702040204020203" pitchFamily="34" charset="0"/>
              </a:rPr>
              <a:t>Astrix Technology Group</a:t>
            </a:r>
          </a:p>
          <a:p>
            <a:pPr marL="84535" indent="-84535"/>
            <a:r>
              <a:rPr lang="en-US" sz="900" dirty="0">
                <a:latin typeface="Segoe UI Semibold" panose="020B0702040204020203" pitchFamily="34" charset="0"/>
                <a:ea typeface="Ebrima" panose="02000000000000000000" pitchFamily="2" charset="0"/>
                <a:cs typeface="Segoe UI Semibold" panose="020B0702040204020203" pitchFamily="34" charset="0"/>
              </a:rPr>
              <a:t>HCL</a:t>
            </a:r>
          </a:p>
          <a:p>
            <a:pPr marL="84535" indent="-84535"/>
            <a:r>
              <a:rPr lang="en-US" sz="900" dirty="0">
                <a:latin typeface="Segoe UI Semibold" panose="020B0702040204020203" pitchFamily="34" charset="0"/>
                <a:ea typeface="Ebrima" panose="02000000000000000000" pitchFamily="2" charset="0"/>
                <a:cs typeface="Segoe UI Semibold" panose="020B0702040204020203" pitchFamily="34" charset="0"/>
              </a:rPr>
              <a:t>National Institute of Standards &amp;  Technology (NIST)</a:t>
            </a:r>
          </a:p>
          <a:p>
            <a:pPr marL="84535" indent="-84535"/>
            <a:r>
              <a:rPr lang="en-US" sz="900" dirty="0">
                <a:latin typeface="Segoe UI Semibold" panose="020B0702040204020203" pitchFamily="34" charset="0"/>
                <a:ea typeface="Ebrima" panose="02000000000000000000" pitchFamily="2" charset="0"/>
                <a:cs typeface="Segoe UI Semibold" panose="020B0702040204020203" pitchFamily="34" charset="0"/>
              </a:rPr>
              <a:t>DEXSTR</a:t>
            </a:r>
          </a:p>
          <a:p>
            <a:pPr marL="84535" indent="-84535"/>
            <a:r>
              <a:rPr lang="en-US" sz="900" dirty="0">
                <a:latin typeface="Segoe UI Semibold" panose="020B0702040204020203" pitchFamily="34" charset="0"/>
                <a:ea typeface="Ebrima" panose="02000000000000000000" pitchFamily="2" charset="0"/>
                <a:cs typeface="Segoe UI Semibold" panose="020B0702040204020203" pitchFamily="34" charset="0"/>
              </a:rPr>
              <a:t>GE Healthcare </a:t>
            </a:r>
          </a:p>
        </p:txBody>
      </p:sp>
      <p:sp>
        <p:nvSpPr>
          <p:cNvPr id="8" name="TextBox 7"/>
          <p:cNvSpPr txBox="1"/>
          <p:nvPr/>
        </p:nvSpPr>
        <p:spPr>
          <a:xfrm>
            <a:off x="6739467" y="1464463"/>
            <a:ext cx="2343572" cy="1200329"/>
          </a:xfrm>
          <a:prstGeom prst="rect">
            <a:avLst/>
          </a:prstGeom>
          <a:noFill/>
        </p:spPr>
        <p:txBody>
          <a:bodyPr wrap="square" rtlCol="0">
            <a:spAutoFit/>
          </a:bodyPr>
          <a:lstStyle/>
          <a:p>
            <a:pPr marL="84535" indent="-84535"/>
            <a:r>
              <a:rPr lang="en-US" sz="900" dirty="0">
                <a:latin typeface="Segoe UI Semibold" panose="020B0702040204020203" pitchFamily="34" charset="0"/>
                <a:ea typeface="Ebrima" panose="02000000000000000000" pitchFamily="2" charset="0"/>
                <a:cs typeface="Segoe UI Semibold" panose="020B0702040204020203" pitchFamily="34" charset="0"/>
              </a:rPr>
              <a:t>Malvern</a:t>
            </a:r>
          </a:p>
          <a:p>
            <a:pPr marL="84535" indent="-84535"/>
            <a:r>
              <a:rPr lang="en-US" sz="900" dirty="0">
                <a:latin typeface="Segoe UI Semibold" panose="020B0702040204020203" pitchFamily="34" charset="0"/>
                <a:ea typeface="Ebrima" panose="02000000000000000000" pitchFamily="2" charset="0"/>
                <a:cs typeface="Segoe UI Semibold" panose="020B0702040204020203" pitchFamily="34" charset="0"/>
              </a:rPr>
              <a:t>National Physical Laboratory (NPL)</a:t>
            </a:r>
          </a:p>
          <a:p>
            <a:pPr marL="84535" indent="-84535"/>
            <a:r>
              <a:rPr lang="en-US" sz="900" dirty="0">
                <a:latin typeface="Segoe UI Semibold" panose="020B0702040204020203" pitchFamily="34" charset="0"/>
                <a:ea typeface="Ebrima" panose="02000000000000000000" pitchFamily="2" charset="0"/>
                <a:cs typeface="Segoe UI Semibold" panose="020B0702040204020203" pitchFamily="34" charset="0"/>
              </a:rPr>
              <a:t>Paris Dauphine University, Lamsade Laboratory</a:t>
            </a:r>
          </a:p>
          <a:p>
            <a:pPr marL="84535" indent="-84535"/>
            <a:r>
              <a:rPr lang="en-US" sz="900" dirty="0">
                <a:latin typeface="Segoe UI Semibold" panose="020B0702040204020203" pitchFamily="34" charset="0"/>
                <a:ea typeface="Ebrima" panose="02000000000000000000" pitchFamily="2" charset="0"/>
                <a:cs typeface="Segoe UI Semibold" panose="020B0702040204020203" pitchFamily="34" charset="0"/>
              </a:rPr>
              <a:t>Pangaea Enterprises</a:t>
            </a:r>
          </a:p>
          <a:p>
            <a:pPr marL="84535" indent="-84535"/>
            <a:r>
              <a:rPr lang="en-US" sz="900" dirty="0">
                <a:latin typeface="Segoe UI Semibold" panose="020B0702040204020203" pitchFamily="34" charset="0"/>
                <a:ea typeface="Ebrima" panose="02000000000000000000" pitchFamily="2" charset="0"/>
                <a:cs typeface="Segoe UI Semibold" panose="020B0702040204020203" pitchFamily="34" charset="0"/>
              </a:rPr>
              <a:t>L7 Informatics</a:t>
            </a:r>
          </a:p>
          <a:p>
            <a:pPr marL="84535" indent="-84535"/>
            <a:r>
              <a:rPr lang="en-US" sz="900" dirty="0">
                <a:latin typeface="Segoe UI Semibold" panose="020B0702040204020203" pitchFamily="34" charset="0"/>
                <a:ea typeface="Ebrima" panose="02000000000000000000" pitchFamily="2" charset="0"/>
                <a:cs typeface="Segoe UI Semibold" panose="020B0702040204020203" pitchFamily="34" charset="0"/>
              </a:rPr>
              <a:t>CognitiveChem</a:t>
            </a:r>
          </a:p>
          <a:p>
            <a:pPr marL="84535" indent="-84535"/>
            <a:r>
              <a:rPr lang="en-US" sz="900" dirty="0">
                <a:latin typeface="Segoe UI Semibold" panose="020B0702040204020203" pitchFamily="34" charset="0"/>
                <a:ea typeface="Ebrima" panose="02000000000000000000" pitchFamily="2" charset="0"/>
                <a:cs typeface="Segoe UI Semibold" panose="020B0702040204020203" pitchFamily="34" charset="0"/>
              </a:rPr>
              <a:t>Lablicate</a:t>
            </a:r>
          </a:p>
        </p:txBody>
      </p:sp>
      <p:sp>
        <p:nvSpPr>
          <p:cNvPr id="3" name="Title 2"/>
          <p:cNvSpPr>
            <a:spLocks noGrp="1"/>
          </p:cNvSpPr>
          <p:nvPr>
            <p:ph type="title"/>
          </p:nvPr>
        </p:nvSpPr>
        <p:spPr>
          <a:xfrm>
            <a:off x="934810" y="205978"/>
            <a:ext cx="7751990" cy="857250"/>
          </a:xfrm>
        </p:spPr>
        <p:txBody>
          <a:bodyPr vert="horz" lIns="68580" tIns="34290" rIns="68580" bIns="34290" rtlCol="0" anchor="t">
            <a:normAutofit/>
          </a:bodyPr>
          <a:lstStyle/>
          <a:p>
            <a:r>
              <a:rPr lang="en-US" sz="2400" dirty="0"/>
              <a:t>Allotrope Partner Network Growth</a:t>
            </a:r>
          </a:p>
        </p:txBody>
      </p:sp>
      <p:sp>
        <p:nvSpPr>
          <p:cNvPr id="9" name="Date Placeholder 8"/>
          <p:cNvSpPr>
            <a:spLocks noGrp="1"/>
          </p:cNvSpPr>
          <p:nvPr>
            <p:ph type="dt" sz="half" idx="10"/>
          </p:nvPr>
        </p:nvSpPr>
        <p:spPr/>
        <p:txBody>
          <a:bodyPr/>
          <a:lstStyle/>
          <a:p>
            <a:r>
              <a:rPr lang="en-US"/>
              <a:t>©2018 Allotrope Foundation</a:t>
            </a:r>
            <a:endParaRPr lang="en-US" dirty="0"/>
          </a:p>
        </p:txBody>
      </p:sp>
    </p:spTree>
    <p:extLst>
      <p:ext uri="{BB962C8B-B14F-4D97-AF65-F5344CB8AC3E}">
        <p14:creationId xmlns:p14="http://schemas.microsoft.com/office/powerpoint/2010/main" val="2536727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2">
            <a:extLst>
              <a:ext uri="{FF2B5EF4-FFF2-40B4-BE49-F238E27FC236}">
                <a16:creationId xmlns:a16="http://schemas.microsoft.com/office/drawing/2014/main" id="{B51686CA-6F27-4359-9F15-4B0FE24B4B00}"/>
              </a:ext>
            </a:extLst>
          </p:cNvPr>
          <p:cNvSpPr txBox="1">
            <a:spLocks/>
          </p:cNvSpPr>
          <p:nvPr/>
        </p:nvSpPr>
        <p:spPr>
          <a:xfrm>
            <a:off x="76200" y="-22622"/>
            <a:ext cx="6934200" cy="536972"/>
          </a:xfrm>
          <a:prstGeom prst="rect">
            <a:avLst/>
          </a:prstGeom>
        </p:spPr>
        <p:txBody>
          <a:bodyPr/>
          <a:lstStyle>
            <a:lvl1pPr algn="l" defTabSz="914400" rtl="0" eaLnBrk="1" latinLnBrk="0" hangingPunct="1">
              <a:spcBef>
                <a:spcPct val="0"/>
              </a:spcBef>
              <a:buNone/>
              <a:defRPr sz="4400" b="1" kern="1200">
                <a:solidFill>
                  <a:srgbClr val="043877"/>
                </a:solidFill>
                <a:latin typeface="+mj-lt"/>
                <a:ea typeface="+mj-ea"/>
                <a:cs typeface="+mj-cs"/>
              </a:defRPr>
            </a:lvl1pPr>
          </a:lstStyle>
          <a:p>
            <a:pPr defTabSz="914378">
              <a:defRPr/>
            </a:pPr>
            <a:r>
              <a:rPr lang="en-US" sz="3200" dirty="0"/>
              <a:t>The Allotrope Community Today</a:t>
            </a:r>
          </a:p>
        </p:txBody>
      </p:sp>
      <p:pic>
        <p:nvPicPr>
          <p:cNvPr id="14339" name="Picture 2"/>
          <p:cNvPicPr>
            <a:picLocks noChangeAspect="1"/>
          </p:cNvPicPr>
          <p:nvPr/>
        </p:nvPicPr>
        <p:blipFill>
          <a:blip r:embed="rId3" cstate="print">
            <a:extLst>
              <a:ext uri="{28A0092B-C50C-407E-A947-70E740481C1C}">
                <a14:useLocalDpi xmlns:a14="http://schemas.microsoft.com/office/drawing/2010/main" val="0"/>
              </a:ext>
            </a:extLst>
          </a:blip>
          <a:srcRect l="14026" t="14346" r="13531" b="16579"/>
          <a:stretch>
            <a:fillRect/>
          </a:stretch>
        </p:blipFill>
        <p:spPr bwMode="auto">
          <a:xfrm>
            <a:off x="1191" y="1983581"/>
            <a:ext cx="951309" cy="90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9394" y="54769"/>
            <a:ext cx="10287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descr="https://static.wixstatic.com/media/932589_d902434b745045088d34f49bb210064a~mv2.png/v1/fill/w_135,h_147,al_c,usm_0.66_1.00_0.01/932589_d902434b745045088d34f49bb210064a~mv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4406" y="2622948"/>
            <a:ext cx="548879" cy="5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https://static.wixstatic.com/media/932589_6ded76f7b3604efe88084ed0868a77c1~mv2.png/v1/fill/w_135,h_107,al_c,usm_0.66_1.00_0.01/932589_6ded76f7b3604efe88084ed0868a77c1~mv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1812" y="4051698"/>
            <a:ext cx="548879" cy="43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15853" y="2463403"/>
            <a:ext cx="1576388"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7"/>
          <p:cNvPicPr>
            <a:picLocks noChangeAspect="1"/>
          </p:cNvPicPr>
          <p:nvPr/>
        </p:nvPicPr>
        <p:blipFill>
          <a:blip r:embed="rId8" cstate="print">
            <a:extLst>
              <a:ext uri="{28A0092B-C50C-407E-A947-70E740481C1C}">
                <a14:useLocalDpi xmlns:a14="http://schemas.microsoft.com/office/drawing/2010/main" val="0"/>
              </a:ext>
            </a:extLst>
          </a:blip>
          <a:srcRect l="12540" t="25317" r="12363" b="27313"/>
          <a:stretch>
            <a:fillRect/>
          </a:stretch>
        </p:blipFill>
        <p:spPr bwMode="auto">
          <a:xfrm>
            <a:off x="113110" y="3629025"/>
            <a:ext cx="8905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99097" y="3262312"/>
            <a:ext cx="1028700" cy="30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22056" y="4154091"/>
            <a:ext cx="685800" cy="39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96200" y="2628900"/>
            <a:ext cx="1371600" cy="50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4"/>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46685" y="3612356"/>
            <a:ext cx="1097756"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6"/>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87454" y="2977754"/>
            <a:ext cx="411956" cy="51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1"/>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48588" y="3190875"/>
            <a:ext cx="753666" cy="46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2"/>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63541" y="2940844"/>
            <a:ext cx="479822"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673204" y="2530079"/>
            <a:ext cx="1028700"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90260" y="3893344"/>
            <a:ext cx="1166813" cy="22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26"/>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20379" y="3325416"/>
            <a:ext cx="75247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27"/>
          <p:cNvPicPr>
            <a:picLocks noChangeAspect="1"/>
          </p:cNvPicPr>
          <p:nvPr/>
        </p:nvPicPr>
        <p:blipFill>
          <a:blip r:embed="rId19">
            <a:extLst>
              <a:ext uri="{28A0092B-C50C-407E-A947-70E740481C1C}">
                <a14:useLocalDpi xmlns:a14="http://schemas.microsoft.com/office/drawing/2010/main" val="0"/>
              </a:ext>
            </a:extLst>
          </a:blip>
          <a:srcRect l="1889" t="16096" b="6711"/>
          <a:stretch>
            <a:fillRect/>
          </a:stretch>
        </p:blipFill>
        <p:spPr bwMode="auto">
          <a:xfrm>
            <a:off x="1534717" y="2847975"/>
            <a:ext cx="67746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28"/>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534400" y="3055144"/>
            <a:ext cx="5655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30"/>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606779" y="3713560"/>
            <a:ext cx="1097756"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2047"/>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638426" y="4181475"/>
            <a:ext cx="1165622" cy="38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2048"/>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2249091" y="2889647"/>
            <a:ext cx="1150144"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2050"/>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888706" y="3387328"/>
            <a:ext cx="13716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Picture 2051"/>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930504" y="4039792"/>
            <a:ext cx="685800" cy="49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2052"/>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805488" y="2728913"/>
            <a:ext cx="1371600" cy="2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Picture 2053"/>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1503760" y="2541985"/>
            <a:ext cx="143946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2054"/>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695010" y="4262438"/>
            <a:ext cx="1166813"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Picture 2055"/>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776663" y="4269581"/>
            <a:ext cx="1097756" cy="24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2056"/>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3399235" y="3649266"/>
            <a:ext cx="685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Picture 2057"/>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4292204" y="3756423"/>
            <a:ext cx="617934" cy="34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8" name="Picture 2058"/>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029200" y="3052763"/>
            <a:ext cx="10287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Box 2059">
            <a:extLst>
              <a:ext uri="{FF2B5EF4-FFF2-40B4-BE49-F238E27FC236}">
                <a16:creationId xmlns:a16="http://schemas.microsoft.com/office/drawing/2014/main" id="{39B98B97-8920-4733-9E01-F2493C4746EC}"/>
              </a:ext>
            </a:extLst>
          </p:cNvPr>
          <p:cNvSpPr txBox="1"/>
          <p:nvPr/>
        </p:nvSpPr>
        <p:spPr>
          <a:xfrm>
            <a:off x="576263" y="4629150"/>
            <a:ext cx="7315200" cy="415498"/>
          </a:xfrm>
          <a:prstGeom prst="rect">
            <a:avLst/>
          </a:prstGeom>
          <a:noFill/>
        </p:spPr>
        <p:txBody>
          <a:bodyPr>
            <a:spAutoFit/>
          </a:bodyPr>
          <a:lstStyle/>
          <a:p>
            <a:pPr algn="ctr">
              <a:defRPr/>
            </a:pPr>
            <a:r>
              <a:rPr lang="en-US" sz="1050" dirty="0">
                <a:solidFill>
                  <a:schemeClr val="accent6">
                    <a:lumMod val="75000"/>
                  </a:schemeClr>
                </a:solidFill>
                <a:latin typeface="Proxima Nova Cond Light" panose="02000506030000020004" pitchFamily="50" charset="0"/>
              </a:rPr>
              <a:t>Brigham Young University • BSSN Software • Elemental Machines • Erasmus MC • </a:t>
            </a:r>
            <a:r>
              <a:rPr lang="en-US" sz="1050" dirty="0" err="1">
                <a:solidFill>
                  <a:schemeClr val="accent6">
                    <a:lumMod val="75000"/>
                  </a:schemeClr>
                </a:solidFill>
                <a:latin typeface="Proxima Nova Cond Light" panose="02000506030000020004" pitchFamily="50" charset="0"/>
              </a:rPr>
              <a:t>Fraunhofer</a:t>
            </a:r>
            <a:r>
              <a:rPr lang="en-US" sz="1050" dirty="0">
                <a:solidFill>
                  <a:schemeClr val="accent6">
                    <a:lumMod val="75000"/>
                  </a:schemeClr>
                </a:solidFill>
                <a:latin typeface="Proxima Nova Cond Light" panose="02000506030000020004" pitchFamily="50" charset="0"/>
              </a:rPr>
              <a:t> IPA • L7 Informatics</a:t>
            </a:r>
            <a:br>
              <a:rPr lang="en-US" sz="1050" dirty="0">
                <a:solidFill>
                  <a:schemeClr val="accent6">
                    <a:lumMod val="75000"/>
                  </a:schemeClr>
                </a:solidFill>
                <a:latin typeface="Proxima Nova Cond Light" panose="02000506030000020004" pitchFamily="50" charset="0"/>
              </a:rPr>
            </a:br>
            <a:r>
              <a:rPr lang="en-US" sz="1050" dirty="0" err="1">
                <a:solidFill>
                  <a:schemeClr val="accent6">
                    <a:lumMod val="75000"/>
                  </a:schemeClr>
                </a:solidFill>
                <a:latin typeface="Proxima Nova Cond Light" panose="02000506030000020004" pitchFamily="50" charset="0"/>
              </a:rPr>
              <a:t>Mettler</a:t>
            </a:r>
            <a:r>
              <a:rPr lang="en-US" sz="1050" dirty="0">
                <a:solidFill>
                  <a:schemeClr val="accent6">
                    <a:lumMod val="75000"/>
                  </a:schemeClr>
                </a:solidFill>
                <a:latin typeface="Proxima Nova Cond Light" panose="02000506030000020004" pitchFamily="50" charset="0"/>
              </a:rPr>
              <a:t> Toledo • NIST • </a:t>
            </a:r>
            <a:r>
              <a:rPr lang="en-US" sz="1050" dirty="0" err="1">
                <a:solidFill>
                  <a:schemeClr val="accent6">
                    <a:lumMod val="75000"/>
                  </a:schemeClr>
                </a:solidFill>
                <a:latin typeface="Proxima Nova Cond Light" panose="02000506030000020004" pitchFamily="50" charset="0"/>
              </a:rPr>
              <a:t>SciBite</a:t>
            </a:r>
            <a:r>
              <a:rPr lang="en-US" sz="1050" dirty="0">
                <a:solidFill>
                  <a:schemeClr val="accent6">
                    <a:lumMod val="75000"/>
                  </a:schemeClr>
                </a:solidFill>
                <a:latin typeface="Proxima Nova Cond Light" panose="02000506030000020004" pitchFamily="50" charset="0"/>
              </a:rPr>
              <a:t> • Stanford University • University of Illinois at Chicago • University of Southampton</a:t>
            </a:r>
          </a:p>
        </p:txBody>
      </p:sp>
      <p:pic>
        <p:nvPicPr>
          <p:cNvPr id="14370" name="Picture 18"/>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575823" y="3350419"/>
            <a:ext cx="891778" cy="2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2060"/>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392091" y="495301"/>
            <a:ext cx="891778" cy="21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2061"/>
          <p:cNvPicPr>
            <a:picLocks noChangeAspect="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218510" y="527447"/>
            <a:ext cx="10287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3" name="Picture 2063"/>
          <p:cNvPicPr>
            <a:picLocks noChangeAspect="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175397" y="925116"/>
            <a:ext cx="1165622" cy="36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4" name="Picture 2064"/>
          <p:cNvPicPr>
            <a:picLocks noChangeAspect="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7391" y="1600200"/>
            <a:ext cx="1028700" cy="2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5" name="Picture 2065"/>
          <p:cNvPicPr>
            <a:picLocks noChangeAspect="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343025" y="1490662"/>
            <a:ext cx="548879" cy="47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2066"/>
          <p:cNvPicPr>
            <a:picLocks noChangeAspect="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2119313" y="1506141"/>
            <a:ext cx="753666" cy="41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206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3106341" y="1515666"/>
            <a:ext cx="1303734" cy="38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2068"/>
          <p:cNvPicPr>
            <a:picLocks noChangeAspect="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4532710" y="1428750"/>
            <a:ext cx="753665"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9" name="Picture 2070"/>
          <p:cNvPicPr>
            <a:picLocks noChangeAspect="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1833563" y="873919"/>
            <a:ext cx="1097756" cy="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0" name="Picture 2072"/>
          <p:cNvPicPr>
            <a:picLocks noChangeAspect="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5154216" y="800101"/>
            <a:ext cx="1165622" cy="58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2074"/>
          <p:cNvPicPr>
            <a:picLocks noChangeAspect="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1915716" y="521494"/>
            <a:ext cx="10287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Picture 2075"/>
          <p:cNvPicPr>
            <a:picLocks noChangeAspect="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5462588" y="1471612"/>
            <a:ext cx="685800" cy="39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3" name="Picture 2076"/>
          <p:cNvPicPr>
            <a:picLocks noChangeAspect="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7855744" y="286941"/>
            <a:ext cx="1096566"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4" name="Picture 2077"/>
          <p:cNvPicPr>
            <a:picLocks noChangeAspect="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7821216" y="1560910"/>
            <a:ext cx="1165622" cy="16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5" name="Picture 3"/>
          <p:cNvPicPr>
            <a:picLocks noChangeAspect="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6469856" y="1075135"/>
            <a:ext cx="1234679" cy="113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6" name="Picture 5"/>
          <p:cNvPicPr>
            <a:picLocks noChangeAspect="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2917032" y="2128838"/>
            <a:ext cx="765572"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7" name="Picture 9"/>
          <p:cNvPicPr>
            <a:picLocks noChangeAspect="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7179469" y="2531269"/>
            <a:ext cx="704850" cy="70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23"/>
          <p:cNvPicPr>
            <a:picLocks noChangeAspect="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73819" y="3095625"/>
            <a:ext cx="890588" cy="34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1" name="Picture 12">
            <a:extLst>
              <a:ext uri="{FF2B5EF4-FFF2-40B4-BE49-F238E27FC236}">
                <a16:creationId xmlns:a16="http://schemas.microsoft.com/office/drawing/2014/main" id="{8AFCA1AE-9116-4B09-B573-58B4D0DF04FD}"/>
              </a:ext>
            </a:extLst>
          </p:cNvPr>
          <p:cNvPicPr>
            <a:picLocks noChangeAspect="1"/>
          </p:cNvPicPr>
          <p:nvPr/>
        </p:nvPicPr>
        <p:blipFill rotWithShape="1">
          <a:blip r:embed="rId52" cstate="print">
            <a:extLst>
              <a:ext uri="{28A0092B-C50C-407E-A947-70E740481C1C}">
                <a14:useLocalDpi xmlns:a14="http://schemas.microsoft.com/office/drawing/2010/main" val="0"/>
              </a:ext>
            </a:extLst>
          </a:blip>
          <a:srcRect l="4761" t="10539" r="2504" b="8088"/>
          <a:stretch/>
        </p:blipFill>
        <p:spPr bwMode="auto">
          <a:xfrm>
            <a:off x="4464930" y="623269"/>
            <a:ext cx="609488" cy="59293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0" name="Picture 17"/>
          <p:cNvPicPr>
            <a:picLocks noChangeAspect="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7712869" y="2282428"/>
            <a:ext cx="1257300"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9"/>
          <p:cNvPicPr>
            <a:picLocks noChangeAspect="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5747148" y="2220516"/>
            <a:ext cx="1125140"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2" name="Picture 31"/>
          <p:cNvPicPr>
            <a:picLocks noChangeAspect="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5307806" y="3764756"/>
            <a:ext cx="862013" cy="3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
          <p:cNvPicPr>
            <a:picLocks noChangeAspect="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4762" y="698897"/>
            <a:ext cx="1691879"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
          <p:cNvPicPr>
            <a:picLocks noChangeAspect="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191691" y="3967163"/>
            <a:ext cx="10715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
          <p:cNvPicPr>
            <a:picLocks noChangeAspect="1"/>
          </p:cNvPicPr>
          <p:nvPr/>
        </p:nvPicPr>
        <p:blipFill>
          <a:blip r:embed="rId58">
            <a:extLst>
              <a:ext uri="{28A0092B-C50C-407E-A947-70E740481C1C}">
                <a14:useLocalDpi xmlns:a14="http://schemas.microsoft.com/office/drawing/2010/main" val="0"/>
              </a:ext>
            </a:extLst>
          </a:blip>
          <a:srcRect/>
          <a:stretch>
            <a:fillRect/>
          </a:stretch>
        </p:blipFill>
        <p:spPr bwMode="auto">
          <a:xfrm>
            <a:off x="1422798" y="4418410"/>
            <a:ext cx="93464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6" name="Picture 1"/>
          <p:cNvPicPr>
            <a:picLocks noChangeAspect="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1354931" y="4012407"/>
            <a:ext cx="1458516" cy="27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
          <p:cNvPicPr>
            <a:picLocks noChangeAspect="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1182291" y="2290762"/>
            <a:ext cx="1413272"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2"/>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3904060" y="2118122"/>
            <a:ext cx="1441847" cy="36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9" name="Picture 2"/>
          <p:cNvPicPr>
            <a:picLocks noChangeAspect="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361950" y="4341019"/>
            <a:ext cx="744141" cy="53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404211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18" y="322214"/>
            <a:ext cx="9040483" cy="857250"/>
          </a:xfrm>
        </p:spPr>
        <p:txBody>
          <a:bodyPr anchor="t">
            <a:noAutofit/>
          </a:bodyPr>
          <a:lstStyle/>
          <a:p>
            <a:pPr>
              <a:lnSpc>
                <a:spcPct val="85000"/>
              </a:lnSpc>
            </a:pPr>
            <a:r>
              <a:rPr lang="en-US" sz="3000" dirty="0">
                <a:solidFill>
                  <a:srgbClr val="1F497D"/>
                </a:solidFill>
                <a:latin typeface="+mn-lt"/>
                <a:ea typeface="+mn-ea"/>
                <a:cs typeface="Calibri" pitchFamily="34" charset="0"/>
              </a:rPr>
              <a:t>Why: Common Problems Across The Data Ecosystem</a:t>
            </a:r>
          </a:p>
        </p:txBody>
      </p:sp>
      <p:sp>
        <p:nvSpPr>
          <p:cNvPr id="8" name="Content Placeholder 2"/>
          <p:cNvSpPr>
            <a:spLocks noGrp="1"/>
          </p:cNvSpPr>
          <p:nvPr>
            <p:ph idx="1"/>
          </p:nvPr>
        </p:nvSpPr>
        <p:spPr>
          <a:xfrm>
            <a:off x="411480" y="958483"/>
            <a:ext cx="8244840" cy="3826877"/>
          </a:xfrm>
        </p:spPr>
        <p:txBody>
          <a:bodyPr>
            <a:noAutofit/>
          </a:bodyPr>
          <a:lstStyle/>
          <a:p>
            <a:pPr>
              <a:lnSpc>
                <a:spcPct val="90000"/>
              </a:lnSpc>
              <a:spcBef>
                <a:spcPts val="450"/>
              </a:spcBef>
            </a:pPr>
            <a:r>
              <a:rPr lang="en-US" sz="1800" b="1" dirty="0"/>
              <a:t>It’s hard to find data </a:t>
            </a:r>
            <a:r>
              <a:rPr lang="en-US" sz="1800" dirty="0"/>
              <a:t>based on intuitive starting points</a:t>
            </a:r>
          </a:p>
          <a:p>
            <a:pPr lvl="1">
              <a:lnSpc>
                <a:spcPct val="90000"/>
              </a:lnSpc>
              <a:spcBef>
                <a:spcPts val="450"/>
              </a:spcBef>
            </a:pPr>
            <a:r>
              <a:rPr lang="en-US" sz="1500" dirty="0"/>
              <a:t>across the industry as much as 30% of the analytical work is repeated because it’s easier than finding the original</a:t>
            </a:r>
          </a:p>
          <a:p>
            <a:pPr>
              <a:lnSpc>
                <a:spcPct val="90000"/>
              </a:lnSpc>
              <a:spcBef>
                <a:spcPts val="450"/>
              </a:spcBef>
            </a:pPr>
            <a:r>
              <a:rPr lang="en-US" sz="1800" b="1" dirty="0"/>
              <a:t>It’s hard to share, compare, integrate data</a:t>
            </a:r>
            <a:r>
              <a:rPr lang="en-US" sz="1800" dirty="0"/>
              <a:t> from different labs or instruments because the </a:t>
            </a:r>
            <a:r>
              <a:rPr lang="en-US" sz="1800" b="1" dirty="0"/>
              <a:t>file format is different</a:t>
            </a:r>
          </a:p>
          <a:p>
            <a:pPr lvl="1">
              <a:lnSpc>
                <a:spcPct val="90000"/>
              </a:lnSpc>
              <a:spcBef>
                <a:spcPts val="450"/>
              </a:spcBef>
            </a:pPr>
            <a:r>
              <a:rPr lang="en-US" sz="1500" dirty="0"/>
              <a:t>requires  conversion/transcription introducing potential for error</a:t>
            </a:r>
          </a:p>
          <a:p>
            <a:pPr>
              <a:lnSpc>
                <a:spcPct val="90000"/>
              </a:lnSpc>
              <a:spcBef>
                <a:spcPts val="450"/>
              </a:spcBef>
            </a:pPr>
            <a:r>
              <a:rPr lang="en-US" sz="1800" b="1" dirty="0"/>
              <a:t>It’s hard to mine </a:t>
            </a:r>
            <a:r>
              <a:rPr lang="en-US" sz="1800" dirty="0"/>
              <a:t>a collection of </a:t>
            </a:r>
            <a:r>
              <a:rPr lang="en-US" sz="1800" b="1" dirty="0"/>
              <a:t>data</a:t>
            </a:r>
            <a:r>
              <a:rPr lang="en-US" sz="1800" dirty="0"/>
              <a:t> because </a:t>
            </a:r>
            <a:r>
              <a:rPr lang="en-US" sz="1800" b="1" dirty="0"/>
              <a:t>the details &amp; context</a:t>
            </a:r>
            <a:r>
              <a:rPr lang="en-US" sz="1800" dirty="0"/>
              <a:t> of the experiment is </a:t>
            </a:r>
            <a:r>
              <a:rPr lang="en-US" sz="1800" b="1" dirty="0"/>
              <a:t>stored somewhere else</a:t>
            </a:r>
          </a:p>
          <a:p>
            <a:pPr>
              <a:lnSpc>
                <a:spcPct val="90000"/>
              </a:lnSpc>
              <a:spcBef>
                <a:spcPts val="450"/>
              </a:spcBef>
            </a:pPr>
            <a:r>
              <a:rPr lang="en-US" sz="1800" b="1" dirty="0"/>
              <a:t>Can’t understand /interpret data</a:t>
            </a:r>
            <a:r>
              <a:rPr lang="en-US" sz="1800" dirty="0"/>
              <a:t> later because the </a:t>
            </a:r>
            <a:r>
              <a:rPr lang="en-US" sz="1800" b="1" dirty="0"/>
              <a:t>context is incomplete, inconsistent, or free text</a:t>
            </a:r>
          </a:p>
          <a:p>
            <a:pPr>
              <a:lnSpc>
                <a:spcPct val="90000"/>
              </a:lnSpc>
              <a:spcBef>
                <a:spcPts val="450"/>
              </a:spcBef>
            </a:pPr>
            <a:r>
              <a:rPr lang="en-US" sz="1800" b="1" dirty="0"/>
              <a:t>Instrument &amp; software interoperability is limited</a:t>
            </a:r>
            <a:r>
              <a:rPr lang="en-US" sz="1800" dirty="0"/>
              <a:t>…at best</a:t>
            </a:r>
          </a:p>
          <a:p>
            <a:pPr lvl="1">
              <a:lnSpc>
                <a:spcPct val="90000"/>
              </a:lnSpc>
              <a:spcBef>
                <a:spcPts val="450"/>
              </a:spcBef>
            </a:pPr>
            <a:r>
              <a:rPr lang="en-US" sz="1500" dirty="0"/>
              <a:t>increases custom integration, constrains purchase options &amp; utilization</a:t>
            </a:r>
          </a:p>
        </p:txBody>
      </p:sp>
      <p:sp>
        <p:nvSpPr>
          <p:cNvPr id="3" name="Date Placeholder 2"/>
          <p:cNvSpPr>
            <a:spLocks noGrp="1"/>
          </p:cNvSpPr>
          <p:nvPr>
            <p:ph type="dt" sz="half" idx="10"/>
          </p:nvPr>
        </p:nvSpPr>
        <p:spPr/>
        <p:txBody>
          <a:bodyPr/>
          <a:lstStyle/>
          <a:p>
            <a:r>
              <a:rPr lang="en-US"/>
              <a:t>©2018 Allotrope Foundation</a:t>
            </a:r>
            <a:endParaRPr lang="en-US" dirty="0"/>
          </a:p>
        </p:txBody>
      </p:sp>
    </p:spTree>
    <p:extLst>
      <p:ext uri="{BB962C8B-B14F-4D97-AF65-F5344CB8AC3E}">
        <p14:creationId xmlns:p14="http://schemas.microsoft.com/office/powerpoint/2010/main" val="28465028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296308" y="141250"/>
            <a:ext cx="1926272" cy="1052770"/>
          </a:xfrm>
          <a:prstGeom prst="roundRect">
            <a:avLst/>
          </a:prstGeom>
          <a:ln w="9525">
            <a:solidFill>
              <a:schemeClr val="tx2"/>
            </a:solidFill>
          </a:ln>
        </p:spPr>
        <p:style>
          <a:lnRef idx="2">
            <a:schemeClr val="accent1"/>
          </a:lnRef>
          <a:fillRef idx="1">
            <a:schemeClr val="lt1"/>
          </a:fillRef>
          <a:effectRef idx="0">
            <a:schemeClr val="accent1"/>
          </a:effectRef>
          <a:fontRef idx="minor">
            <a:schemeClr val="dk1"/>
          </a:fontRef>
        </p:style>
        <p:txBody>
          <a:bodyPr wrap="square" lIns="0" tIns="45720" rIns="0" bIns="45720">
            <a:spAutoFit/>
          </a:bodyPr>
          <a:lstStyle/>
          <a:p>
            <a:pPr algn="ctr">
              <a:lnSpc>
                <a:spcPct val="85000"/>
              </a:lnSpc>
              <a:spcBef>
                <a:spcPts val="400"/>
              </a:spcBef>
            </a:pPr>
            <a:r>
              <a:rPr lang="en-US" sz="1000" dirty="0"/>
              <a:t>ADF/API enhancements &amp; testing</a:t>
            </a:r>
          </a:p>
          <a:p>
            <a:pPr algn="ctr">
              <a:lnSpc>
                <a:spcPct val="85000"/>
              </a:lnSpc>
              <a:spcBef>
                <a:spcPts val="400"/>
              </a:spcBef>
            </a:pPr>
            <a:r>
              <a:rPr lang="en-US" sz="1000" b="1" dirty="0"/>
              <a:t>V1.1 released </a:t>
            </a:r>
            <a:r>
              <a:rPr lang="en-US" sz="1000" b="1" i="1" dirty="0"/>
              <a:t>internally</a:t>
            </a:r>
            <a:r>
              <a:rPr lang="en-US" sz="1000" b="1" dirty="0"/>
              <a:t> (Mar)</a:t>
            </a:r>
          </a:p>
          <a:p>
            <a:pPr algn="ctr">
              <a:lnSpc>
                <a:spcPct val="85000"/>
              </a:lnSpc>
              <a:spcBef>
                <a:spcPts val="400"/>
              </a:spcBef>
            </a:pPr>
            <a:r>
              <a:rPr lang="en-US" sz="1000" dirty="0"/>
              <a:t>Increased vendor contribution</a:t>
            </a:r>
          </a:p>
          <a:p>
            <a:pPr algn="ctr">
              <a:lnSpc>
                <a:spcPct val="85000"/>
              </a:lnSpc>
              <a:spcBef>
                <a:spcPts val="400"/>
              </a:spcBef>
            </a:pPr>
            <a:r>
              <a:rPr lang="en-US" sz="1000" dirty="0"/>
              <a:t>Release roadmap</a:t>
            </a:r>
          </a:p>
          <a:p>
            <a:pPr algn="ctr">
              <a:lnSpc>
                <a:spcPct val="85000"/>
              </a:lnSpc>
              <a:spcBef>
                <a:spcPts val="400"/>
              </a:spcBef>
            </a:pPr>
            <a:r>
              <a:rPr lang="en-US" sz="1000" b="1" dirty="0"/>
              <a:t>V1.2 released </a:t>
            </a:r>
            <a:r>
              <a:rPr lang="en-US" sz="1000" b="1" i="1" dirty="0"/>
              <a:t>internally</a:t>
            </a:r>
            <a:r>
              <a:rPr lang="en-US" sz="1000" b="1" dirty="0"/>
              <a:t> (Nov)</a:t>
            </a:r>
          </a:p>
        </p:txBody>
      </p:sp>
      <p:sp>
        <p:nvSpPr>
          <p:cNvPr id="12" name="TextBox 11"/>
          <p:cNvSpPr txBox="1"/>
          <p:nvPr/>
        </p:nvSpPr>
        <p:spPr>
          <a:xfrm>
            <a:off x="103220" y="2763726"/>
            <a:ext cx="694609" cy="859368"/>
          </a:xfrm>
          <a:prstGeom prst="roundRect">
            <a:avLst/>
          </a:prstGeom>
          <a:ln w="9525">
            <a:solidFill>
              <a:schemeClr val="tx2"/>
            </a:solidFill>
          </a:ln>
        </p:spPr>
        <p:style>
          <a:lnRef idx="2">
            <a:schemeClr val="accent1"/>
          </a:lnRef>
          <a:fillRef idx="1">
            <a:schemeClr val="lt1"/>
          </a:fillRef>
          <a:effectRef idx="0">
            <a:schemeClr val="accent1"/>
          </a:effectRef>
          <a:fontRef idx="minor">
            <a:schemeClr val="dk1"/>
          </a:fontRef>
        </p:style>
        <p:txBody>
          <a:bodyPr wrap="square" lIns="0" tIns="45720" rIns="0" bIns="45720">
            <a:spAutoFit/>
          </a:bodyPr>
          <a:lstStyle>
            <a:defPPr>
              <a:defRPr lang="en-US"/>
            </a:defPPr>
            <a:lvl1pPr>
              <a:lnSpc>
                <a:spcPct val="85000"/>
              </a:lnSpc>
              <a:spcBef>
                <a:spcPts val="400"/>
              </a:spcBef>
              <a:defRPr sz="1400"/>
            </a:lvl1pPr>
          </a:lstStyle>
          <a:p>
            <a:pPr algn="ctr"/>
            <a:r>
              <a:rPr lang="en-US" sz="1000" b="1" dirty="0"/>
              <a:t>Allotrope Launched</a:t>
            </a:r>
          </a:p>
          <a:p>
            <a:pPr algn="ctr"/>
            <a:r>
              <a:rPr lang="en-US" sz="1000" dirty="0"/>
              <a:t>Scope &amp; strategy defined</a:t>
            </a:r>
          </a:p>
        </p:txBody>
      </p:sp>
      <p:sp>
        <p:nvSpPr>
          <p:cNvPr id="14" name="Rounded Rectangle 13"/>
          <p:cNvSpPr/>
          <p:nvPr/>
        </p:nvSpPr>
        <p:spPr>
          <a:xfrm>
            <a:off x="2250547" y="1939975"/>
            <a:ext cx="965794" cy="737791"/>
          </a:xfrm>
          <a:prstGeom prst="roundRect">
            <a:avLst/>
          </a:prstGeom>
          <a:ln w="9525">
            <a:solidFill>
              <a:schemeClr val="tx2"/>
            </a:solidFill>
          </a:ln>
        </p:spPr>
        <p:style>
          <a:lnRef idx="2">
            <a:schemeClr val="accent1"/>
          </a:lnRef>
          <a:fillRef idx="1">
            <a:schemeClr val="lt1"/>
          </a:fillRef>
          <a:effectRef idx="0">
            <a:schemeClr val="accent1"/>
          </a:effectRef>
          <a:fontRef idx="minor">
            <a:schemeClr val="dk1"/>
          </a:fontRef>
        </p:style>
        <p:txBody>
          <a:bodyPr wrap="square" lIns="0" tIns="45720" rIns="0" bIns="45720">
            <a:spAutoFit/>
          </a:bodyPr>
          <a:lstStyle/>
          <a:p>
            <a:pPr algn="ctr">
              <a:lnSpc>
                <a:spcPct val="85000"/>
              </a:lnSpc>
              <a:spcBef>
                <a:spcPts val="400"/>
              </a:spcBef>
            </a:pPr>
            <a:r>
              <a:rPr lang="en-US" sz="1000" dirty="0"/>
              <a:t>Feasibility studies &amp; POCs</a:t>
            </a:r>
          </a:p>
          <a:p>
            <a:pPr algn="ctr">
              <a:lnSpc>
                <a:spcPct val="85000"/>
              </a:lnSpc>
              <a:spcBef>
                <a:spcPts val="400"/>
              </a:spcBef>
            </a:pPr>
            <a:r>
              <a:rPr lang="en-US" sz="1000" dirty="0"/>
              <a:t>Design, testing &amp; due diligence</a:t>
            </a:r>
          </a:p>
        </p:txBody>
      </p:sp>
      <p:sp>
        <p:nvSpPr>
          <p:cNvPr id="15" name="Rounded Rectangle 14"/>
          <p:cNvSpPr/>
          <p:nvPr/>
        </p:nvSpPr>
        <p:spPr>
          <a:xfrm>
            <a:off x="3436486" y="3184199"/>
            <a:ext cx="1227202" cy="1083985"/>
          </a:xfrm>
          <a:prstGeom prst="roundRect">
            <a:avLst/>
          </a:prstGeom>
          <a:ln w="9525">
            <a:solidFill>
              <a:schemeClr val="tx2"/>
            </a:solidFill>
          </a:ln>
        </p:spPr>
        <p:style>
          <a:lnRef idx="2">
            <a:schemeClr val="accent1"/>
          </a:lnRef>
          <a:fillRef idx="1">
            <a:schemeClr val="lt1"/>
          </a:fillRef>
          <a:effectRef idx="0">
            <a:schemeClr val="accent1"/>
          </a:effectRef>
          <a:fontRef idx="minor">
            <a:schemeClr val="dk1"/>
          </a:fontRef>
        </p:style>
        <p:txBody>
          <a:bodyPr wrap="square" lIns="0" tIns="45720" rIns="0" bIns="45720">
            <a:spAutoFit/>
          </a:bodyPr>
          <a:lstStyle/>
          <a:p>
            <a:pPr algn="ctr">
              <a:lnSpc>
                <a:spcPct val="85000"/>
              </a:lnSpc>
              <a:spcBef>
                <a:spcPts val="400"/>
              </a:spcBef>
            </a:pPr>
            <a:r>
              <a:rPr lang="en-US" sz="1000" dirty="0"/>
              <a:t>API  &amp; </a:t>
            </a:r>
            <a:r>
              <a:rPr lang="de-DE" sz="1000" dirty="0"/>
              <a:t>Taxonomy </a:t>
            </a:r>
            <a:r>
              <a:rPr lang="en-US" sz="1000" dirty="0"/>
              <a:t>development</a:t>
            </a:r>
          </a:p>
          <a:p>
            <a:pPr algn="ctr">
              <a:lnSpc>
                <a:spcPct val="85000"/>
              </a:lnSpc>
              <a:spcBef>
                <a:spcPts val="400"/>
              </a:spcBef>
            </a:pPr>
            <a:r>
              <a:rPr lang="en-US" sz="1000" b="1" dirty="0"/>
              <a:t>V1.0 released </a:t>
            </a:r>
            <a:r>
              <a:rPr lang="en-US" sz="1000" b="1" i="1" dirty="0"/>
              <a:t>internally</a:t>
            </a:r>
            <a:r>
              <a:rPr lang="en-US" sz="1000" b="1" dirty="0"/>
              <a:t> (Sept)</a:t>
            </a:r>
          </a:p>
          <a:p>
            <a:pPr algn="ctr">
              <a:lnSpc>
                <a:spcPct val="85000"/>
              </a:lnSpc>
              <a:spcBef>
                <a:spcPts val="400"/>
              </a:spcBef>
            </a:pPr>
            <a:r>
              <a:rPr lang="en-US" sz="1000" dirty="0"/>
              <a:t>1</a:t>
            </a:r>
            <a:r>
              <a:rPr lang="en-US" sz="1000" baseline="30000" dirty="0"/>
              <a:t>st</a:t>
            </a:r>
            <a:r>
              <a:rPr lang="en-US" sz="1000" dirty="0"/>
              <a:t> deployments @ member companies </a:t>
            </a:r>
          </a:p>
        </p:txBody>
      </p:sp>
      <p:sp>
        <p:nvSpPr>
          <p:cNvPr id="17" name="Rounded Rectangle 16"/>
          <p:cNvSpPr/>
          <p:nvPr/>
        </p:nvSpPr>
        <p:spPr>
          <a:xfrm>
            <a:off x="5171654" y="2540134"/>
            <a:ext cx="2651760" cy="1371156"/>
          </a:xfrm>
          <a:prstGeom prst="roundRect">
            <a:avLst/>
          </a:prstGeom>
          <a:ln w="9525">
            <a:solidFill>
              <a:schemeClr val="tx2"/>
            </a:solidFill>
          </a:ln>
        </p:spPr>
        <p:style>
          <a:lnRef idx="2">
            <a:schemeClr val="accent1"/>
          </a:lnRef>
          <a:fillRef idx="1">
            <a:schemeClr val="lt1"/>
          </a:fillRef>
          <a:effectRef idx="0">
            <a:schemeClr val="accent1"/>
          </a:effectRef>
          <a:fontRef idx="minor">
            <a:schemeClr val="dk1"/>
          </a:fontRef>
        </p:style>
        <p:txBody>
          <a:bodyPr wrap="square" lIns="0" tIns="45720" rIns="0" bIns="45720">
            <a:spAutoFit/>
          </a:bodyPr>
          <a:lstStyle/>
          <a:p>
            <a:pPr>
              <a:lnSpc>
                <a:spcPct val="85000"/>
              </a:lnSpc>
              <a:spcBef>
                <a:spcPts val="400"/>
              </a:spcBef>
            </a:pPr>
            <a:r>
              <a:rPr lang="en-US" sz="1200" dirty="0" err="1"/>
              <a:t>BioIT</a:t>
            </a:r>
            <a:r>
              <a:rPr lang="en-US" sz="1200" dirty="0"/>
              <a:t> World Best Practice Award</a:t>
            </a:r>
          </a:p>
          <a:p>
            <a:pPr>
              <a:lnSpc>
                <a:spcPct val="85000"/>
              </a:lnSpc>
              <a:spcBef>
                <a:spcPts val="400"/>
              </a:spcBef>
            </a:pPr>
            <a:r>
              <a:rPr lang="en-US" sz="1200" b="1" dirty="0">
                <a:solidFill>
                  <a:schemeClr val="tx1"/>
                </a:solidFill>
              </a:rPr>
              <a:t>ADF/</a:t>
            </a:r>
            <a:r>
              <a:rPr lang="en-US" sz="1200" b="1" dirty="0" err="1">
                <a:solidFill>
                  <a:schemeClr val="tx1"/>
                </a:solidFill>
              </a:rPr>
              <a:t>api</a:t>
            </a:r>
            <a:r>
              <a:rPr lang="en-US" sz="1200" b="1" dirty="0">
                <a:solidFill>
                  <a:schemeClr val="tx1"/>
                </a:solidFill>
              </a:rPr>
              <a:t> Release Q2</a:t>
            </a:r>
          </a:p>
          <a:p>
            <a:pPr>
              <a:lnSpc>
                <a:spcPct val="85000"/>
              </a:lnSpc>
              <a:spcBef>
                <a:spcPts val="400"/>
              </a:spcBef>
            </a:pPr>
            <a:r>
              <a:rPr lang="en-US" sz="1200" b="1" dirty="0">
                <a:solidFill>
                  <a:schemeClr val="tx1"/>
                </a:solidFill>
              </a:rPr>
              <a:t>AFO  Ontology Release Q4</a:t>
            </a:r>
          </a:p>
          <a:p>
            <a:pPr>
              <a:lnSpc>
                <a:spcPct val="85000"/>
              </a:lnSpc>
              <a:spcBef>
                <a:spcPts val="400"/>
              </a:spcBef>
            </a:pPr>
            <a:endParaRPr lang="en-US" sz="1200" b="1" dirty="0"/>
          </a:p>
          <a:p>
            <a:pPr>
              <a:lnSpc>
                <a:spcPct val="85000"/>
              </a:lnSpc>
              <a:spcBef>
                <a:spcPts val="400"/>
              </a:spcBef>
            </a:pPr>
            <a:r>
              <a:rPr lang="en-US" sz="1200" dirty="0"/>
              <a:t>Embedded in member companies; in production @ 2</a:t>
            </a:r>
          </a:p>
        </p:txBody>
      </p:sp>
      <p:cxnSp>
        <p:nvCxnSpPr>
          <p:cNvPr id="18" name="Straight Connector 17"/>
          <p:cNvCxnSpPr>
            <a:stCxn id="12" idx="2"/>
          </p:cNvCxnSpPr>
          <p:nvPr/>
        </p:nvCxnSpPr>
        <p:spPr>
          <a:xfrm>
            <a:off x="450524" y="3609021"/>
            <a:ext cx="0" cy="347687"/>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24901" y="3065774"/>
            <a:ext cx="0" cy="39084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4" idx="2"/>
            <a:endCxn id="95" idx="0"/>
          </p:cNvCxnSpPr>
          <p:nvPr/>
        </p:nvCxnSpPr>
        <p:spPr>
          <a:xfrm flipH="1">
            <a:off x="2733444" y="2674006"/>
            <a:ext cx="1" cy="299597"/>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a:endCxn id="15" idx="0"/>
          </p:cNvCxnSpPr>
          <p:nvPr/>
        </p:nvCxnSpPr>
        <p:spPr>
          <a:xfrm flipH="1">
            <a:off x="4050087" y="2941119"/>
            <a:ext cx="547" cy="24308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6" idx="2"/>
            <a:endCxn id="8" idx="0"/>
          </p:cNvCxnSpPr>
          <p:nvPr/>
        </p:nvCxnSpPr>
        <p:spPr>
          <a:xfrm flipH="1">
            <a:off x="5259444" y="1179567"/>
            <a:ext cx="1" cy="686614"/>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7" idx="0"/>
          </p:cNvCxnSpPr>
          <p:nvPr/>
        </p:nvCxnSpPr>
        <p:spPr>
          <a:xfrm>
            <a:off x="6497534" y="1863185"/>
            <a:ext cx="0" cy="67694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070266" y="2327984"/>
            <a:ext cx="1105234" cy="737791"/>
          </a:xfrm>
          <a:prstGeom prst="roundRect">
            <a:avLst/>
          </a:prstGeom>
          <a:solidFill>
            <a:schemeClr val="bg1"/>
          </a:solidFill>
          <a:ln w="9525">
            <a:solidFill>
              <a:schemeClr val="tx2"/>
            </a:solidFill>
          </a:ln>
        </p:spPr>
        <p:style>
          <a:lnRef idx="2">
            <a:schemeClr val="accent1"/>
          </a:lnRef>
          <a:fillRef idx="1">
            <a:schemeClr val="lt1"/>
          </a:fillRef>
          <a:effectRef idx="0">
            <a:schemeClr val="accent1"/>
          </a:effectRef>
          <a:fontRef idx="minor">
            <a:schemeClr val="dk1"/>
          </a:fontRef>
        </p:style>
        <p:txBody>
          <a:bodyPr wrap="square" lIns="0" tIns="45720" rIns="0" bIns="45720">
            <a:spAutoFit/>
          </a:bodyPr>
          <a:lstStyle/>
          <a:p>
            <a:pPr algn="ctr">
              <a:lnSpc>
                <a:spcPct val="85000"/>
              </a:lnSpc>
              <a:spcBef>
                <a:spcPts val="400"/>
              </a:spcBef>
            </a:pPr>
            <a:r>
              <a:rPr lang="en-US" sz="1000" dirty="0"/>
              <a:t>Initiate software development</a:t>
            </a:r>
          </a:p>
          <a:p>
            <a:pPr algn="ctr">
              <a:lnSpc>
                <a:spcPct val="85000"/>
              </a:lnSpc>
              <a:spcBef>
                <a:spcPts val="400"/>
              </a:spcBef>
            </a:pPr>
            <a:r>
              <a:rPr lang="en-US" sz="1000" dirty="0"/>
              <a:t>Evaluation of existing standards</a:t>
            </a:r>
          </a:p>
        </p:txBody>
      </p:sp>
      <p:cxnSp>
        <p:nvCxnSpPr>
          <p:cNvPr id="11" name="Straight Connector 10"/>
          <p:cNvCxnSpPr/>
          <p:nvPr/>
        </p:nvCxnSpPr>
        <p:spPr>
          <a:xfrm flipV="1">
            <a:off x="338226" y="515209"/>
            <a:ext cx="8805775" cy="3746627"/>
          </a:xfrm>
          <a:prstGeom prst="line">
            <a:avLst/>
          </a:prstGeom>
          <a:ln w="212725">
            <a:gradFill>
              <a:gsLst>
                <a:gs pos="19000">
                  <a:schemeClr val="bg1">
                    <a:lumMod val="75000"/>
                  </a:schemeClr>
                </a:gs>
                <a:gs pos="37000">
                  <a:schemeClr val="accent1">
                    <a:lumMod val="60000"/>
                    <a:lumOff val="40000"/>
                  </a:schemeClr>
                </a:gs>
                <a:gs pos="93000">
                  <a:schemeClr val="accent1">
                    <a:lumMod val="50000"/>
                  </a:schemeClr>
                </a:gs>
              </a:gsLst>
              <a:lin ang="5400000" scaled="1"/>
            </a:gradFill>
            <a:tailEnd type="triangle" w="med" len="sm"/>
          </a:ln>
          <a:effectLst/>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127436" y="111878"/>
            <a:ext cx="3727450" cy="857250"/>
          </a:xfrm>
        </p:spPr>
        <p:txBody>
          <a:bodyPr>
            <a:noAutofit/>
          </a:bodyPr>
          <a:lstStyle/>
          <a:p>
            <a:pPr>
              <a:lnSpc>
                <a:spcPct val="90000"/>
              </a:lnSpc>
            </a:pPr>
            <a:r>
              <a:rPr lang="en-US" sz="2800" dirty="0"/>
              <a:t>Allotrope Framework:</a:t>
            </a:r>
            <a:br>
              <a:rPr lang="en-US" sz="2800" dirty="0"/>
            </a:br>
            <a:r>
              <a:rPr lang="en-US" sz="2800" dirty="0"/>
              <a:t>From concept to reality</a:t>
            </a:r>
          </a:p>
        </p:txBody>
      </p:sp>
      <p:sp>
        <p:nvSpPr>
          <p:cNvPr id="7" name="Oval 6"/>
          <p:cNvSpPr>
            <a:spLocks noChangeAspect="1"/>
          </p:cNvSpPr>
          <p:nvPr/>
        </p:nvSpPr>
        <p:spPr>
          <a:xfrm>
            <a:off x="3727546" y="2375715"/>
            <a:ext cx="646176" cy="565404"/>
          </a:xfrm>
          <a:prstGeom prst="ellipse">
            <a:avLst/>
          </a:prstGeom>
          <a:ln>
            <a:noFill/>
          </a:ln>
          <a:effectLst/>
        </p:spPr>
        <p:style>
          <a:lnRef idx="3">
            <a:schemeClr val="lt1"/>
          </a:lnRef>
          <a:fillRef idx="1">
            <a:schemeClr val="accent6"/>
          </a:fillRef>
          <a:effectRef idx="1">
            <a:schemeClr val="accent6"/>
          </a:effectRef>
          <a:fontRef idx="minor">
            <a:schemeClr val="lt1"/>
          </a:fontRef>
        </p:style>
        <p:txBody>
          <a:bodyPr lIns="45720" rIns="45720" rtlCol="0" anchor="ctr"/>
          <a:lstStyle/>
          <a:p>
            <a:pPr algn="ctr"/>
            <a:r>
              <a:rPr lang="en-US" sz="1400" b="1" dirty="0"/>
              <a:t>2015</a:t>
            </a:r>
          </a:p>
        </p:txBody>
      </p:sp>
      <p:sp>
        <p:nvSpPr>
          <p:cNvPr id="8" name="Oval 7"/>
          <p:cNvSpPr>
            <a:spLocks noChangeAspect="1"/>
          </p:cNvSpPr>
          <p:nvPr/>
        </p:nvSpPr>
        <p:spPr>
          <a:xfrm>
            <a:off x="4936355" y="1866181"/>
            <a:ext cx="646176" cy="565404"/>
          </a:xfrm>
          <a:prstGeom prst="ellipse">
            <a:avLst/>
          </a:prstGeom>
          <a:ln>
            <a:noFill/>
          </a:ln>
          <a:effectLst/>
        </p:spPr>
        <p:style>
          <a:lnRef idx="3">
            <a:schemeClr val="lt1"/>
          </a:lnRef>
          <a:fillRef idx="1">
            <a:schemeClr val="accent6"/>
          </a:fillRef>
          <a:effectRef idx="1">
            <a:schemeClr val="accent6"/>
          </a:effectRef>
          <a:fontRef idx="minor">
            <a:schemeClr val="lt1"/>
          </a:fontRef>
        </p:style>
        <p:txBody>
          <a:bodyPr lIns="45720" rIns="45720" rtlCol="0" anchor="ctr"/>
          <a:lstStyle/>
          <a:p>
            <a:pPr algn="ctr"/>
            <a:r>
              <a:rPr lang="en-US" sz="1400" b="1" dirty="0"/>
              <a:t>2016</a:t>
            </a:r>
          </a:p>
        </p:txBody>
      </p:sp>
      <p:pic>
        <p:nvPicPr>
          <p:cNvPr id="33"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249623" y="2812573"/>
            <a:ext cx="491486" cy="619700"/>
          </a:xfrm>
        </p:spPr>
      </p:pic>
      <p:sp>
        <p:nvSpPr>
          <p:cNvPr id="79" name="Oval 78"/>
          <p:cNvSpPr>
            <a:spLocks noChangeAspect="1"/>
          </p:cNvSpPr>
          <p:nvPr/>
        </p:nvSpPr>
        <p:spPr>
          <a:xfrm>
            <a:off x="6184837" y="1326133"/>
            <a:ext cx="646176" cy="565404"/>
          </a:xfrm>
          <a:prstGeom prst="ellipse">
            <a:avLst/>
          </a:prstGeom>
          <a:ln>
            <a:noFill/>
          </a:ln>
          <a:effectLst/>
        </p:spPr>
        <p:style>
          <a:lnRef idx="3">
            <a:schemeClr val="lt1"/>
          </a:lnRef>
          <a:fillRef idx="1">
            <a:schemeClr val="accent6"/>
          </a:fillRef>
          <a:effectRef idx="1">
            <a:schemeClr val="accent6"/>
          </a:effectRef>
          <a:fontRef idx="minor">
            <a:schemeClr val="lt1"/>
          </a:fontRef>
        </p:style>
        <p:txBody>
          <a:bodyPr lIns="45720" rIns="45720" rtlCol="0" anchor="ctr"/>
          <a:lstStyle/>
          <a:p>
            <a:pPr algn="ctr"/>
            <a:r>
              <a:rPr lang="en-US" sz="1400" b="1" dirty="0"/>
              <a:t>2017</a:t>
            </a:r>
          </a:p>
        </p:txBody>
      </p:sp>
      <p:sp>
        <p:nvSpPr>
          <p:cNvPr id="80" name="Oval 79"/>
          <p:cNvSpPr>
            <a:spLocks noChangeAspect="1"/>
          </p:cNvSpPr>
          <p:nvPr/>
        </p:nvSpPr>
        <p:spPr>
          <a:xfrm>
            <a:off x="8056344" y="503240"/>
            <a:ext cx="687578" cy="601631"/>
          </a:xfrm>
          <a:prstGeom prst="ellipse">
            <a:avLst/>
          </a:prstGeom>
          <a:ln>
            <a:noFill/>
          </a:ln>
          <a:effectLst/>
        </p:spPr>
        <p:style>
          <a:lnRef idx="3">
            <a:schemeClr val="lt1"/>
          </a:lnRef>
          <a:fillRef idx="1">
            <a:schemeClr val="accent6"/>
          </a:fillRef>
          <a:effectRef idx="1">
            <a:schemeClr val="accent6"/>
          </a:effectRef>
          <a:fontRef idx="minor">
            <a:schemeClr val="lt1"/>
          </a:fontRef>
        </p:style>
        <p:txBody>
          <a:bodyPr lIns="45720" rIns="45720" rtlCol="0" anchor="ctr"/>
          <a:lstStyle/>
          <a:p>
            <a:pPr algn="ctr"/>
            <a:r>
              <a:rPr lang="en-US" sz="1200" dirty="0"/>
              <a:t>2022+</a:t>
            </a:r>
          </a:p>
        </p:txBody>
      </p:sp>
      <p:sp>
        <p:nvSpPr>
          <p:cNvPr id="92" name="Oval 91"/>
          <p:cNvSpPr>
            <a:spLocks noChangeAspect="1"/>
          </p:cNvSpPr>
          <p:nvPr/>
        </p:nvSpPr>
        <p:spPr>
          <a:xfrm>
            <a:off x="1300495" y="3450392"/>
            <a:ext cx="646176" cy="565404"/>
          </a:xfrm>
          <a:prstGeom prst="ellipse">
            <a:avLst/>
          </a:prstGeom>
          <a:ln>
            <a:noFill/>
          </a:ln>
          <a:effectLst/>
        </p:spPr>
        <p:style>
          <a:lnRef idx="3">
            <a:schemeClr val="lt1"/>
          </a:lnRef>
          <a:fillRef idx="1">
            <a:schemeClr val="accent6"/>
          </a:fillRef>
          <a:effectRef idx="1">
            <a:schemeClr val="accent6"/>
          </a:effectRef>
          <a:fontRef idx="minor">
            <a:schemeClr val="lt1"/>
          </a:fontRef>
        </p:style>
        <p:txBody>
          <a:bodyPr lIns="45720" rIns="45720" rtlCol="0" anchor="ctr"/>
          <a:lstStyle/>
          <a:p>
            <a:pPr algn="ctr"/>
            <a:r>
              <a:rPr lang="en-US" sz="1400" b="1" dirty="0"/>
              <a:t>2013</a:t>
            </a:r>
          </a:p>
        </p:txBody>
      </p:sp>
      <p:sp>
        <p:nvSpPr>
          <p:cNvPr id="94" name="Oval 93"/>
          <p:cNvSpPr>
            <a:spLocks noChangeAspect="1"/>
          </p:cNvSpPr>
          <p:nvPr/>
        </p:nvSpPr>
        <p:spPr>
          <a:xfrm>
            <a:off x="127436" y="3960866"/>
            <a:ext cx="646176" cy="565404"/>
          </a:xfrm>
          <a:prstGeom prst="ellipse">
            <a:avLst/>
          </a:prstGeom>
          <a:ln>
            <a:noFill/>
          </a:ln>
          <a:effectLst/>
        </p:spPr>
        <p:style>
          <a:lnRef idx="3">
            <a:schemeClr val="lt1"/>
          </a:lnRef>
          <a:fillRef idx="1">
            <a:schemeClr val="accent6"/>
          </a:fillRef>
          <a:effectRef idx="1">
            <a:schemeClr val="accent6"/>
          </a:effectRef>
          <a:fontRef idx="minor">
            <a:schemeClr val="lt1"/>
          </a:fontRef>
        </p:style>
        <p:txBody>
          <a:bodyPr lIns="45720" rIns="45720" rtlCol="0" anchor="ctr"/>
          <a:lstStyle/>
          <a:p>
            <a:pPr algn="ctr"/>
            <a:r>
              <a:rPr lang="en-US" sz="1400" b="1" dirty="0"/>
              <a:t>2012</a:t>
            </a:r>
          </a:p>
        </p:txBody>
      </p:sp>
      <p:sp>
        <p:nvSpPr>
          <p:cNvPr id="95" name="Oval 94"/>
          <p:cNvSpPr>
            <a:spLocks noChangeAspect="1"/>
          </p:cNvSpPr>
          <p:nvPr/>
        </p:nvSpPr>
        <p:spPr>
          <a:xfrm>
            <a:off x="2410355" y="2973602"/>
            <a:ext cx="646176" cy="565404"/>
          </a:xfrm>
          <a:prstGeom prst="ellipse">
            <a:avLst/>
          </a:prstGeom>
          <a:ln>
            <a:noFill/>
          </a:ln>
          <a:effectLst/>
        </p:spPr>
        <p:style>
          <a:lnRef idx="3">
            <a:schemeClr val="lt1"/>
          </a:lnRef>
          <a:fillRef idx="1">
            <a:schemeClr val="accent6"/>
          </a:fillRef>
          <a:effectRef idx="1">
            <a:schemeClr val="accent6"/>
          </a:effectRef>
          <a:fontRef idx="minor">
            <a:schemeClr val="lt1"/>
          </a:fontRef>
        </p:style>
        <p:txBody>
          <a:bodyPr lIns="45720" rIns="45720" rtlCol="0" anchor="ctr"/>
          <a:lstStyle/>
          <a:p>
            <a:pPr algn="ctr"/>
            <a:r>
              <a:rPr lang="en-US" sz="1400" b="1" dirty="0"/>
              <a:t>2014</a:t>
            </a:r>
          </a:p>
        </p:txBody>
      </p:sp>
      <p:sp>
        <p:nvSpPr>
          <p:cNvPr id="101" name="TextBox 100"/>
          <p:cNvSpPr txBox="1"/>
          <p:nvPr/>
        </p:nvSpPr>
        <p:spPr>
          <a:xfrm>
            <a:off x="1089927" y="4091929"/>
            <a:ext cx="1643515" cy="523220"/>
          </a:xfrm>
          <a:prstGeom prst="rect">
            <a:avLst/>
          </a:prstGeom>
          <a:noFill/>
        </p:spPr>
        <p:txBody>
          <a:bodyPr wrap="square" rtlCol="0">
            <a:spAutoFit/>
          </a:bodyPr>
          <a:lstStyle/>
          <a:p>
            <a:r>
              <a:rPr lang="en-US" sz="1400" b="1" dirty="0">
                <a:solidFill>
                  <a:schemeClr val="tx2">
                    <a:lumMod val="75000"/>
                  </a:schemeClr>
                </a:solidFill>
              </a:rPr>
              <a:t>Phase I: Proof of </a:t>
            </a:r>
          </a:p>
          <a:p>
            <a:r>
              <a:rPr lang="en-US" sz="1400" b="1" dirty="0">
                <a:solidFill>
                  <a:schemeClr val="tx2">
                    <a:lumMod val="75000"/>
                  </a:schemeClr>
                </a:solidFill>
              </a:rPr>
              <a:t>Concept Studies</a:t>
            </a:r>
            <a:endParaRPr lang="en-US" sz="1400" b="1" i="1" dirty="0">
              <a:solidFill>
                <a:schemeClr val="tx2">
                  <a:lumMod val="75000"/>
                </a:schemeClr>
              </a:solidFill>
            </a:endParaRPr>
          </a:p>
        </p:txBody>
      </p:sp>
      <p:sp>
        <p:nvSpPr>
          <p:cNvPr id="102" name="Rectangle 101"/>
          <p:cNvSpPr/>
          <p:nvPr/>
        </p:nvSpPr>
        <p:spPr>
          <a:xfrm>
            <a:off x="6222580" y="-19002"/>
            <a:ext cx="2921421" cy="307777"/>
          </a:xfrm>
          <a:prstGeom prst="rect">
            <a:avLst/>
          </a:prstGeom>
        </p:spPr>
        <p:txBody>
          <a:bodyPr wrap="square">
            <a:spAutoFit/>
          </a:bodyPr>
          <a:lstStyle/>
          <a:p>
            <a:r>
              <a:rPr lang="en-US" sz="1400" b="1" dirty="0">
                <a:solidFill>
                  <a:schemeClr val="tx2">
                    <a:lumMod val="75000"/>
                  </a:schemeClr>
                </a:solidFill>
              </a:rPr>
              <a:t>Phase III:  Grow &amp; Sustain Ecosystem </a:t>
            </a:r>
          </a:p>
        </p:txBody>
      </p:sp>
      <p:sp>
        <p:nvSpPr>
          <p:cNvPr id="103" name="Rectangle 102"/>
          <p:cNvSpPr/>
          <p:nvPr/>
        </p:nvSpPr>
        <p:spPr>
          <a:xfrm>
            <a:off x="3386384" y="1370661"/>
            <a:ext cx="1549972" cy="738664"/>
          </a:xfrm>
          <a:prstGeom prst="rect">
            <a:avLst/>
          </a:prstGeom>
        </p:spPr>
        <p:txBody>
          <a:bodyPr wrap="square">
            <a:spAutoFit/>
          </a:bodyPr>
          <a:lstStyle/>
          <a:p>
            <a:r>
              <a:rPr lang="en-US" sz="1400" b="1" dirty="0">
                <a:solidFill>
                  <a:schemeClr val="tx2">
                    <a:lumMod val="75000"/>
                  </a:schemeClr>
                </a:solidFill>
              </a:rPr>
              <a:t>Phase II:  Commercial </a:t>
            </a:r>
          </a:p>
          <a:p>
            <a:r>
              <a:rPr lang="en-US" sz="1400" b="1" dirty="0">
                <a:solidFill>
                  <a:schemeClr val="tx2">
                    <a:lumMod val="75000"/>
                  </a:schemeClr>
                </a:solidFill>
              </a:rPr>
              <a:t>Development</a:t>
            </a:r>
            <a:endParaRPr lang="en-US" sz="1400" dirty="0">
              <a:solidFill>
                <a:schemeClr val="tx2">
                  <a:lumMod val="75000"/>
                </a:schemeClr>
              </a:solidFill>
            </a:endParaRPr>
          </a:p>
        </p:txBody>
      </p:sp>
      <p:sp>
        <p:nvSpPr>
          <p:cNvPr id="30" name="Oval 29"/>
          <p:cNvSpPr>
            <a:spLocks noChangeAspect="1"/>
          </p:cNvSpPr>
          <p:nvPr/>
        </p:nvSpPr>
        <p:spPr>
          <a:xfrm>
            <a:off x="7249622" y="886603"/>
            <a:ext cx="646176" cy="565404"/>
          </a:xfrm>
          <a:prstGeom prst="ellipse">
            <a:avLst/>
          </a:prstGeom>
          <a:ln>
            <a:noFill/>
          </a:ln>
          <a:effectLst/>
        </p:spPr>
        <p:style>
          <a:lnRef idx="3">
            <a:schemeClr val="lt1"/>
          </a:lnRef>
          <a:fillRef idx="1">
            <a:schemeClr val="accent6"/>
          </a:fillRef>
          <a:effectRef idx="1">
            <a:schemeClr val="accent6"/>
          </a:effectRef>
          <a:fontRef idx="minor">
            <a:schemeClr val="lt1"/>
          </a:fontRef>
        </p:style>
        <p:txBody>
          <a:bodyPr lIns="45720" rIns="45720" rtlCol="0" anchor="ctr"/>
          <a:lstStyle/>
          <a:p>
            <a:pPr algn="ctr"/>
            <a:r>
              <a:rPr lang="en-US" sz="1400" b="1" dirty="0"/>
              <a:t>2018</a:t>
            </a:r>
          </a:p>
        </p:txBody>
      </p:sp>
      <p:sp>
        <p:nvSpPr>
          <p:cNvPr id="34" name="Rounded Rectangle 33"/>
          <p:cNvSpPr/>
          <p:nvPr/>
        </p:nvSpPr>
        <p:spPr>
          <a:xfrm>
            <a:off x="6882778" y="1771519"/>
            <a:ext cx="1738570" cy="506238"/>
          </a:xfrm>
          <a:prstGeom prst="roundRect">
            <a:avLst/>
          </a:prstGeom>
          <a:ln w="9525">
            <a:solidFill>
              <a:schemeClr val="tx2"/>
            </a:solidFill>
          </a:ln>
        </p:spPr>
        <p:style>
          <a:lnRef idx="2">
            <a:schemeClr val="accent1"/>
          </a:lnRef>
          <a:fillRef idx="1">
            <a:schemeClr val="lt1"/>
          </a:fillRef>
          <a:effectRef idx="0">
            <a:schemeClr val="accent1"/>
          </a:effectRef>
          <a:fontRef idx="minor">
            <a:schemeClr val="dk1"/>
          </a:fontRef>
        </p:style>
        <p:txBody>
          <a:bodyPr wrap="square" lIns="0" tIns="45720" rIns="0" bIns="45720">
            <a:spAutoFit/>
          </a:bodyPr>
          <a:lstStyle/>
          <a:p>
            <a:pPr>
              <a:lnSpc>
                <a:spcPct val="85000"/>
              </a:lnSpc>
              <a:spcBef>
                <a:spcPts val="400"/>
              </a:spcBef>
            </a:pPr>
            <a:r>
              <a:rPr lang="en-US" sz="1200" b="1" dirty="0"/>
              <a:t>ADM Data Model Release </a:t>
            </a:r>
          </a:p>
          <a:p>
            <a:pPr>
              <a:lnSpc>
                <a:spcPct val="85000"/>
              </a:lnSpc>
              <a:spcBef>
                <a:spcPts val="400"/>
              </a:spcBef>
            </a:pPr>
            <a:r>
              <a:rPr lang="en-US" sz="1200" b="1" dirty="0"/>
              <a:t>Commercialization</a:t>
            </a:r>
          </a:p>
        </p:txBody>
      </p:sp>
      <p:cxnSp>
        <p:nvCxnSpPr>
          <p:cNvPr id="36" name="Straight Connector 35"/>
          <p:cNvCxnSpPr>
            <a:stCxn id="30" idx="4"/>
          </p:cNvCxnSpPr>
          <p:nvPr/>
        </p:nvCxnSpPr>
        <p:spPr>
          <a:xfrm>
            <a:off x="7572711" y="1452007"/>
            <a:ext cx="10655" cy="319512"/>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r>
              <a:rPr lang="en-US"/>
              <a:t>©2018 Allotrope Foundation</a:t>
            </a:r>
            <a:endParaRPr lang="en-US" dirty="0"/>
          </a:p>
        </p:txBody>
      </p:sp>
      <p:sp>
        <p:nvSpPr>
          <p:cNvPr id="31" name="TextBox 30"/>
          <p:cNvSpPr txBox="1"/>
          <p:nvPr/>
        </p:nvSpPr>
        <p:spPr>
          <a:xfrm>
            <a:off x="2142852" y="1420017"/>
            <a:ext cx="1126415" cy="480131"/>
          </a:xfrm>
          <a:prstGeom prst="rect">
            <a:avLst/>
          </a:prstGeom>
          <a:noFill/>
        </p:spPr>
        <p:txBody>
          <a:bodyPr wrap="square" rtlCol="0">
            <a:spAutoFit/>
          </a:bodyPr>
          <a:lstStyle/>
          <a:p>
            <a:pPr algn="ctr">
              <a:lnSpc>
                <a:spcPct val="90000"/>
              </a:lnSpc>
            </a:pPr>
            <a:r>
              <a:rPr lang="en-US" sz="1400" b="1" i="1" dirty="0">
                <a:solidFill>
                  <a:srgbClr val="FF0000"/>
                </a:solidFill>
              </a:rPr>
              <a:t>Learn by doing</a:t>
            </a:r>
          </a:p>
        </p:txBody>
      </p:sp>
      <p:sp>
        <p:nvSpPr>
          <p:cNvPr id="37" name="TextBox 36"/>
          <p:cNvSpPr txBox="1"/>
          <p:nvPr/>
        </p:nvSpPr>
        <p:spPr>
          <a:xfrm>
            <a:off x="1049781" y="1574441"/>
            <a:ext cx="1196920" cy="674031"/>
          </a:xfrm>
          <a:prstGeom prst="rect">
            <a:avLst/>
          </a:prstGeom>
          <a:noFill/>
        </p:spPr>
        <p:txBody>
          <a:bodyPr wrap="square" rtlCol="0">
            <a:spAutoFit/>
          </a:bodyPr>
          <a:lstStyle/>
          <a:p>
            <a:pPr algn="ctr">
              <a:lnSpc>
                <a:spcPct val="90000"/>
              </a:lnSpc>
            </a:pPr>
            <a:r>
              <a:rPr lang="en-US" sz="1400" b="1" i="1" dirty="0">
                <a:solidFill>
                  <a:srgbClr val="FF0000"/>
                </a:solidFill>
              </a:rPr>
              <a:t>Don’t invent the wheel, re-use </a:t>
            </a:r>
          </a:p>
        </p:txBody>
      </p:sp>
      <p:sp>
        <p:nvSpPr>
          <p:cNvPr id="38" name="TextBox 37"/>
          <p:cNvSpPr txBox="1"/>
          <p:nvPr/>
        </p:nvSpPr>
        <p:spPr>
          <a:xfrm>
            <a:off x="-17091" y="1540208"/>
            <a:ext cx="1107018" cy="1061829"/>
          </a:xfrm>
          <a:prstGeom prst="rect">
            <a:avLst/>
          </a:prstGeom>
          <a:noFill/>
        </p:spPr>
        <p:txBody>
          <a:bodyPr wrap="square" rtlCol="0">
            <a:spAutoFit/>
          </a:bodyPr>
          <a:lstStyle/>
          <a:p>
            <a:pPr algn="ctr">
              <a:lnSpc>
                <a:spcPct val="90000"/>
              </a:lnSpc>
            </a:pPr>
            <a:r>
              <a:rPr lang="en-US" sz="1400" b="1" i="1" dirty="0">
                <a:solidFill>
                  <a:srgbClr val="FF0000"/>
                </a:solidFill>
              </a:rPr>
              <a:t>Collaborate; find people that know what you don’t</a:t>
            </a:r>
          </a:p>
        </p:txBody>
      </p:sp>
      <p:sp>
        <p:nvSpPr>
          <p:cNvPr id="39" name="TextBox 38"/>
          <p:cNvSpPr txBox="1"/>
          <p:nvPr/>
        </p:nvSpPr>
        <p:spPr>
          <a:xfrm>
            <a:off x="3633709" y="4304020"/>
            <a:ext cx="2605292" cy="480131"/>
          </a:xfrm>
          <a:prstGeom prst="rect">
            <a:avLst/>
          </a:prstGeom>
          <a:noFill/>
        </p:spPr>
        <p:txBody>
          <a:bodyPr wrap="square" rtlCol="0">
            <a:spAutoFit/>
          </a:bodyPr>
          <a:lstStyle/>
          <a:p>
            <a:pPr algn="ctr">
              <a:lnSpc>
                <a:spcPct val="90000"/>
              </a:lnSpc>
            </a:pPr>
            <a:r>
              <a:rPr lang="en-US" sz="1400" b="1" i="1" dirty="0">
                <a:solidFill>
                  <a:srgbClr val="FF0000"/>
                </a:solidFill>
              </a:rPr>
              <a:t>Engage experts across all sides of the technology market</a:t>
            </a:r>
          </a:p>
        </p:txBody>
      </p:sp>
      <p:sp>
        <p:nvSpPr>
          <p:cNvPr id="40" name="TextBox 39"/>
          <p:cNvSpPr txBox="1"/>
          <p:nvPr/>
        </p:nvSpPr>
        <p:spPr>
          <a:xfrm>
            <a:off x="5528367" y="3932674"/>
            <a:ext cx="2605292" cy="286232"/>
          </a:xfrm>
          <a:prstGeom prst="rect">
            <a:avLst/>
          </a:prstGeom>
          <a:noFill/>
        </p:spPr>
        <p:txBody>
          <a:bodyPr wrap="square" rtlCol="0">
            <a:spAutoFit/>
          </a:bodyPr>
          <a:lstStyle/>
          <a:p>
            <a:pPr algn="ctr">
              <a:lnSpc>
                <a:spcPct val="90000"/>
              </a:lnSpc>
            </a:pPr>
            <a:r>
              <a:rPr lang="en-US" sz="1400" b="1" i="1" dirty="0">
                <a:solidFill>
                  <a:srgbClr val="FF0000"/>
                </a:solidFill>
              </a:rPr>
              <a:t>Release iteratively</a:t>
            </a:r>
          </a:p>
        </p:txBody>
      </p:sp>
      <p:sp>
        <p:nvSpPr>
          <p:cNvPr id="41" name="TextBox 40"/>
          <p:cNvSpPr txBox="1"/>
          <p:nvPr/>
        </p:nvSpPr>
        <p:spPr>
          <a:xfrm>
            <a:off x="6311519" y="211415"/>
            <a:ext cx="2367693" cy="480131"/>
          </a:xfrm>
          <a:prstGeom prst="rect">
            <a:avLst/>
          </a:prstGeom>
          <a:noFill/>
        </p:spPr>
        <p:txBody>
          <a:bodyPr wrap="square" rtlCol="0">
            <a:spAutoFit/>
          </a:bodyPr>
          <a:lstStyle/>
          <a:p>
            <a:pPr algn="ctr">
              <a:lnSpc>
                <a:spcPct val="90000"/>
              </a:lnSpc>
            </a:pPr>
            <a:r>
              <a:rPr lang="en-US" sz="1400" b="1" i="1" dirty="0">
                <a:solidFill>
                  <a:srgbClr val="FF0000"/>
                </a:solidFill>
              </a:rPr>
              <a:t>Evolve the model to meet new challenges  </a:t>
            </a:r>
          </a:p>
        </p:txBody>
      </p:sp>
    </p:spTree>
    <p:extLst>
      <p:ext uri="{BB962C8B-B14F-4D97-AF65-F5344CB8AC3E}">
        <p14:creationId xmlns:p14="http://schemas.microsoft.com/office/powerpoint/2010/main" val="286656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7" grpId="0"/>
      <p:bldP spid="38"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572009"/>
          </a:xfrm>
        </p:spPr>
        <p:txBody>
          <a:bodyPr anchor="t">
            <a:normAutofit/>
          </a:bodyPr>
          <a:lstStyle/>
          <a:p>
            <a:r>
              <a:rPr lang="en-US" sz="2400" dirty="0"/>
              <a:t>Taxonomy, Ontology and Data Model Governance</a:t>
            </a:r>
          </a:p>
        </p:txBody>
      </p:sp>
      <p:sp>
        <p:nvSpPr>
          <p:cNvPr id="43" name="U-Turn Arrow 42"/>
          <p:cNvSpPr/>
          <p:nvPr/>
        </p:nvSpPr>
        <p:spPr>
          <a:xfrm flipH="1" flipV="1">
            <a:off x="4367369" y="2456249"/>
            <a:ext cx="708099" cy="224225"/>
          </a:xfrm>
          <a:prstGeom prst="uturnArrow">
            <a:avLst/>
          </a:prstGeom>
          <a:gradFill rotWithShape="1">
            <a:gsLst>
              <a:gs pos="0">
                <a:srgbClr val="7030A0">
                  <a:tint val="50000"/>
                  <a:satMod val="300000"/>
                </a:srgbClr>
              </a:gs>
              <a:gs pos="35000">
                <a:srgbClr val="7030A0">
                  <a:tint val="37000"/>
                  <a:satMod val="300000"/>
                </a:srgbClr>
              </a:gs>
              <a:gs pos="100000">
                <a:srgbClr val="7030A0">
                  <a:tint val="15000"/>
                  <a:satMod val="350000"/>
                </a:srgbClr>
              </a:gs>
            </a:gsLst>
            <a:lin ang="16200000" scaled="1"/>
          </a:gradFill>
          <a:ln w="9525" cap="flat" cmpd="sng" algn="ctr">
            <a:solidFill>
              <a:srgbClr val="7030A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685800" fontAlgn="base">
              <a:spcBef>
                <a:spcPct val="0"/>
              </a:spcBef>
              <a:spcAft>
                <a:spcPct val="0"/>
              </a:spcAft>
              <a:defRPr/>
            </a:pPr>
            <a:endParaRPr lang="en-US" sz="563" kern="0" dirty="0">
              <a:solidFill>
                <a:prstClr val="white"/>
              </a:solidFill>
              <a:latin typeface="Lucida Sans"/>
            </a:endParaRPr>
          </a:p>
        </p:txBody>
      </p:sp>
      <p:sp>
        <p:nvSpPr>
          <p:cNvPr id="44" name="Rectangle 43"/>
          <p:cNvSpPr/>
          <p:nvPr/>
        </p:nvSpPr>
        <p:spPr>
          <a:xfrm>
            <a:off x="3078386" y="2035229"/>
            <a:ext cx="636049" cy="421020"/>
          </a:xfrm>
          <a:prstGeom prst="rect">
            <a:avLst/>
          </a:prstGeom>
          <a:gradFill rotWithShape="1">
            <a:gsLst>
              <a:gs pos="0">
                <a:srgbClr val="7030A0">
                  <a:shade val="51000"/>
                  <a:satMod val="130000"/>
                </a:srgbClr>
              </a:gs>
              <a:gs pos="80000">
                <a:srgbClr val="7030A0">
                  <a:shade val="93000"/>
                  <a:satMod val="130000"/>
                </a:srgbClr>
              </a:gs>
              <a:gs pos="100000">
                <a:srgbClr val="7030A0">
                  <a:shade val="94000"/>
                  <a:satMod val="135000"/>
                </a:srgbClr>
              </a:gs>
            </a:gsLst>
            <a:lin ang="16200000" scaled="0"/>
          </a:gradFill>
          <a:ln w="9525" cap="flat" cmpd="sng" algn="ctr">
            <a:solidFill>
              <a:srgbClr val="7030A0">
                <a:shade val="95000"/>
                <a:satMod val="105000"/>
              </a:srgbClr>
            </a:solidFill>
            <a:prstDash val="solid"/>
          </a:ln>
          <a:effectLst>
            <a:outerShdw blurRad="40000" dist="23000" dir="5400000" rotWithShape="0">
              <a:srgbClr val="000000">
                <a:alpha val="35000"/>
              </a:srgbClr>
            </a:outerShdw>
          </a:effectLst>
        </p:spPr>
        <p:txBody>
          <a:bodyPr lIns="0" rIns="0" rtlCol="0" anchor="ctr"/>
          <a:lstStyle/>
          <a:p>
            <a:pPr algn="ctr" defTabSz="685800" fontAlgn="base">
              <a:spcBef>
                <a:spcPct val="0"/>
              </a:spcBef>
              <a:spcAft>
                <a:spcPct val="0"/>
              </a:spcAft>
              <a:defRPr/>
            </a:pPr>
            <a:r>
              <a:rPr lang="en-US" sz="788" kern="0" dirty="0">
                <a:solidFill>
                  <a:srgbClr val="FFFFFF"/>
                </a:solidFill>
                <a:latin typeface="Lucida Sans"/>
              </a:rPr>
              <a:t>Working Groups</a:t>
            </a:r>
          </a:p>
        </p:txBody>
      </p:sp>
      <p:sp>
        <p:nvSpPr>
          <p:cNvPr id="45" name="Rectangle 44"/>
          <p:cNvSpPr/>
          <p:nvPr/>
        </p:nvSpPr>
        <p:spPr>
          <a:xfrm>
            <a:off x="3887946" y="2038317"/>
            <a:ext cx="636049" cy="421020"/>
          </a:xfrm>
          <a:prstGeom prst="rect">
            <a:avLst/>
          </a:prstGeom>
          <a:gradFill rotWithShape="1">
            <a:gsLst>
              <a:gs pos="0">
                <a:srgbClr val="7030A0">
                  <a:shade val="51000"/>
                  <a:satMod val="130000"/>
                </a:srgbClr>
              </a:gs>
              <a:gs pos="80000">
                <a:srgbClr val="7030A0">
                  <a:shade val="93000"/>
                  <a:satMod val="130000"/>
                </a:srgbClr>
              </a:gs>
              <a:gs pos="100000">
                <a:srgbClr val="7030A0">
                  <a:shade val="94000"/>
                  <a:satMod val="135000"/>
                </a:srgbClr>
              </a:gs>
            </a:gsLst>
            <a:lin ang="16200000" scaled="0"/>
          </a:gradFill>
          <a:ln w="9525" cap="flat" cmpd="sng" algn="ctr">
            <a:solidFill>
              <a:srgbClr val="7030A0">
                <a:shade val="95000"/>
                <a:satMod val="105000"/>
              </a:srgbClr>
            </a:solidFill>
            <a:prstDash val="solid"/>
          </a:ln>
          <a:effectLst>
            <a:outerShdw blurRad="40000" dist="23000" dir="5400000" rotWithShape="0">
              <a:srgbClr val="000000">
                <a:alpha val="35000"/>
              </a:srgbClr>
            </a:outerShdw>
          </a:effectLst>
        </p:spPr>
        <p:txBody>
          <a:bodyPr lIns="0" rIns="0" rtlCol="0" anchor="ctr"/>
          <a:lstStyle/>
          <a:p>
            <a:pPr algn="ctr" defTabSz="685800" fontAlgn="base">
              <a:spcBef>
                <a:spcPct val="0"/>
              </a:spcBef>
              <a:spcAft>
                <a:spcPct val="0"/>
              </a:spcAft>
              <a:defRPr/>
            </a:pPr>
            <a:r>
              <a:rPr lang="en-US" sz="788" kern="0" dirty="0">
                <a:solidFill>
                  <a:srgbClr val="FFFFFF"/>
                </a:solidFill>
                <a:latin typeface="Lucida Sans"/>
              </a:rPr>
              <a:t>Curation </a:t>
            </a:r>
          </a:p>
          <a:p>
            <a:pPr algn="ctr" defTabSz="685800" fontAlgn="base">
              <a:spcBef>
                <a:spcPct val="0"/>
              </a:spcBef>
              <a:spcAft>
                <a:spcPct val="0"/>
              </a:spcAft>
              <a:defRPr/>
            </a:pPr>
            <a:r>
              <a:rPr lang="en-US" sz="788" kern="0" dirty="0">
                <a:solidFill>
                  <a:srgbClr val="FFFFFF"/>
                </a:solidFill>
                <a:latin typeface="Lucida Sans"/>
              </a:rPr>
              <a:t>Team</a:t>
            </a:r>
          </a:p>
        </p:txBody>
      </p:sp>
      <p:sp>
        <p:nvSpPr>
          <p:cNvPr id="46" name="Rectangle 45"/>
          <p:cNvSpPr/>
          <p:nvPr/>
        </p:nvSpPr>
        <p:spPr>
          <a:xfrm>
            <a:off x="4707160" y="2035229"/>
            <a:ext cx="635153" cy="421020"/>
          </a:xfrm>
          <a:prstGeom prst="rect">
            <a:avLst/>
          </a:prstGeom>
          <a:gradFill rotWithShape="1">
            <a:gsLst>
              <a:gs pos="0">
                <a:srgbClr val="7030A0">
                  <a:shade val="51000"/>
                  <a:satMod val="130000"/>
                </a:srgbClr>
              </a:gs>
              <a:gs pos="80000">
                <a:srgbClr val="7030A0">
                  <a:shade val="93000"/>
                  <a:satMod val="130000"/>
                </a:srgbClr>
              </a:gs>
              <a:gs pos="100000">
                <a:srgbClr val="7030A0">
                  <a:shade val="94000"/>
                  <a:satMod val="135000"/>
                </a:srgbClr>
              </a:gs>
            </a:gsLst>
            <a:lin ang="16200000" scaled="0"/>
          </a:gradFill>
          <a:ln w="9525" cap="flat" cmpd="sng" algn="ctr">
            <a:solidFill>
              <a:srgbClr val="7030A0">
                <a:shade val="95000"/>
                <a:satMod val="105000"/>
              </a:srgbClr>
            </a:solidFill>
            <a:prstDash val="solid"/>
          </a:ln>
          <a:effectLst>
            <a:outerShdw blurRad="40000" dist="23000" dir="5400000" rotWithShape="0">
              <a:srgbClr val="000000">
                <a:alpha val="35000"/>
              </a:srgbClr>
            </a:outerShdw>
          </a:effectLst>
        </p:spPr>
        <p:txBody>
          <a:bodyPr lIns="0" rIns="0" rtlCol="0" anchor="ctr"/>
          <a:lstStyle/>
          <a:p>
            <a:pPr algn="ctr" defTabSz="685800" fontAlgn="base">
              <a:spcBef>
                <a:spcPct val="0"/>
              </a:spcBef>
              <a:spcAft>
                <a:spcPct val="0"/>
              </a:spcAft>
              <a:defRPr/>
            </a:pPr>
            <a:r>
              <a:rPr lang="en-US" sz="788" kern="0" dirty="0">
                <a:solidFill>
                  <a:srgbClr val="FFFFFF"/>
                </a:solidFill>
                <a:latin typeface="Lucida Sans"/>
              </a:rPr>
              <a:t>Public Review</a:t>
            </a:r>
          </a:p>
        </p:txBody>
      </p:sp>
      <p:sp>
        <p:nvSpPr>
          <p:cNvPr id="47" name="Rectangle 46"/>
          <p:cNvSpPr/>
          <p:nvPr/>
        </p:nvSpPr>
        <p:spPr>
          <a:xfrm>
            <a:off x="5519728" y="2036152"/>
            <a:ext cx="636049" cy="421020"/>
          </a:xfrm>
          <a:prstGeom prst="rect">
            <a:avLst/>
          </a:prstGeom>
          <a:gradFill rotWithShape="1">
            <a:gsLst>
              <a:gs pos="0">
                <a:srgbClr val="7030A0">
                  <a:shade val="51000"/>
                  <a:satMod val="130000"/>
                </a:srgbClr>
              </a:gs>
              <a:gs pos="80000">
                <a:srgbClr val="7030A0">
                  <a:shade val="93000"/>
                  <a:satMod val="130000"/>
                </a:srgbClr>
              </a:gs>
              <a:gs pos="100000">
                <a:srgbClr val="7030A0">
                  <a:shade val="94000"/>
                  <a:satMod val="135000"/>
                </a:srgbClr>
              </a:gs>
            </a:gsLst>
            <a:lin ang="16200000" scaled="0"/>
          </a:gradFill>
          <a:ln w="9525" cap="flat" cmpd="sng" algn="ctr">
            <a:solidFill>
              <a:srgbClr val="7030A0">
                <a:shade val="95000"/>
                <a:satMod val="105000"/>
              </a:srgbClr>
            </a:solidFill>
            <a:prstDash val="solid"/>
          </a:ln>
          <a:effectLst>
            <a:outerShdw blurRad="40000" dist="23000" dir="5400000" rotWithShape="0">
              <a:srgbClr val="000000">
                <a:alpha val="35000"/>
              </a:srgbClr>
            </a:outerShdw>
          </a:effectLst>
        </p:spPr>
        <p:txBody>
          <a:bodyPr lIns="0" rIns="0" rtlCol="0" anchor="ctr"/>
          <a:lstStyle/>
          <a:p>
            <a:pPr algn="ctr" defTabSz="685800" fontAlgn="base">
              <a:spcBef>
                <a:spcPct val="0"/>
              </a:spcBef>
              <a:spcAft>
                <a:spcPct val="0"/>
              </a:spcAft>
              <a:defRPr/>
            </a:pPr>
            <a:r>
              <a:rPr lang="en-US" sz="788" kern="0" dirty="0">
                <a:solidFill>
                  <a:srgbClr val="FFFFFF"/>
                </a:solidFill>
                <a:latin typeface="Lucida Sans"/>
              </a:rPr>
              <a:t>Integration</a:t>
            </a:r>
          </a:p>
        </p:txBody>
      </p:sp>
      <p:sp>
        <p:nvSpPr>
          <p:cNvPr id="48" name="Rectangle 47"/>
          <p:cNvSpPr/>
          <p:nvPr/>
        </p:nvSpPr>
        <p:spPr>
          <a:xfrm>
            <a:off x="6335041" y="2035229"/>
            <a:ext cx="636049" cy="421020"/>
          </a:xfrm>
          <a:prstGeom prst="rect">
            <a:avLst/>
          </a:prstGeom>
          <a:gradFill rotWithShape="1">
            <a:gsLst>
              <a:gs pos="0">
                <a:srgbClr val="7030A0">
                  <a:shade val="51000"/>
                  <a:satMod val="130000"/>
                </a:srgbClr>
              </a:gs>
              <a:gs pos="80000">
                <a:srgbClr val="7030A0">
                  <a:shade val="93000"/>
                  <a:satMod val="130000"/>
                </a:srgbClr>
              </a:gs>
              <a:gs pos="100000">
                <a:srgbClr val="7030A0">
                  <a:shade val="94000"/>
                  <a:satMod val="135000"/>
                </a:srgbClr>
              </a:gs>
            </a:gsLst>
            <a:lin ang="16200000" scaled="0"/>
          </a:gradFill>
          <a:ln w="9525" cap="flat" cmpd="sng" algn="ctr">
            <a:solidFill>
              <a:srgbClr val="7030A0">
                <a:shade val="95000"/>
                <a:satMod val="105000"/>
              </a:srgbClr>
            </a:solidFill>
            <a:prstDash val="solid"/>
          </a:ln>
          <a:effectLst>
            <a:outerShdw blurRad="40000" dist="23000" dir="5400000" rotWithShape="0">
              <a:srgbClr val="000000">
                <a:alpha val="35000"/>
              </a:srgbClr>
            </a:outerShdw>
          </a:effectLst>
        </p:spPr>
        <p:txBody>
          <a:bodyPr lIns="0" rIns="0" rtlCol="0" anchor="ctr"/>
          <a:lstStyle/>
          <a:p>
            <a:pPr algn="ctr" defTabSz="685800" fontAlgn="base">
              <a:spcBef>
                <a:spcPct val="0"/>
              </a:spcBef>
              <a:spcAft>
                <a:spcPct val="0"/>
              </a:spcAft>
              <a:defRPr/>
            </a:pPr>
            <a:r>
              <a:rPr lang="en-US" sz="788" kern="0" dirty="0">
                <a:solidFill>
                  <a:srgbClr val="FFFFFF"/>
                </a:solidFill>
                <a:latin typeface="Lucida Sans"/>
              </a:rPr>
              <a:t>Release</a:t>
            </a:r>
          </a:p>
        </p:txBody>
      </p:sp>
      <p:sp>
        <p:nvSpPr>
          <p:cNvPr id="49" name="Right Arrow 48"/>
          <p:cNvSpPr/>
          <p:nvPr/>
        </p:nvSpPr>
        <p:spPr>
          <a:xfrm>
            <a:off x="3714435" y="2182931"/>
            <a:ext cx="171083" cy="125618"/>
          </a:xfrm>
          <a:prstGeom prst="rightArrow">
            <a:avLst/>
          </a:prstGeom>
          <a:gradFill rotWithShape="1">
            <a:gsLst>
              <a:gs pos="0">
                <a:srgbClr val="7030A0">
                  <a:tint val="50000"/>
                  <a:satMod val="300000"/>
                </a:srgbClr>
              </a:gs>
              <a:gs pos="35000">
                <a:srgbClr val="7030A0">
                  <a:tint val="37000"/>
                  <a:satMod val="300000"/>
                </a:srgbClr>
              </a:gs>
              <a:gs pos="100000">
                <a:srgbClr val="7030A0">
                  <a:tint val="15000"/>
                  <a:satMod val="350000"/>
                </a:srgbClr>
              </a:gs>
            </a:gsLst>
            <a:lin ang="16200000" scaled="1"/>
          </a:gradFill>
          <a:ln w="9525" cap="flat" cmpd="sng" algn="ctr">
            <a:solidFill>
              <a:srgbClr val="7030A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685800" fontAlgn="base">
              <a:spcBef>
                <a:spcPct val="0"/>
              </a:spcBef>
              <a:spcAft>
                <a:spcPct val="0"/>
              </a:spcAft>
              <a:defRPr/>
            </a:pPr>
            <a:endParaRPr lang="en-US" sz="788" kern="0" dirty="0">
              <a:solidFill>
                <a:prstClr val="white"/>
              </a:solidFill>
              <a:latin typeface="Lucida Sans"/>
            </a:endParaRPr>
          </a:p>
        </p:txBody>
      </p:sp>
      <p:sp>
        <p:nvSpPr>
          <p:cNvPr id="50" name="Right Arrow 49"/>
          <p:cNvSpPr/>
          <p:nvPr/>
        </p:nvSpPr>
        <p:spPr>
          <a:xfrm>
            <a:off x="4529579" y="2182931"/>
            <a:ext cx="171083" cy="125618"/>
          </a:xfrm>
          <a:prstGeom prst="rightArrow">
            <a:avLst/>
          </a:prstGeom>
          <a:gradFill rotWithShape="1">
            <a:gsLst>
              <a:gs pos="0">
                <a:srgbClr val="7030A0">
                  <a:tint val="50000"/>
                  <a:satMod val="300000"/>
                </a:srgbClr>
              </a:gs>
              <a:gs pos="35000">
                <a:srgbClr val="7030A0">
                  <a:tint val="37000"/>
                  <a:satMod val="300000"/>
                </a:srgbClr>
              </a:gs>
              <a:gs pos="100000">
                <a:srgbClr val="7030A0">
                  <a:tint val="15000"/>
                  <a:satMod val="350000"/>
                </a:srgbClr>
              </a:gs>
            </a:gsLst>
            <a:lin ang="16200000" scaled="1"/>
          </a:gradFill>
          <a:ln w="9525" cap="flat" cmpd="sng" algn="ctr">
            <a:solidFill>
              <a:srgbClr val="7030A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685800" fontAlgn="base">
              <a:spcBef>
                <a:spcPct val="0"/>
              </a:spcBef>
              <a:spcAft>
                <a:spcPct val="0"/>
              </a:spcAft>
              <a:defRPr/>
            </a:pPr>
            <a:endParaRPr lang="en-US" sz="788" kern="0" dirty="0">
              <a:solidFill>
                <a:prstClr val="white"/>
              </a:solidFill>
              <a:latin typeface="Lucida Sans"/>
            </a:endParaRPr>
          </a:p>
        </p:txBody>
      </p:sp>
      <p:sp>
        <p:nvSpPr>
          <p:cNvPr id="51" name="Right Arrow 50"/>
          <p:cNvSpPr/>
          <p:nvPr/>
        </p:nvSpPr>
        <p:spPr>
          <a:xfrm>
            <a:off x="5344723" y="2182931"/>
            <a:ext cx="171083" cy="125618"/>
          </a:xfrm>
          <a:prstGeom prst="rightArrow">
            <a:avLst/>
          </a:prstGeom>
          <a:gradFill rotWithShape="1">
            <a:gsLst>
              <a:gs pos="0">
                <a:srgbClr val="7030A0">
                  <a:tint val="50000"/>
                  <a:satMod val="300000"/>
                </a:srgbClr>
              </a:gs>
              <a:gs pos="35000">
                <a:srgbClr val="7030A0">
                  <a:tint val="37000"/>
                  <a:satMod val="300000"/>
                </a:srgbClr>
              </a:gs>
              <a:gs pos="100000">
                <a:srgbClr val="7030A0">
                  <a:tint val="15000"/>
                  <a:satMod val="350000"/>
                </a:srgbClr>
              </a:gs>
            </a:gsLst>
            <a:lin ang="16200000" scaled="1"/>
          </a:gradFill>
          <a:ln w="9525" cap="flat" cmpd="sng" algn="ctr">
            <a:solidFill>
              <a:srgbClr val="7030A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685800" fontAlgn="base">
              <a:spcBef>
                <a:spcPct val="0"/>
              </a:spcBef>
              <a:spcAft>
                <a:spcPct val="0"/>
              </a:spcAft>
              <a:defRPr/>
            </a:pPr>
            <a:endParaRPr lang="en-US" sz="788" kern="0" dirty="0">
              <a:solidFill>
                <a:prstClr val="white"/>
              </a:solidFill>
              <a:latin typeface="Lucida Sans"/>
            </a:endParaRPr>
          </a:p>
        </p:txBody>
      </p:sp>
      <p:sp>
        <p:nvSpPr>
          <p:cNvPr id="52" name="Right Arrow 51"/>
          <p:cNvSpPr/>
          <p:nvPr/>
        </p:nvSpPr>
        <p:spPr>
          <a:xfrm>
            <a:off x="6159868" y="2182931"/>
            <a:ext cx="171083" cy="125618"/>
          </a:xfrm>
          <a:prstGeom prst="rightArrow">
            <a:avLst/>
          </a:prstGeom>
          <a:gradFill rotWithShape="1">
            <a:gsLst>
              <a:gs pos="0">
                <a:srgbClr val="7030A0">
                  <a:tint val="50000"/>
                  <a:satMod val="300000"/>
                </a:srgbClr>
              </a:gs>
              <a:gs pos="35000">
                <a:srgbClr val="7030A0">
                  <a:tint val="37000"/>
                  <a:satMod val="300000"/>
                </a:srgbClr>
              </a:gs>
              <a:gs pos="100000">
                <a:srgbClr val="7030A0">
                  <a:tint val="15000"/>
                  <a:satMod val="350000"/>
                </a:srgbClr>
              </a:gs>
            </a:gsLst>
            <a:lin ang="16200000" scaled="1"/>
          </a:gradFill>
          <a:ln w="9525" cap="flat" cmpd="sng" algn="ctr">
            <a:solidFill>
              <a:srgbClr val="7030A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685800" fontAlgn="base">
              <a:spcBef>
                <a:spcPct val="0"/>
              </a:spcBef>
              <a:spcAft>
                <a:spcPct val="0"/>
              </a:spcAft>
              <a:defRPr/>
            </a:pPr>
            <a:endParaRPr lang="en-US" sz="788" kern="0" dirty="0">
              <a:solidFill>
                <a:prstClr val="white"/>
              </a:solidFill>
              <a:latin typeface="Lucida Sans"/>
            </a:endParaRPr>
          </a:p>
        </p:txBody>
      </p:sp>
      <p:sp>
        <p:nvSpPr>
          <p:cNvPr id="53" name="TextBox 52"/>
          <p:cNvSpPr txBox="1"/>
          <p:nvPr/>
        </p:nvSpPr>
        <p:spPr>
          <a:xfrm>
            <a:off x="2318334" y="1582881"/>
            <a:ext cx="572594" cy="196208"/>
          </a:xfrm>
          <a:prstGeom prst="rect">
            <a:avLst/>
          </a:prstGeom>
          <a:noFill/>
        </p:spPr>
        <p:txBody>
          <a:bodyPr wrap="none" rtlCol="0">
            <a:spAutoFit/>
          </a:bodyPr>
          <a:lstStyle/>
          <a:p>
            <a:pPr algn="ctr" fontAlgn="base">
              <a:spcBef>
                <a:spcPct val="0"/>
              </a:spcBef>
              <a:spcAft>
                <a:spcPct val="0"/>
              </a:spcAft>
            </a:pPr>
            <a:r>
              <a:rPr lang="en-US" sz="675" dirty="0">
                <a:solidFill>
                  <a:srgbClr val="000000"/>
                </a:solidFill>
                <a:latin typeface="Lucida Sans"/>
              </a:rPr>
              <a:t>Vendor A</a:t>
            </a:r>
          </a:p>
        </p:txBody>
      </p:sp>
      <p:sp>
        <p:nvSpPr>
          <p:cNvPr id="54" name="TextBox 53"/>
          <p:cNvSpPr txBox="1"/>
          <p:nvPr/>
        </p:nvSpPr>
        <p:spPr>
          <a:xfrm>
            <a:off x="1637151" y="1889161"/>
            <a:ext cx="562976" cy="196208"/>
          </a:xfrm>
          <a:prstGeom prst="rect">
            <a:avLst/>
          </a:prstGeom>
          <a:noFill/>
        </p:spPr>
        <p:txBody>
          <a:bodyPr wrap="none" rtlCol="0">
            <a:spAutoFit/>
          </a:bodyPr>
          <a:lstStyle/>
          <a:p>
            <a:pPr algn="ctr" fontAlgn="base">
              <a:spcBef>
                <a:spcPct val="0"/>
              </a:spcBef>
              <a:spcAft>
                <a:spcPct val="0"/>
              </a:spcAft>
            </a:pPr>
            <a:r>
              <a:rPr lang="en-US" sz="675" dirty="0">
                <a:solidFill>
                  <a:srgbClr val="000000"/>
                </a:solidFill>
                <a:latin typeface="Lucida Sans"/>
              </a:rPr>
              <a:t>Vendor B</a:t>
            </a:r>
          </a:p>
        </p:txBody>
      </p:sp>
      <p:sp>
        <p:nvSpPr>
          <p:cNvPr id="55" name="TextBox 54"/>
          <p:cNvSpPr txBox="1"/>
          <p:nvPr/>
        </p:nvSpPr>
        <p:spPr>
          <a:xfrm>
            <a:off x="2175003" y="2360929"/>
            <a:ext cx="572594" cy="196208"/>
          </a:xfrm>
          <a:prstGeom prst="rect">
            <a:avLst/>
          </a:prstGeom>
          <a:noFill/>
        </p:spPr>
        <p:txBody>
          <a:bodyPr wrap="none" rtlCol="0">
            <a:spAutoFit/>
          </a:bodyPr>
          <a:lstStyle/>
          <a:p>
            <a:pPr algn="ctr" fontAlgn="base">
              <a:spcBef>
                <a:spcPct val="0"/>
              </a:spcBef>
              <a:spcAft>
                <a:spcPct val="0"/>
              </a:spcAft>
            </a:pPr>
            <a:r>
              <a:rPr lang="en-US" sz="675" dirty="0">
                <a:solidFill>
                  <a:srgbClr val="000000"/>
                </a:solidFill>
                <a:latin typeface="Lucida Sans"/>
              </a:rPr>
              <a:t>Vendor C</a:t>
            </a:r>
          </a:p>
        </p:txBody>
      </p:sp>
      <p:sp>
        <p:nvSpPr>
          <p:cNvPr id="56" name="TextBox 55"/>
          <p:cNvSpPr txBox="1"/>
          <p:nvPr/>
        </p:nvSpPr>
        <p:spPr>
          <a:xfrm>
            <a:off x="2297112" y="3845709"/>
            <a:ext cx="580608" cy="196208"/>
          </a:xfrm>
          <a:prstGeom prst="rect">
            <a:avLst/>
          </a:prstGeom>
          <a:noFill/>
        </p:spPr>
        <p:txBody>
          <a:bodyPr wrap="none" rtlCol="0">
            <a:spAutoFit/>
          </a:bodyPr>
          <a:lstStyle/>
          <a:p>
            <a:pPr algn="ctr" fontAlgn="base">
              <a:spcBef>
                <a:spcPct val="0"/>
              </a:spcBef>
              <a:spcAft>
                <a:spcPct val="0"/>
              </a:spcAft>
            </a:pPr>
            <a:r>
              <a:rPr lang="en-US" sz="675" dirty="0">
                <a:solidFill>
                  <a:srgbClr val="000000"/>
                </a:solidFill>
                <a:latin typeface="Lucida Sans"/>
              </a:rPr>
              <a:t>Pharma 1</a:t>
            </a:r>
          </a:p>
        </p:txBody>
      </p:sp>
      <p:sp>
        <p:nvSpPr>
          <p:cNvPr id="57" name="TextBox 56"/>
          <p:cNvSpPr txBox="1"/>
          <p:nvPr/>
        </p:nvSpPr>
        <p:spPr>
          <a:xfrm>
            <a:off x="1773425" y="3126467"/>
            <a:ext cx="569388" cy="196208"/>
          </a:xfrm>
          <a:prstGeom prst="rect">
            <a:avLst/>
          </a:prstGeom>
          <a:noFill/>
        </p:spPr>
        <p:txBody>
          <a:bodyPr wrap="none" rtlCol="0">
            <a:spAutoFit/>
          </a:bodyPr>
          <a:lstStyle/>
          <a:p>
            <a:pPr algn="ctr" fontAlgn="base">
              <a:spcBef>
                <a:spcPct val="0"/>
              </a:spcBef>
              <a:spcAft>
                <a:spcPct val="0"/>
              </a:spcAft>
            </a:pPr>
            <a:r>
              <a:rPr lang="en-US" sz="675" dirty="0">
                <a:solidFill>
                  <a:srgbClr val="000000"/>
                </a:solidFill>
                <a:latin typeface="Arial" charset="0"/>
              </a:rPr>
              <a:t>Pharma</a:t>
            </a:r>
            <a:r>
              <a:rPr lang="en-US" sz="675" dirty="0">
                <a:solidFill>
                  <a:srgbClr val="000000"/>
                </a:solidFill>
                <a:latin typeface="Lucida Sans"/>
              </a:rPr>
              <a:t> 2</a:t>
            </a:r>
          </a:p>
        </p:txBody>
      </p:sp>
      <p:sp>
        <p:nvSpPr>
          <p:cNvPr id="58" name="TextBox 57"/>
          <p:cNvSpPr txBox="1"/>
          <p:nvPr/>
        </p:nvSpPr>
        <p:spPr>
          <a:xfrm>
            <a:off x="2506536" y="3127655"/>
            <a:ext cx="593432" cy="196208"/>
          </a:xfrm>
          <a:prstGeom prst="rect">
            <a:avLst/>
          </a:prstGeom>
          <a:noFill/>
        </p:spPr>
        <p:txBody>
          <a:bodyPr wrap="none" rtlCol="0">
            <a:spAutoFit/>
          </a:bodyPr>
          <a:lstStyle/>
          <a:p>
            <a:pPr algn="ctr" fontAlgn="base">
              <a:spcBef>
                <a:spcPct val="0"/>
              </a:spcBef>
              <a:spcAft>
                <a:spcPct val="0"/>
              </a:spcAft>
            </a:pPr>
            <a:r>
              <a:rPr lang="en-US" sz="675" dirty="0">
                <a:solidFill>
                  <a:srgbClr val="000000"/>
                </a:solidFill>
                <a:latin typeface="Lucida Sans"/>
              </a:rPr>
              <a:t>Academia</a:t>
            </a:r>
          </a:p>
        </p:txBody>
      </p:sp>
      <p:sp>
        <p:nvSpPr>
          <p:cNvPr id="59" name="Right Arrow 58"/>
          <p:cNvSpPr/>
          <p:nvPr/>
        </p:nvSpPr>
        <p:spPr>
          <a:xfrm rot="18375166">
            <a:off x="3056995" y="2656922"/>
            <a:ext cx="171083" cy="125618"/>
          </a:xfrm>
          <a:prstGeom prst="rightArrow">
            <a:avLst/>
          </a:prstGeom>
          <a:gradFill rotWithShape="1">
            <a:gsLst>
              <a:gs pos="0">
                <a:srgbClr val="7030A0">
                  <a:tint val="50000"/>
                  <a:satMod val="300000"/>
                </a:srgbClr>
              </a:gs>
              <a:gs pos="35000">
                <a:srgbClr val="7030A0">
                  <a:tint val="37000"/>
                  <a:satMod val="300000"/>
                </a:srgbClr>
              </a:gs>
              <a:gs pos="100000">
                <a:srgbClr val="7030A0">
                  <a:tint val="15000"/>
                  <a:satMod val="350000"/>
                </a:srgbClr>
              </a:gs>
            </a:gsLst>
            <a:lin ang="16200000" scaled="1"/>
          </a:gradFill>
          <a:ln w="9525" cap="flat" cmpd="sng" algn="ctr">
            <a:solidFill>
              <a:srgbClr val="7030A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685800" fontAlgn="base">
              <a:spcBef>
                <a:spcPct val="0"/>
              </a:spcBef>
              <a:spcAft>
                <a:spcPct val="0"/>
              </a:spcAft>
              <a:defRPr/>
            </a:pPr>
            <a:endParaRPr lang="en-US" sz="563" kern="0" dirty="0">
              <a:solidFill>
                <a:prstClr val="white"/>
              </a:solidFill>
              <a:latin typeface="Lucida Sans"/>
            </a:endParaRPr>
          </a:p>
        </p:txBody>
      </p:sp>
      <p:sp>
        <p:nvSpPr>
          <p:cNvPr id="60" name="Right Arrow 59"/>
          <p:cNvSpPr/>
          <p:nvPr/>
        </p:nvSpPr>
        <p:spPr>
          <a:xfrm>
            <a:off x="2773285" y="2177270"/>
            <a:ext cx="171083" cy="125618"/>
          </a:xfrm>
          <a:prstGeom prst="rightArrow">
            <a:avLst/>
          </a:prstGeom>
          <a:gradFill rotWithShape="1">
            <a:gsLst>
              <a:gs pos="0">
                <a:srgbClr val="7030A0">
                  <a:tint val="50000"/>
                  <a:satMod val="300000"/>
                </a:srgbClr>
              </a:gs>
              <a:gs pos="35000">
                <a:srgbClr val="7030A0">
                  <a:tint val="37000"/>
                  <a:satMod val="300000"/>
                </a:srgbClr>
              </a:gs>
              <a:gs pos="100000">
                <a:srgbClr val="7030A0">
                  <a:tint val="15000"/>
                  <a:satMod val="350000"/>
                </a:srgbClr>
              </a:gs>
            </a:gsLst>
            <a:lin ang="16200000" scaled="1"/>
          </a:gradFill>
          <a:ln w="9525" cap="flat" cmpd="sng" algn="ctr">
            <a:solidFill>
              <a:srgbClr val="7030A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685800" fontAlgn="base">
              <a:spcBef>
                <a:spcPct val="0"/>
              </a:spcBef>
              <a:spcAft>
                <a:spcPct val="0"/>
              </a:spcAft>
              <a:defRPr/>
            </a:pPr>
            <a:endParaRPr lang="en-US" sz="788" kern="0" dirty="0">
              <a:solidFill>
                <a:prstClr val="white"/>
              </a:solidFill>
              <a:latin typeface="Lucida Sans"/>
            </a:endParaRPr>
          </a:p>
        </p:txBody>
      </p:sp>
      <p:sp>
        <p:nvSpPr>
          <p:cNvPr id="61" name="Right Arrow 60"/>
          <p:cNvSpPr/>
          <p:nvPr/>
        </p:nvSpPr>
        <p:spPr>
          <a:xfrm rot="2561890">
            <a:off x="3052769" y="1670621"/>
            <a:ext cx="171083" cy="125618"/>
          </a:xfrm>
          <a:prstGeom prst="rightArrow">
            <a:avLst/>
          </a:prstGeom>
          <a:gradFill rotWithShape="1">
            <a:gsLst>
              <a:gs pos="0">
                <a:srgbClr val="7030A0">
                  <a:tint val="50000"/>
                  <a:satMod val="300000"/>
                </a:srgbClr>
              </a:gs>
              <a:gs pos="35000">
                <a:srgbClr val="7030A0">
                  <a:tint val="37000"/>
                  <a:satMod val="300000"/>
                </a:srgbClr>
              </a:gs>
              <a:gs pos="100000">
                <a:srgbClr val="7030A0">
                  <a:tint val="15000"/>
                  <a:satMod val="350000"/>
                </a:srgbClr>
              </a:gs>
            </a:gsLst>
            <a:lin ang="16200000" scaled="1"/>
          </a:gradFill>
          <a:ln w="9525" cap="flat" cmpd="sng" algn="ctr">
            <a:solidFill>
              <a:srgbClr val="7030A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685800" fontAlgn="base">
              <a:spcBef>
                <a:spcPct val="0"/>
              </a:spcBef>
              <a:spcAft>
                <a:spcPct val="0"/>
              </a:spcAft>
              <a:defRPr/>
            </a:pPr>
            <a:endParaRPr lang="en-US" sz="563" kern="0" dirty="0">
              <a:solidFill>
                <a:prstClr val="white"/>
              </a:solidFill>
              <a:latin typeface="Lucida Sans"/>
            </a:endParaRPr>
          </a:p>
        </p:txBody>
      </p:sp>
      <p:sp>
        <p:nvSpPr>
          <p:cNvPr id="62" name="TextBox 61"/>
          <p:cNvSpPr txBox="1"/>
          <p:nvPr/>
        </p:nvSpPr>
        <p:spPr>
          <a:xfrm>
            <a:off x="4007038" y="1574748"/>
            <a:ext cx="397866" cy="196208"/>
          </a:xfrm>
          <a:prstGeom prst="rect">
            <a:avLst/>
          </a:prstGeom>
          <a:noFill/>
        </p:spPr>
        <p:txBody>
          <a:bodyPr wrap="none" rtlCol="0">
            <a:spAutoFit/>
          </a:bodyPr>
          <a:lstStyle/>
          <a:p>
            <a:pPr algn="ctr" fontAlgn="base">
              <a:spcBef>
                <a:spcPct val="0"/>
              </a:spcBef>
              <a:spcAft>
                <a:spcPct val="0"/>
              </a:spcAft>
            </a:pPr>
            <a:r>
              <a:rPr lang="en-US" sz="675" dirty="0">
                <a:solidFill>
                  <a:srgbClr val="000000"/>
                </a:solidFill>
                <a:latin typeface="Lucida Sans"/>
              </a:rPr>
              <a:t>SMEs</a:t>
            </a:r>
          </a:p>
        </p:txBody>
      </p:sp>
      <p:sp>
        <p:nvSpPr>
          <p:cNvPr id="63" name="TextBox 62"/>
          <p:cNvSpPr txBox="1"/>
          <p:nvPr/>
        </p:nvSpPr>
        <p:spPr>
          <a:xfrm>
            <a:off x="3882805" y="3264997"/>
            <a:ext cx="646332" cy="300082"/>
          </a:xfrm>
          <a:prstGeom prst="rect">
            <a:avLst/>
          </a:prstGeom>
          <a:noFill/>
        </p:spPr>
        <p:txBody>
          <a:bodyPr wrap="none" rtlCol="0">
            <a:spAutoFit/>
          </a:bodyPr>
          <a:lstStyle/>
          <a:p>
            <a:pPr algn="ctr" fontAlgn="base">
              <a:spcBef>
                <a:spcPct val="0"/>
              </a:spcBef>
              <a:spcAft>
                <a:spcPct val="0"/>
              </a:spcAft>
            </a:pPr>
            <a:r>
              <a:rPr lang="en-US" sz="675" dirty="0">
                <a:solidFill>
                  <a:srgbClr val="000000"/>
                </a:solidFill>
                <a:latin typeface="Lucida Sans"/>
              </a:rPr>
              <a:t>Knowledge</a:t>
            </a:r>
          </a:p>
          <a:p>
            <a:pPr algn="ctr" fontAlgn="base">
              <a:spcBef>
                <a:spcPct val="0"/>
              </a:spcBef>
              <a:spcAft>
                <a:spcPct val="0"/>
              </a:spcAft>
            </a:pPr>
            <a:r>
              <a:rPr lang="en-US" sz="675" dirty="0">
                <a:solidFill>
                  <a:srgbClr val="000000"/>
                </a:solidFill>
                <a:latin typeface="Lucida Sans"/>
              </a:rPr>
              <a:t>Engineer</a:t>
            </a:r>
          </a:p>
        </p:txBody>
      </p:sp>
      <p:sp>
        <p:nvSpPr>
          <p:cNvPr id="64" name="Right Arrow 63"/>
          <p:cNvSpPr/>
          <p:nvPr/>
        </p:nvSpPr>
        <p:spPr>
          <a:xfrm rot="16200000">
            <a:off x="4120429" y="2532767"/>
            <a:ext cx="171083" cy="125618"/>
          </a:xfrm>
          <a:prstGeom prst="rightArrow">
            <a:avLst/>
          </a:prstGeom>
          <a:gradFill rotWithShape="1">
            <a:gsLst>
              <a:gs pos="0">
                <a:srgbClr val="7030A0">
                  <a:tint val="50000"/>
                  <a:satMod val="300000"/>
                </a:srgbClr>
              </a:gs>
              <a:gs pos="35000">
                <a:srgbClr val="7030A0">
                  <a:tint val="37000"/>
                  <a:satMod val="300000"/>
                </a:srgbClr>
              </a:gs>
              <a:gs pos="100000">
                <a:srgbClr val="7030A0">
                  <a:tint val="15000"/>
                  <a:satMod val="350000"/>
                </a:srgbClr>
              </a:gs>
            </a:gsLst>
            <a:lin ang="16200000" scaled="1"/>
          </a:gradFill>
          <a:ln w="9525" cap="flat" cmpd="sng" algn="ctr">
            <a:solidFill>
              <a:srgbClr val="7030A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685800" fontAlgn="base">
              <a:spcBef>
                <a:spcPct val="0"/>
              </a:spcBef>
              <a:spcAft>
                <a:spcPct val="0"/>
              </a:spcAft>
              <a:defRPr/>
            </a:pPr>
            <a:endParaRPr lang="en-US" sz="563" kern="0" dirty="0">
              <a:solidFill>
                <a:prstClr val="white"/>
              </a:solidFill>
              <a:latin typeface="Lucida Sans"/>
            </a:endParaRPr>
          </a:p>
        </p:txBody>
      </p:sp>
      <p:sp>
        <p:nvSpPr>
          <p:cNvPr id="65" name="Right Arrow 64"/>
          <p:cNvSpPr/>
          <p:nvPr/>
        </p:nvSpPr>
        <p:spPr>
          <a:xfrm rot="5400000">
            <a:off x="4120429" y="1839267"/>
            <a:ext cx="171083" cy="125618"/>
          </a:xfrm>
          <a:prstGeom prst="rightArrow">
            <a:avLst/>
          </a:prstGeom>
          <a:gradFill rotWithShape="1">
            <a:gsLst>
              <a:gs pos="0">
                <a:srgbClr val="7030A0">
                  <a:tint val="50000"/>
                  <a:satMod val="300000"/>
                </a:srgbClr>
              </a:gs>
              <a:gs pos="35000">
                <a:srgbClr val="7030A0">
                  <a:tint val="37000"/>
                  <a:satMod val="300000"/>
                </a:srgbClr>
              </a:gs>
              <a:gs pos="100000">
                <a:srgbClr val="7030A0">
                  <a:tint val="15000"/>
                  <a:satMod val="350000"/>
                </a:srgbClr>
              </a:gs>
            </a:gsLst>
            <a:lin ang="16200000" scaled="1"/>
          </a:gradFill>
          <a:ln w="9525" cap="flat" cmpd="sng" algn="ctr">
            <a:solidFill>
              <a:srgbClr val="7030A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685800" fontAlgn="base">
              <a:spcBef>
                <a:spcPct val="0"/>
              </a:spcBef>
              <a:spcAft>
                <a:spcPct val="0"/>
              </a:spcAft>
              <a:defRPr/>
            </a:pPr>
            <a:endParaRPr lang="en-US" sz="563" kern="0" dirty="0">
              <a:solidFill>
                <a:prstClr val="white"/>
              </a:solidFill>
              <a:latin typeface="Lucida Sans"/>
            </a:endParaRPr>
          </a:p>
        </p:txBody>
      </p:sp>
      <p:sp>
        <p:nvSpPr>
          <p:cNvPr id="66" name="TextBox 65"/>
          <p:cNvSpPr txBox="1"/>
          <p:nvPr/>
        </p:nvSpPr>
        <p:spPr>
          <a:xfrm>
            <a:off x="5338602" y="3266104"/>
            <a:ext cx="968535" cy="300082"/>
          </a:xfrm>
          <a:prstGeom prst="rect">
            <a:avLst/>
          </a:prstGeom>
          <a:noFill/>
        </p:spPr>
        <p:txBody>
          <a:bodyPr wrap="none" rtlCol="0">
            <a:spAutoFit/>
          </a:bodyPr>
          <a:lstStyle/>
          <a:p>
            <a:pPr algn="ctr" fontAlgn="base">
              <a:spcBef>
                <a:spcPct val="0"/>
              </a:spcBef>
              <a:spcAft>
                <a:spcPct val="0"/>
              </a:spcAft>
            </a:pPr>
            <a:r>
              <a:rPr lang="en-US" sz="675" dirty="0">
                <a:solidFill>
                  <a:srgbClr val="000000"/>
                </a:solidFill>
                <a:latin typeface="Lucida Sans"/>
              </a:rPr>
              <a:t>Principal </a:t>
            </a:r>
          </a:p>
          <a:p>
            <a:pPr algn="ctr" fontAlgn="base">
              <a:spcBef>
                <a:spcPct val="0"/>
              </a:spcBef>
              <a:spcAft>
                <a:spcPct val="0"/>
              </a:spcAft>
            </a:pPr>
            <a:r>
              <a:rPr lang="en-US" sz="675" dirty="0">
                <a:solidFill>
                  <a:srgbClr val="000000"/>
                </a:solidFill>
                <a:latin typeface="Lucida Sans"/>
              </a:rPr>
              <a:t>Semantic Architect</a:t>
            </a:r>
          </a:p>
        </p:txBody>
      </p:sp>
      <p:sp>
        <p:nvSpPr>
          <p:cNvPr id="67" name="Right Arrow 66"/>
          <p:cNvSpPr/>
          <p:nvPr/>
        </p:nvSpPr>
        <p:spPr>
          <a:xfrm rot="16200000">
            <a:off x="5740042" y="2532767"/>
            <a:ext cx="171083" cy="125618"/>
          </a:xfrm>
          <a:prstGeom prst="rightArrow">
            <a:avLst/>
          </a:prstGeom>
          <a:gradFill rotWithShape="1">
            <a:gsLst>
              <a:gs pos="0">
                <a:srgbClr val="7030A0">
                  <a:tint val="50000"/>
                  <a:satMod val="300000"/>
                </a:srgbClr>
              </a:gs>
              <a:gs pos="35000">
                <a:srgbClr val="7030A0">
                  <a:tint val="37000"/>
                  <a:satMod val="300000"/>
                </a:srgbClr>
              </a:gs>
              <a:gs pos="100000">
                <a:srgbClr val="7030A0">
                  <a:tint val="15000"/>
                  <a:satMod val="350000"/>
                </a:srgbClr>
              </a:gs>
            </a:gsLst>
            <a:lin ang="16200000" scaled="1"/>
          </a:gradFill>
          <a:ln w="9525" cap="flat" cmpd="sng" algn="ctr">
            <a:solidFill>
              <a:srgbClr val="7030A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685800" fontAlgn="base">
              <a:spcBef>
                <a:spcPct val="0"/>
              </a:spcBef>
              <a:spcAft>
                <a:spcPct val="0"/>
              </a:spcAft>
              <a:defRPr/>
            </a:pPr>
            <a:endParaRPr lang="en-US" sz="563" kern="0" dirty="0">
              <a:solidFill>
                <a:prstClr val="white"/>
              </a:solidFill>
              <a:latin typeface="Lucida Sans"/>
            </a:endParaRPr>
          </a:p>
        </p:txBody>
      </p:sp>
      <p:sp>
        <p:nvSpPr>
          <p:cNvPr id="68" name="Right Arrow 67"/>
          <p:cNvSpPr/>
          <p:nvPr/>
        </p:nvSpPr>
        <p:spPr>
          <a:xfrm rot="5400000">
            <a:off x="4962342" y="1839267"/>
            <a:ext cx="171083" cy="125618"/>
          </a:xfrm>
          <a:prstGeom prst="rightArrow">
            <a:avLst/>
          </a:prstGeom>
          <a:gradFill rotWithShape="1">
            <a:gsLst>
              <a:gs pos="0">
                <a:srgbClr val="7030A0">
                  <a:tint val="50000"/>
                  <a:satMod val="300000"/>
                </a:srgbClr>
              </a:gs>
              <a:gs pos="35000">
                <a:srgbClr val="7030A0">
                  <a:tint val="37000"/>
                  <a:satMod val="300000"/>
                </a:srgbClr>
              </a:gs>
              <a:gs pos="100000">
                <a:srgbClr val="7030A0">
                  <a:tint val="15000"/>
                  <a:satMod val="350000"/>
                </a:srgbClr>
              </a:gs>
            </a:gsLst>
            <a:lin ang="16200000" scaled="1"/>
          </a:gradFill>
          <a:ln w="9525" cap="flat" cmpd="sng" algn="ctr">
            <a:solidFill>
              <a:srgbClr val="7030A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685800" fontAlgn="base">
              <a:spcBef>
                <a:spcPct val="0"/>
              </a:spcBef>
              <a:spcAft>
                <a:spcPct val="0"/>
              </a:spcAft>
              <a:defRPr/>
            </a:pPr>
            <a:endParaRPr lang="en-US" sz="563" kern="0" dirty="0">
              <a:solidFill>
                <a:prstClr val="white"/>
              </a:solidFill>
              <a:latin typeface="Lucida Sans"/>
            </a:endParaRPr>
          </a:p>
        </p:txBody>
      </p:sp>
      <p:pic>
        <p:nvPicPr>
          <p:cNvPr id="69" name="Picture 68"/>
          <p:cNvPicPr>
            <a:picLocks noChangeAspect="1"/>
          </p:cNvPicPr>
          <p:nvPr/>
        </p:nvPicPr>
        <p:blipFill>
          <a:blip r:embed="rId3"/>
          <a:stretch>
            <a:fillRect/>
          </a:stretch>
        </p:blipFill>
        <p:spPr>
          <a:xfrm>
            <a:off x="4772378" y="1104358"/>
            <a:ext cx="551010" cy="551010"/>
          </a:xfrm>
          <a:prstGeom prst="rect">
            <a:avLst/>
          </a:prstGeom>
        </p:spPr>
      </p:pic>
      <p:pic>
        <p:nvPicPr>
          <p:cNvPr id="70" name="Picture 69"/>
          <p:cNvPicPr>
            <a:picLocks noChangeAspect="1"/>
          </p:cNvPicPr>
          <p:nvPr/>
        </p:nvPicPr>
        <p:blipFill>
          <a:blip r:embed="rId4"/>
          <a:stretch>
            <a:fillRect/>
          </a:stretch>
        </p:blipFill>
        <p:spPr>
          <a:xfrm>
            <a:off x="4021722" y="2767155"/>
            <a:ext cx="454856" cy="454856"/>
          </a:xfrm>
          <a:prstGeom prst="rect">
            <a:avLst/>
          </a:prstGeom>
        </p:spPr>
      </p:pic>
      <p:pic>
        <p:nvPicPr>
          <p:cNvPr id="71" name="Picture 70"/>
          <p:cNvPicPr>
            <a:picLocks noChangeAspect="1"/>
          </p:cNvPicPr>
          <p:nvPr/>
        </p:nvPicPr>
        <p:blipFill>
          <a:blip r:embed="rId5"/>
          <a:stretch>
            <a:fillRect/>
          </a:stretch>
        </p:blipFill>
        <p:spPr>
          <a:xfrm>
            <a:off x="1837789" y="2644427"/>
            <a:ext cx="467396" cy="467396"/>
          </a:xfrm>
          <a:prstGeom prst="rect">
            <a:avLst/>
          </a:prstGeom>
        </p:spPr>
      </p:pic>
      <p:pic>
        <p:nvPicPr>
          <p:cNvPr id="72" name="Picture 71"/>
          <p:cNvPicPr>
            <a:picLocks noChangeAspect="1"/>
          </p:cNvPicPr>
          <p:nvPr/>
        </p:nvPicPr>
        <p:blipFill>
          <a:blip r:embed="rId6"/>
          <a:stretch>
            <a:fillRect/>
          </a:stretch>
        </p:blipFill>
        <p:spPr>
          <a:xfrm>
            <a:off x="3935363" y="1047750"/>
            <a:ext cx="541216" cy="541216"/>
          </a:xfrm>
          <a:prstGeom prst="rect">
            <a:avLst/>
          </a:prstGeom>
        </p:spPr>
      </p:pic>
      <p:pic>
        <p:nvPicPr>
          <p:cNvPr id="73" name="Picture 72"/>
          <p:cNvPicPr>
            <a:picLocks noChangeAspect="1"/>
          </p:cNvPicPr>
          <p:nvPr/>
        </p:nvPicPr>
        <p:blipFill>
          <a:blip r:embed="rId7"/>
          <a:stretch>
            <a:fillRect/>
          </a:stretch>
        </p:blipFill>
        <p:spPr>
          <a:xfrm>
            <a:off x="1736102" y="1451325"/>
            <a:ext cx="420572" cy="420572"/>
          </a:xfrm>
          <a:prstGeom prst="rect">
            <a:avLst/>
          </a:prstGeom>
        </p:spPr>
      </p:pic>
      <p:pic>
        <p:nvPicPr>
          <p:cNvPr id="74" name="Picture 73"/>
          <p:cNvPicPr>
            <a:picLocks noChangeAspect="1"/>
          </p:cNvPicPr>
          <p:nvPr/>
        </p:nvPicPr>
        <p:blipFill>
          <a:blip r:embed="rId5"/>
          <a:stretch>
            <a:fillRect/>
          </a:stretch>
        </p:blipFill>
        <p:spPr>
          <a:xfrm>
            <a:off x="2358382" y="3366774"/>
            <a:ext cx="467396" cy="467396"/>
          </a:xfrm>
          <a:prstGeom prst="rect">
            <a:avLst/>
          </a:prstGeom>
        </p:spPr>
      </p:pic>
      <p:pic>
        <p:nvPicPr>
          <p:cNvPr id="75" name="Picture 74"/>
          <p:cNvPicPr>
            <a:picLocks noChangeAspect="1"/>
          </p:cNvPicPr>
          <p:nvPr/>
        </p:nvPicPr>
        <p:blipFill>
          <a:blip r:embed="rId8"/>
          <a:stretch>
            <a:fillRect/>
          </a:stretch>
        </p:blipFill>
        <p:spPr>
          <a:xfrm>
            <a:off x="2621093" y="2736313"/>
            <a:ext cx="406916" cy="406916"/>
          </a:xfrm>
          <a:prstGeom prst="rect">
            <a:avLst/>
          </a:prstGeom>
        </p:spPr>
      </p:pic>
      <p:pic>
        <p:nvPicPr>
          <p:cNvPr id="76" name="Picture 75"/>
          <p:cNvPicPr>
            <a:picLocks noChangeAspect="1"/>
          </p:cNvPicPr>
          <p:nvPr/>
        </p:nvPicPr>
        <p:blipFill>
          <a:blip r:embed="rId7"/>
          <a:stretch>
            <a:fillRect/>
          </a:stretch>
        </p:blipFill>
        <p:spPr>
          <a:xfrm>
            <a:off x="2414736" y="1136723"/>
            <a:ext cx="420572" cy="420572"/>
          </a:xfrm>
          <a:prstGeom prst="rect">
            <a:avLst/>
          </a:prstGeom>
        </p:spPr>
      </p:pic>
      <p:pic>
        <p:nvPicPr>
          <p:cNvPr id="77" name="Picture 76"/>
          <p:cNvPicPr>
            <a:picLocks noChangeAspect="1"/>
          </p:cNvPicPr>
          <p:nvPr/>
        </p:nvPicPr>
        <p:blipFill>
          <a:blip r:embed="rId7"/>
          <a:stretch>
            <a:fillRect/>
          </a:stretch>
        </p:blipFill>
        <p:spPr>
          <a:xfrm>
            <a:off x="2275479" y="1945175"/>
            <a:ext cx="420572" cy="420572"/>
          </a:xfrm>
          <a:prstGeom prst="rect">
            <a:avLst/>
          </a:prstGeom>
        </p:spPr>
      </p:pic>
      <p:pic>
        <p:nvPicPr>
          <p:cNvPr id="78" name="Picture 7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94430" y="2793683"/>
            <a:ext cx="486644" cy="457205"/>
          </a:xfrm>
          <a:prstGeom prst="rect">
            <a:avLst/>
          </a:prstGeom>
        </p:spPr>
      </p:pic>
      <p:pic>
        <p:nvPicPr>
          <p:cNvPr id="79" name="Picture 7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14632" y="1254155"/>
            <a:ext cx="1076864" cy="345515"/>
          </a:xfrm>
          <a:prstGeom prst="rect">
            <a:avLst/>
          </a:prstGeom>
        </p:spPr>
      </p:pic>
      <p:sp>
        <p:nvSpPr>
          <p:cNvPr id="80" name="Right Arrow 79"/>
          <p:cNvSpPr/>
          <p:nvPr/>
        </p:nvSpPr>
        <p:spPr>
          <a:xfrm rot="5400000">
            <a:off x="6567523" y="1839267"/>
            <a:ext cx="171083" cy="125618"/>
          </a:xfrm>
          <a:prstGeom prst="rightArrow">
            <a:avLst/>
          </a:prstGeom>
          <a:gradFill rotWithShape="1">
            <a:gsLst>
              <a:gs pos="0">
                <a:srgbClr val="7030A0">
                  <a:tint val="50000"/>
                  <a:satMod val="300000"/>
                </a:srgbClr>
              </a:gs>
              <a:gs pos="35000">
                <a:srgbClr val="7030A0">
                  <a:tint val="37000"/>
                  <a:satMod val="300000"/>
                </a:srgbClr>
              </a:gs>
              <a:gs pos="100000">
                <a:srgbClr val="7030A0">
                  <a:tint val="15000"/>
                  <a:satMod val="350000"/>
                </a:srgbClr>
              </a:gs>
            </a:gsLst>
            <a:lin ang="16200000" scaled="1"/>
          </a:gradFill>
          <a:ln w="9525" cap="flat" cmpd="sng" algn="ctr">
            <a:solidFill>
              <a:srgbClr val="7030A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685800" fontAlgn="base">
              <a:spcBef>
                <a:spcPct val="0"/>
              </a:spcBef>
              <a:spcAft>
                <a:spcPct val="0"/>
              </a:spcAft>
              <a:defRPr/>
            </a:pPr>
            <a:endParaRPr lang="en-US" sz="563" kern="0" dirty="0">
              <a:solidFill>
                <a:prstClr val="white"/>
              </a:solidFill>
              <a:latin typeface="Lucida Sans"/>
            </a:endParaRPr>
          </a:p>
        </p:txBody>
      </p:sp>
      <p:sp>
        <p:nvSpPr>
          <p:cNvPr id="42" name="Line Callout 2 41"/>
          <p:cNvSpPr/>
          <p:nvPr/>
        </p:nvSpPr>
        <p:spPr>
          <a:xfrm>
            <a:off x="3833036" y="3808090"/>
            <a:ext cx="2339586" cy="897260"/>
          </a:xfrm>
          <a:prstGeom prst="borderCallout2">
            <a:avLst>
              <a:gd name="adj1" fmla="val 18750"/>
              <a:gd name="adj2" fmla="val -8333"/>
              <a:gd name="adj3" fmla="val 18750"/>
              <a:gd name="adj4" fmla="val -16667"/>
              <a:gd name="adj5" fmla="val -150652"/>
              <a:gd name="adj6" fmla="val -18126"/>
            </a:avLst>
          </a:prstGeom>
        </p:spPr>
        <p:style>
          <a:lnRef idx="2">
            <a:schemeClr val="accent2"/>
          </a:lnRef>
          <a:fillRef idx="1">
            <a:schemeClr val="lt1"/>
          </a:fillRef>
          <a:effectRef idx="0">
            <a:schemeClr val="accent2"/>
          </a:effectRef>
          <a:fontRef idx="minor">
            <a:schemeClr val="dk1"/>
          </a:fontRef>
        </p:style>
        <p:txBody>
          <a:bodyPr lIns="34290" rIns="34290" rtlCol="0" anchor="ctr"/>
          <a:lstStyle/>
          <a:p>
            <a:pPr algn="ctr">
              <a:lnSpc>
                <a:spcPct val="90000"/>
              </a:lnSpc>
            </a:pPr>
            <a:r>
              <a:rPr lang="en-US" sz="1050" i="1" dirty="0">
                <a:solidFill>
                  <a:schemeClr val="tx1"/>
                </a:solidFill>
              </a:rPr>
              <a:t>Working groups collaborate independently to create taxonomies &amp; models for instrument techniques or workflows, which are then integrated with the whole </a:t>
            </a:r>
          </a:p>
        </p:txBody>
      </p:sp>
      <p:sp>
        <p:nvSpPr>
          <p:cNvPr id="7" name="Date Placeholder 6"/>
          <p:cNvSpPr>
            <a:spLocks noGrp="1"/>
          </p:cNvSpPr>
          <p:nvPr>
            <p:ph type="dt" sz="half" idx="10"/>
          </p:nvPr>
        </p:nvSpPr>
        <p:spPr/>
        <p:txBody>
          <a:bodyPr/>
          <a:lstStyle/>
          <a:p>
            <a:r>
              <a:rPr lang="en-US">
                <a:solidFill>
                  <a:prstClr val="black">
                    <a:tint val="75000"/>
                  </a:prstClr>
                </a:solidFill>
              </a:rPr>
              <a:t>©2018 Allotrope Foundation</a:t>
            </a:r>
            <a:endParaRPr lang="en-US" dirty="0">
              <a:solidFill>
                <a:prstClr val="black">
                  <a:tint val="75000"/>
                </a:prstClr>
              </a:solidFill>
            </a:endParaRPr>
          </a:p>
        </p:txBody>
      </p:sp>
    </p:spTree>
    <p:extLst>
      <p:ext uri="{BB962C8B-B14F-4D97-AF65-F5344CB8AC3E}">
        <p14:creationId xmlns:p14="http://schemas.microsoft.com/office/powerpoint/2010/main" val="3686392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4"/>
          <p:cNvSpPr>
            <a:spLocks noGrp="1"/>
          </p:cNvSpPr>
          <p:nvPr>
            <p:ph type="title"/>
          </p:nvPr>
        </p:nvSpPr>
        <p:spPr>
          <a:xfrm>
            <a:off x="457200" y="85725"/>
            <a:ext cx="7772400" cy="857250"/>
          </a:xfrm>
        </p:spPr>
        <p:txBody>
          <a:bodyPr anchor="t">
            <a:normAutofit/>
          </a:bodyPr>
          <a:lstStyle/>
          <a:p>
            <a:pPr algn="l"/>
            <a:r>
              <a:rPr lang="en-US" sz="2400" dirty="0">
                <a:latin typeface="Harabara Mais Bold"/>
              </a:rPr>
              <a:t>Allotrope Developer Community and Governance</a:t>
            </a:r>
          </a:p>
        </p:txBody>
      </p:sp>
      <p:graphicFrame>
        <p:nvGraphicFramePr>
          <p:cNvPr id="12" name="Diagram 11"/>
          <p:cNvGraphicFramePr/>
          <p:nvPr>
            <p:extLst>
              <p:ext uri="{D42A27DB-BD31-4B8C-83A1-F6EECF244321}">
                <p14:modId xmlns:p14="http://schemas.microsoft.com/office/powerpoint/2010/main" val="774067192"/>
              </p:ext>
            </p:extLst>
          </p:nvPr>
        </p:nvGraphicFramePr>
        <p:xfrm>
          <a:off x="533400" y="666750"/>
          <a:ext cx="7467600" cy="4100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a:t>©2018 Allotrope Foundation</a:t>
            </a:r>
            <a:endParaRPr lang="en-US" dirty="0"/>
          </a:p>
        </p:txBody>
      </p:sp>
    </p:spTree>
    <p:extLst>
      <p:ext uri="{BB962C8B-B14F-4D97-AF65-F5344CB8AC3E}">
        <p14:creationId xmlns:p14="http://schemas.microsoft.com/office/powerpoint/2010/main" val="290823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©2018 Allotrope Foundation</a:t>
            </a:r>
            <a:endParaRPr lang="en-US" dirty="0">
              <a:solidFill>
                <a:prstClr val="black">
                  <a:tint val="75000"/>
                </a:prstClr>
              </a:solidFill>
            </a:endParaRPr>
          </a:p>
        </p:txBody>
      </p:sp>
      <p:pic>
        <p:nvPicPr>
          <p:cNvPr id="4" name="Picture 3"/>
          <p:cNvPicPr>
            <a:picLocks noChangeAspect="1"/>
          </p:cNvPicPr>
          <p:nvPr/>
        </p:nvPicPr>
        <p:blipFill>
          <a:blip r:embed="rId2"/>
          <a:stretch>
            <a:fillRect/>
          </a:stretch>
        </p:blipFill>
        <p:spPr>
          <a:xfrm>
            <a:off x="3103764" y="59699"/>
            <a:ext cx="3148181" cy="745718"/>
          </a:xfrm>
          <a:prstGeom prst="rect">
            <a:avLst/>
          </a:prstGeom>
        </p:spPr>
      </p:pic>
      <p:pic>
        <p:nvPicPr>
          <p:cNvPr id="5" name="Picture 4"/>
          <p:cNvPicPr>
            <a:picLocks noChangeAspect="1"/>
          </p:cNvPicPr>
          <p:nvPr/>
        </p:nvPicPr>
        <p:blipFill>
          <a:blip r:embed="rId3"/>
          <a:stretch>
            <a:fillRect/>
          </a:stretch>
        </p:blipFill>
        <p:spPr>
          <a:xfrm>
            <a:off x="1915576" y="805417"/>
            <a:ext cx="5853254" cy="4120056"/>
          </a:xfrm>
          <a:prstGeom prst="rect">
            <a:avLst/>
          </a:prstGeom>
        </p:spPr>
      </p:pic>
    </p:spTree>
    <p:extLst>
      <p:ext uri="{BB962C8B-B14F-4D97-AF65-F5344CB8AC3E}">
        <p14:creationId xmlns:p14="http://schemas.microsoft.com/office/powerpoint/2010/main" val="972740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70848"/>
          </a:xfrm>
        </p:spPr>
        <p:txBody>
          <a:bodyPr>
            <a:noAutofit/>
          </a:bodyPr>
          <a:lstStyle/>
          <a:p>
            <a:r>
              <a:rPr lang="en-US" sz="2400" dirty="0"/>
              <a:t>Sample implementations across the community</a:t>
            </a:r>
          </a:p>
        </p:txBody>
      </p:sp>
      <p:graphicFrame>
        <p:nvGraphicFramePr>
          <p:cNvPr id="4" name="Table 3"/>
          <p:cNvGraphicFramePr>
            <a:graphicFrameLocks noGrp="1"/>
          </p:cNvGraphicFramePr>
          <p:nvPr>
            <p:extLst>
              <p:ext uri="{D42A27DB-BD31-4B8C-83A1-F6EECF244321}">
                <p14:modId xmlns:p14="http://schemas.microsoft.com/office/powerpoint/2010/main" val="3607263028"/>
              </p:ext>
            </p:extLst>
          </p:nvPr>
        </p:nvGraphicFramePr>
        <p:xfrm>
          <a:off x="76202" y="409450"/>
          <a:ext cx="8915399" cy="4697862"/>
        </p:xfrm>
        <a:graphic>
          <a:graphicData uri="http://schemas.openxmlformats.org/drawingml/2006/table">
            <a:tbl>
              <a:tblPr firstRow="1" bandRow="1">
                <a:tableStyleId>{69012ECD-51FC-41F1-AA8D-1B2483CD663E}</a:tableStyleId>
              </a:tblPr>
              <a:tblGrid>
                <a:gridCol w="3141615">
                  <a:extLst>
                    <a:ext uri="{9D8B030D-6E8A-4147-A177-3AD203B41FA5}">
                      <a16:colId xmlns:a16="http://schemas.microsoft.com/office/drawing/2014/main" val="20000"/>
                    </a:ext>
                  </a:extLst>
                </a:gridCol>
                <a:gridCol w="2753317">
                  <a:extLst>
                    <a:ext uri="{9D8B030D-6E8A-4147-A177-3AD203B41FA5}">
                      <a16:colId xmlns:a16="http://schemas.microsoft.com/office/drawing/2014/main" val="20001"/>
                    </a:ext>
                  </a:extLst>
                </a:gridCol>
                <a:gridCol w="1746838">
                  <a:extLst>
                    <a:ext uri="{9D8B030D-6E8A-4147-A177-3AD203B41FA5}">
                      <a16:colId xmlns:a16="http://schemas.microsoft.com/office/drawing/2014/main" val="20002"/>
                    </a:ext>
                  </a:extLst>
                </a:gridCol>
                <a:gridCol w="424543">
                  <a:extLst>
                    <a:ext uri="{9D8B030D-6E8A-4147-A177-3AD203B41FA5}">
                      <a16:colId xmlns:a16="http://schemas.microsoft.com/office/drawing/2014/main" val="20003"/>
                    </a:ext>
                  </a:extLst>
                </a:gridCol>
                <a:gridCol w="424543">
                  <a:extLst>
                    <a:ext uri="{9D8B030D-6E8A-4147-A177-3AD203B41FA5}">
                      <a16:colId xmlns:a16="http://schemas.microsoft.com/office/drawing/2014/main" val="20004"/>
                    </a:ext>
                  </a:extLst>
                </a:gridCol>
                <a:gridCol w="424543">
                  <a:extLst>
                    <a:ext uri="{9D8B030D-6E8A-4147-A177-3AD203B41FA5}">
                      <a16:colId xmlns:a16="http://schemas.microsoft.com/office/drawing/2014/main" val="20005"/>
                    </a:ext>
                  </a:extLst>
                </a:gridCol>
              </a:tblGrid>
              <a:tr h="149480">
                <a:tc>
                  <a:txBody>
                    <a:bodyPr/>
                    <a:lstStyle/>
                    <a:p>
                      <a:pPr algn="l" fontAlgn="b"/>
                      <a:r>
                        <a:rPr lang="en-US" sz="800" u="none" strike="noStrike" dirty="0">
                          <a:effectLst/>
                        </a:rPr>
                        <a:t>Project Title</a:t>
                      </a:r>
                      <a:endParaRPr lang="en-US" sz="800" b="1" i="0" u="none" strike="noStrike" dirty="0">
                        <a:solidFill>
                          <a:srgbClr val="FFFFFF"/>
                        </a:solidFill>
                        <a:effectLst/>
                        <a:latin typeface="Calibri" panose="020F0502020204030204" pitchFamily="34" charset="0"/>
                      </a:endParaRPr>
                    </a:p>
                  </a:txBody>
                  <a:tcPr marL="5360" marR="5360" marT="5360" marB="0" anchor="b">
                    <a:lnB w="9525" cap="flat" cmpd="sng" algn="ctr">
                      <a:noFill/>
                      <a:prstDash val="solid"/>
                      <a:round/>
                      <a:headEnd type="none" w="med" len="med"/>
                      <a:tailEnd type="none" w="med" len="med"/>
                    </a:lnB>
                  </a:tcPr>
                </a:tc>
                <a:tc>
                  <a:txBody>
                    <a:bodyPr/>
                    <a:lstStyle/>
                    <a:p>
                      <a:pPr algn="l" fontAlgn="b"/>
                      <a:r>
                        <a:rPr lang="en-US" sz="800" u="none" strike="noStrike">
                          <a:effectLst/>
                        </a:rPr>
                        <a:t>Summary Deliverables</a:t>
                      </a:r>
                      <a:endParaRPr lang="en-US" sz="800" b="1" i="0" u="none" strike="noStrike">
                        <a:solidFill>
                          <a:srgbClr val="FFFFFF"/>
                        </a:solidFill>
                        <a:effectLst/>
                        <a:latin typeface="Calibri" panose="020F0502020204030204" pitchFamily="34" charset="0"/>
                      </a:endParaRPr>
                    </a:p>
                  </a:txBody>
                  <a:tcPr marL="5360" marR="5360" marT="5360" marB="0" anchor="b"/>
                </a:tc>
                <a:tc>
                  <a:txBody>
                    <a:bodyPr/>
                    <a:lstStyle/>
                    <a:p>
                      <a:pPr algn="l" fontAlgn="b"/>
                      <a:r>
                        <a:rPr lang="en-US" sz="800" u="none" strike="noStrike">
                          <a:effectLst/>
                        </a:rPr>
                        <a:t>Analytical Method</a:t>
                      </a:r>
                      <a:endParaRPr lang="en-US" sz="800" b="1" i="0" u="none" strike="noStrike">
                        <a:solidFill>
                          <a:srgbClr val="FFFFFF"/>
                        </a:solidFill>
                        <a:effectLst/>
                        <a:latin typeface="Calibri" panose="020F0502020204030204" pitchFamily="34" charset="0"/>
                      </a:endParaRPr>
                    </a:p>
                  </a:txBody>
                  <a:tcPr marL="5360" marR="5360" marT="5360" marB="0" anchor="b"/>
                </a:tc>
                <a:tc>
                  <a:txBody>
                    <a:bodyPr/>
                    <a:lstStyle/>
                    <a:p>
                      <a:pPr algn="ctr" fontAlgn="b"/>
                      <a:r>
                        <a:rPr lang="en-US" sz="800" u="none" strike="noStrike" dirty="0">
                          <a:effectLst/>
                        </a:rPr>
                        <a:t>ADF</a:t>
                      </a:r>
                      <a:endParaRPr lang="en-US" sz="800" b="1" i="0" u="none" strike="noStrike" dirty="0">
                        <a:solidFill>
                          <a:srgbClr val="FFFFFF"/>
                        </a:solidFill>
                        <a:effectLst/>
                        <a:latin typeface="Calibri" panose="020F0502020204030204" pitchFamily="34" charset="0"/>
                      </a:endParaRPr>
                    </a:p>
                  </a:txBody>
                  <a:tcPr marL="5360" marR="5360" marT="5360" marB="0" anchor="b"/>
                </a:tc>
                <a:tc>
                  <a:txBody>
                    <a:bodyPr/>
                    <a:lstStyle/>
                    <a:p>
                      <a:pPr algn="ctr" fontAlgn="b"/>
                      <a:r>
                        <a:rPr lang="en-US" sz="800" u="none" strike="noStrike" dirty="0">
                          <a:effectLst/>
                        </a:rPr>
                        <a:t>AFO</a:t>
                      </a:r>
                      <a:endParaRPr lang="en-US" sz="800" b="1" i="0" u="none" strike="noStrike" dirty="0">
                        <a:solidFill>
                          <a:srgbClr val="FFFFFF"/>
                        </a:solidFill>
                        <a:effectLst/>
                        <a:latin typeface="Calibri" panose="020F0502020204030204" pitchFamily="34" charset="0"/>
                      </a:endParaRPr>
                    </a:p>
                  </a:txBody>
                  <a:tcPr marL="5360" marR="5360" marT="5360" marB="0" anchor="b"/>
                </a:tc>
                <a:tc>
                  <a:txBody>
                    <a:bodyPr/>
                    <a:lstStyle/>
                    <a:p>
                      <a:pPr algn="ctr" fontAlgn="b"/>
                      <a:r>
                        <a:rPr lang="en-US" sz="800" u="none" strike="noStrike" dirty="0">
                          <a:effectLst/>
                        </a:rPr>
                        <a:t>ADM</a:t>
                      </a:r>
                      <a:endParaRPr lang="en-US" sz="800" b="1" i="0" u="none" strike="noStrike" dirty="0">
                        <a:solidFill>
                          <a:srgbClr val="FFFFFF"/>
                        </a:solidFill>
                        <a:effectLst/>
                        <a:latin typeface="Calibri" panose="020F0502020204030204" pitchFamily="34" charset="0"/>
                      </a:endParaRPr>
                    </a:p>
                  </a:txBody>
                  <a:tcPr marL="5360" marR="5360" marT="5360" marB="0" anchor="b"/>
                </a:tc>
                <a:extLst>
                  <a:ext uri="{0D108BD9-81ED-4DB2-BD59-A6C34878D82A}">
                    <a16:rowId xmlns:a16="http://schemas.microsoft.com/office/drawing/2014/main" val="10000"/>
                  </a:ext>
                </a:extLst>
              </a:tr>
              <a:tr h="270560">
                <a:tc>
                  <a:txBody>
                    <a:bodyPr/>
                    <a:lstStyle/>
                    <a:p>
                      <a:pPr algn="l" fontAlgn="b">
                        <a:lnSpc>
                          <a:spcPct val="90000"/>
                        </a:lnSpc>
                      </a:pPr>
                      <a:r>
                        <a:rPr lang="en-US" sz="900" u="none" strike="noStrike" dirty="0">
                          <a:effectLst/>
                        </a:rPr>
                        <a:t>Measurement Taxonomy &amp; Materials Taxonomy Development</a:t>
                      </a:r>
                      <a:endParaRPr lang="en-US"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a:effectLst/>
                        </a:rPr>
                        <a:t>develop a measurement and material taxonomy</a:t>
                      </a:r>
                      <a:endParaRPr lang="en-US" sz="900" b="0" i="0" u="none" strike="noStrike">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a:effectLst/>
                        </a:rPr>
                        <a:t>no specific technique</a:t>
                      </a:r>
                      <a:endParaRPr lang="en-US" sz="900" b="0" i="0" u="none" strike="noStrike">
                        <a:solidFill>
                          <a:srgbClr val="000000"/>
                        </a:solidFill>
                        <a:effectLst/>
                        <a:latin typeface="Calibri" panose="020F0502020204030204" pitchFamily="34" charset="0"/>
                      </a:endParaRPr>
                    </a:p>
                  </a:txBody>
                  <a:tcPr marL="5360" marR="5360" marT="5360" marB="0" anchor="ctr">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R w="9525" cap="flat" cmpd="sng" algn="ctr">
                      <a:no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70560">
                <a:tc>
                  <a:txBody>
                    <a:bodyPr/>
                    <a:lstStyle/>
                    <a:p>
                      <a:pPr algn="l" fontAlgn="b">
                        <a:lnSpc>
                          <a:spcPct val="90000"/>
                        </a:lnSpc>
                      </a:pPr>
                      <a:r>
                        <a:rPr lang="en-US" sz="900" u="none" strike="noStrike" dirty="0">
                          <a:effectLst/>
                        </a:rPr>
                        <a:t>Analytical Method Exchange &amp; Archive</a:t>
                      </a:r>
                      <a:endParaRPr lang="en-US"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dirty="0">
                          <a:effectLst/>
                        </a:rPr>
                        <a:t>Exchange HPLC-UV/MS methods</a:t>
                      </a:r>
                      <a:r>
                        <a:rPr lang="en-US" sz="900" u="none" strike="noStrike" baseline="0" dirty="0">
                          <a:effectLst/>
                        </a:rPr>
                        <a:t> between LIMS and Instrument  via</a:t>
                      </a:r>
                      <a:r>
                        <a:rPr lang="en-US" sz="900" u="none" strike="noStrike" dirty="0">
                          <a:effectLst/>
                        </a:rPr>
                        <a:t> ADF format</a:t>
                      </a:r>
                      <a:endParaRPr lang="en-US"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a:effectLst/>
                        </a:rPr>
                        <a:t>LC/MS</a:t>
                      </a:r>
                      <a:endParaRPr lang="en-US" sz="900" b="0" i="0" u="none" strike="noStrike">
                        <a:solidFill>
                          <a:srgbClr val="000000"/>
                        </a:solidFill>
                        <a:effectLst/>
                        <a:latin typeface="Calibri" panose="020F0502020204030204" pitchFamily="34" charset="0"/>
                      </a:endParaRPr>
                    </a:p>
                  </a:txBody>
                  <a:tcPr marL="5360" marR="5360" marT="536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0560">
                <a:tc>
                  <a:txBody>
                    <a:bodyPr/>
                    <a:lstStyle/>
                    <a:p>
                      <a:pPr algn="l" fontAlgn="b">
                        <a:lnSpc>
                          <a:spcPct val="90000"/>
                        </a:lnSpc>
                      </a:pPr>
                      <a:r>
                        <a:rPr lang="en-US" sz="900" u="none" strike="noStrike" dirty="0" err="1">
                          <a:effectLst/>
                        </a:rPr>
                        <a:t>Dataconverter</a:t>
                      </a:r>
                      <a:r>
                        <a:rPr lang="en-US" sz="900" u="none" strike="noStrike" dirty="0">
                          <a:effectLst/>
                        </a:rPr>
                        <a:t> -&gt; NMR</a:t>
                      </a:r>
                      <a:endParaRPr lang="en-US"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dirty="0">
                          <a:effectLst/>
                        </a:rPr>
                        <a:t>offline data converter from NMR to ADF ; development NMR taxonomy</a:t>
                      </a:r>
                      <a:endParaRPr lang="en-US"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a:effectLst/>
                        </a:rPr>
                        <a:t>NMR</a:t>
                      </a:r>
                      <a:endParaRPr lang="en-US" sz="900" b="0" i="0" u="none" strike="noStrike">
                        <a:solidFill>
                          <a:srgbClr val="000000"/>
                        </a:solidFill>
                        <a:effectLst/>
                        <a:latin typeface="Calibri" panose="020F0502020204030204" pitchFamily="34" charset="0"/>
                      </a:endParaRPr>
                    </a:p>
                  </a:txBody>
                  <a:tcPr marL="5360" marR="5360" marT="536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0560">
                <a:tc>
                  <a:txBody>
                    <a:bodyPr/>
                    <a:lstStyle/>
                    <a:p>
                      <a:pPr algn="l" fontAlgn="b">
                        <a:lnSpc>
                          <a:spcPct val="90000"/>
                        </a:lnSpc>
                      </a:pPr>
                      <a:r>
                        <a:rPr lang="en-US" sz="900" u="none" strike="noStrike" dirty="0">
                          <a:effectLst/>
                        </a:rPr>
                        <a:t>Automated Equipment Management</a:t>
                      </a:r>
                      <a:endParaRPr lang="en-US"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dirty="0">
                          <a:effectLst/>
                        </a:rPr>
                        <a:t>self-identifying and -registering system for HPLC equipment </a:t>
                      </a:r>
                      <a:endParaRPr lang="en-US"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dirty="0">
                          <a:effectLst/>
                        </a:rPr>
                        <a:t>LC/UV</a:t>
                      </a:r>
                      <a:endParaRPr lang="en-US" sz="900" b="0" i="0" u="none" strike="noStrike" dirty="0">
                        <a:solidFill>
                          <a:srgbClr val="000000"/>
                        </a:solidFill>
                        <a:effectLst/>
                        <a:latin typeface="Calibri" panose="020F0502020204030204" pitchFamily="34" charset="0"/>
                      </a:endParaRPr>
                    </a:p>
                  </a:txBody>
                  <a:tcPr marL="5360" marR="5360" marT="536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98962">
                <a:tc>
                  <a:txBody>
                    <a:bodyPr/>
                    <a:lstStyle/>
                    <a:p>
                      <a:pPr algn="l" fontAlgn="b">
                        <a:lnSpc>
                          <a:spcPct val="90000"/>
                        </a:lnSpc>
                      </a:pPr>
                      <a:r>
                        <a:rPr lang="en-US" sz="900" u="none" strike="noStrike" dirty="0">
                          <a:effectLst/>
                        </a:rPr>
                        <a:t>Chiral Methods Screening Workflow</a:t>
                      </a:r>
                      <a:endParaRPr lang="en-US"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dirty="0">
                          <a:effectLst/>
                        </a:rPr>
                        <a:t>data retrieval in converter ADF &amp; consider analytics and QSAR predictions of chiral perform</a:t>
                      </a:r>
                      <a:endParaRPr lang="en-US"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dirty="0">
                          <a:effectLst/>
                        </a:rPr>
                        <a:t>LC/UV; LC/MS (SQD only)</a:t>
                      </a:r>
                      <a:endParaRPr lang="en-US" sz="900" b="0" i="0" u="none" strike="noStrike" dirty="0">
                        <a:solidFill>
                          <a:srgbClr val="000000"/>
                        </a:solidFill>
                        <a:effectLst/>
                        <a:latin typeface="Calibri" panose="020F0502020204030204" pitchFamily="34" charset="0"/>
                      </a:endParaRPr>
                    </a:p>
                  </a:txBody>
                  <a:tcPr marL="5360" marR="5360" marT="536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326818">
                <a:tc>
                  <a:txBody>
                    <a:bodyPr/>
                    <a:lstStyle/>
                    <a:p>
                      <a:pPr algn="l" fontAlgn="b">
                        <a:lnSpc>
                          <a:spcPct val="90000"/>
                        </a:lnSpc>
                      </a:pPr>
                      <a:r>
                        <a:rPr lang="it-IT" sz="900" u="none" strike="noStrike" dirty="0">
                          <a:effectLst/>
                        </a:rPr>
                        <a:t>Scientific Data Archive (SDA) Strategy</a:t>
                      </a:r>
                      <a:endParaRPr lang="it-IT"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dirty="0">
                          <a:effectLst/>
                        </a:rPr>
                        <a:t>usage of ADF as part of the Big Data platform</a:t>
                      </a:r>
                      <a:endParaRPr lang="en-US"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a:effectLst/>
                        </a:rPr>
                        <a:t>LC/UV; LC/MS; pH; Protein Conc.; Process Streams</a:t>
                      </a:r>
                      <a:endParaRPr lang="en-US" sz="900" b="0" i="0" u="none" strike="noStrike">
                        <a:solidFill>
                          <a:srgbClr val="000000"/>
                        </a:solidFill>
                        <a:effectLst/>
                        <a:latin typeface="Calibri" panose="020F0502020204030204" pitchFamily="34" charset="0"/>
                      </a:endParaRPr>
                    </a:p>
                  </a:txBody>
                  <a:tcPr marL="5360" marR="5360" marT="536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98962">
                <a:tc>
                  <a:txBody>
                    <a:bodyPr/>
                    <a:lstStyle/>
                    <a:p>
                      <a:pPr algn="l" fontAlgn="b">
                        <a:lnSpc>
                          <a:spcPct val="90000"/>
                        </a:lnSpc>
                      </a:pPr>
                      <a:r>
                        <a:rPr lang="sv-SE" sz="900" u="none" strike="noStrike" dirty="0">
                          <a:effectLst/>
                        </a:rPr>
                        <a:t>Ana2 Instrument Data Storage and Automation System</a:t>
                      </a:r>
                      <a:endParaRPr lang="sv-SE"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dirty="0">
                          <a:effectLst/>
                        </a:rPr>
                        <a:t>archiving platform; MS to ADF converter</a:t>
                      </a:r>
                      <a:endParaRPr lang="en-US"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dirty="0">
                          <a:effectLst/>
                        </a:rPr>
                        <a:t>LC/MS; not addressing a specific technology</a:t>
                      </a:r>
                      <a:endParaRPr lang="en-US" sz="900" b="0" i="0" u="none" strike="noStrike" dirty="0">
                        <a:solidFill>
                          <a:srgbClr val="000000"/>
                        </a:solidFill>
                        <a:effectLst/>
                        <a:latin typeface="Calibri" panose="020F0502020204030204" pitchFamily="34" charset="0"/>
                      </a:endParaRPr>
                    </a:p>
                  </a:txBody>
                  <a:tcPr marL="5360" marR="5360" marT="536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149480">
                <a:tc>
                  <a:txBody>
                    <a:bodyPr/>
                    <a:lstStyle/>
                    <a:p>
                      <a:pPr algn="l" fontAlgn="b">
                        <a:lnSpc>
                          <a:spcPct val="90000"/>
                        </a:lnSpc>
                      </a:pPr>
                      <a:r>
                        <a:rPr lang="en-US" sz="900" u="none" strike="noStrike" dirty="0">
                          <a:effectLst/>
                        </a:rPr>
                        <a:t>Biologics </a:t>
                      </a:r>
                      <a:r>
                        <a:rPr lang="en-US" sz="900" u="none" strike="noStrike" dirty="0" err="1">
                          <a:effectLst/>
                        </a:rPr>
                        <a:t>Charaterization</a:t>
                      </a:r>
                      <a:endParaRPr lang="en-US"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dirty="0">
                          <a:effectLst/>
                        </a:rPr>
                        <a:t>Peptide Mapping by MS</a:t>
                      </a:r>
                      <a:endParaRPr lang="en-US"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dirty="0">
                          <a:effectLst/>
                        </a:rPr>
                        <a:t>LC/MS</a:t>
                      </a:r>
                      <a:endParaRPr lang="en-US" sz="900" b="0" i="0" u="none" strike="noStrike" dirty="0">
                        <a:solidFill>
                          <a:srgbClr val="000000"/>
                        </a:solidFill>
                        <a:effectLst/>
                        <a:latin typeface="Calibri" panose="020F0502020204030204" pitchFamily="34" charset="0"/>
                      </a:endParaRPr>
                    </a:p>
                  </a:txBody>
                  <a:tcPr marL="5360" marR="5360" marT="536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270560">
                <a:tc>
                  <a:txBody>
                    <a:bodyPr/>
                    <a:lstStyle/>
                    <a:p>
                      <a:pPr algn="l" fontAlgn="b">
                        <a:lnSpc>
                          <a:spcPct val="90000"/>
                        </a:lnSpc>
                      </a:pPr>
                      <a:r>
                        <a:rPr lang="en-US" sz="900" u="none" strike="noStrike" dirty="0">
                          <a:effectLst/>
                        </a:rPr>
                        <a:t>Framework enabled holistic lab for process development</a:t>
                      </a:r>
                      <a:endParaRPr lang="en-US"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dirty="0">
                          <a:effectLst/>
                        </a:rPr>
                        <a:t>ADF data packets for instruments; AFT/AFO as ELN master data</a:t>
                      </a:r>
                      <a:endParaRPr lang="en-US"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dirty="0">
                          <a:effectLst/>
                        </a:rPr>
                        <a:t>all</a:t>
                      </a:r>
                      <a:endParaRPr lang="en-US" sz="900" b="0" i="0" u="none" strike="noStrike" dirty="0">
                        <a:solidFill>
                          <a:srgbClr val="000000"/>
                        </a:solidFill>
                        <a:effectLst/>
                        <a:latin typeface="Calibri" panose="020F0502020204030204" pitchFamily="34" charset="0"/>
                      </a:endParaRPr>
                    </a:p>
                  </a:txBody>
                  <a:tcPr marL="5360" marR="5360" marT="536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270560">
                <a:tc>
                  <a:txBody>
                    <a:bodyPr/>
                    <a:lstStyle/>
                    <a:p>
                      <a:pPr algn="l" fontAlgn="b">
                        <a:lnSpc>
                          <a:spcPct val="90000"/>
                        </a:lnSpc>
                      </a:pPr>
                      <a:r>
                        <a:rPr lang="en-US" sz="900" u="none" strike="noStrike" dirty="0">
                          <a:effectLst/>
                        </a:rPr>
                        <a:t>Converting high-throughput solubility into ADF </a:t>
                      </a:r>
                      <a:endParaRPr lang="en-US"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dirty="0">
                          <a:effectLst/>
                        </a:rPr>
                        <a:t>Ontology, ADF-converter, Excel-Add-in </a:t>
                      </a:r>
                      <a:r>
                        <a:rPr lang="en-US" sz="900" u="none" strike="noStrike" dirty="0" err="1">
                          <a:effectLst/>
                        </a:rPr>
                        <a:t>gto</a:t>
                      </a:r>
                      <a:r>
                        <a:rPr lang="en-US" sz="900" u="none" strike="noStrike" dirty="0">
                          <a:effectLst/>
                        </a:rPr>
                        <a:t> convert native format to ADF</a:t>
                      </a:r>
                      <a:endParaRPr lang="en-US"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dirty="0">
                          <a:effectLst/>
                        </a:rPr>
                        <a:t>LC/UV; pH</a:t>
                      </a:r>
                      <a:endParaRPr lang="en-US" sz="900" b="0" i="0" u="none" strike="noStrike" dirty="0">
                        <a:solidFill>
                          <a:srgbClr val="000000"/>
                        </a:solidFill>
                        <a:effectLst/>
                        <a:latin typeface="Calibri" panose="020F0502020204030204" pitchFamily="34" charset="0"/>
                      </a:endParaRPr>
                    </a:p>
                  </a:txBody>
                  <a:tcPr marL="5360" marR="5360" marT="536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r h="270560">
                <a:tc>
                  <a:txBody>
                    <a:bodyPr/>
                    <a:lstStyle/>
                    <a:p>
                      <a:pPr algn="l" fontAlgn="b">
                        <a:lnSpc>
                          <a:spcPct val="90000"/>
                        </a:lnSpc>
                      </a:pPr>
                      <a:r>
                        <a:rPr lang="en-US" sz="900" u="none" strike="noStrike" dirty="0">
                          <a:effectLst/>
                        </a:rPr>
                        <a:t>Converting Bioanalysis and Metabolomics studies to ADF to enable data mining</a:t>
                      </a:r>
                      <a:endParaRPr lang="en-US"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dirty="0">
                          <a:effectLst/>
                        </a:rPr>
                        <a:t>Converter for native MS to ADF</a:t>
                      </a:r>
                      <a:endParaRPr lang="en-US"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dirty="0">
                          <a:effectLst/>
                        </a:rPr>
                        <a:t>LC/MS</a:t>
                      </a:r>
                      <a:endParaRPr lang="en-US" sz="900" b="0" i="0" u="none" strike="noStrike" dirty="0">
                        <a:solidFill>
                          <a:srgbClr val="000000"/>
                        </a:solidFill>
                        <a:effectLst/>
                        <a:latin typeface="Calibri" panose="020F0502020204030204" pitchFamily="34" charset="0"/>
                      </a:endParaRPr>
                    </a:p>
                  </a:txBody>
                  <a:tcPr marL="5360" marR="5360" marT="536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2"/>
                  </a:ext>
                </a:extLst>
              </a:tr>
              <a:tr h="301318">
                <a:tc>
                  <a:txBody>
                    <a:bodyPr/>
                    <a:lstStyle/>
                    <a:p>
                      <a:pPr algn="l" fontAlgn="b">
                        <a:lnSpc>
                          <a:spcPct val="90000"/>
                        </a:lnSpc>
                      </a:pPr>
                      <a:r>
                        <a:rPr lang="sv-SE" sz="900" u="none" strike="noStrike" dirty="0">
                          <a:effectLst/>
                        </a:rPr>
                        <a:t>GE ÄKTA integration in to ELN data lake</a:t>
                      </a:r>
                      <a:endParaRPr lang="sv-SE"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a:effectLst/>
                        </a:rPr>
                        <a:t>OPC (UA) connector to cloud-based ADF converter</a:t>
                      </a:r>
                      <a:endParaRPr lang="en-US" sz="900" b="0" i="0" u="none" strike="noStrike">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dirty="0" err="1">
                          <a:effectLst/>
                        </a:rPr>
                        <a:t>prepLC</a:t>
                      </a:r>
                      <a:endParaRPr lang="en-US" sz="900" b="0" i="0" u="none" strike="noStrike" dirty="0">
                        <a:solidFill>
                          <a:srgbClr val="000000"/>
                        </a:solidFill>
                        <a:effectLst/>
                        <a:latin typeface="Calibri" panose="020F0502020204030204" pitchFamily="34" charset="0"/>
                      </a:endParaRPr>
                    </a:p>
                  </a:txBody>
                  <a:tcPr marL="5360" marR="5360" marT="536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3"/>
                  </a:ext>
                </a:extLst>
              </a:tr>
              <a:tr h="149480">
                <a:tc>
                  <a:txBody>
                    <a:bodyPr/>
                    <a:lstStyle/>
                    <a:p>
                      <a:pPr algn="l" fontAlgn="b">
                        <a:lnSpc>
                          <a:spcPct val="90000"/>
                        </a:lnSpc>
                      </a:pPr>
                      <a:r>
                        <a:rPr lang="en-US" sz="900" u="none" strike="noStrike" dirty="0">
                          <a:effectLst/>
                        </a:rPr>
                        <a:t>ADF data management &amp; integration to ELN</a:t>
                      </a:r>
                      <a:endParaRPr lang="en-US"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a:effectLst/>
                        </a:rPr>
                        <a:t>data converter, search &amp; ELN integration</a:t>
                      </a:r>
                      <a:endParaRPr lang="en-US" sz="900" b="0" i="0" u="none" strike="noStrike">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dirty="0">
                          <a:effectLst/>
                        </a:rPr>
                        <a:t>LC/MS; </a:t>
                      </a:r>
                      <a:endParaRPr lang="en-US" sz="900" b="0" i="0" u="none" strike="noStrike" dirty="0">
                        <a:solidFill>
                          <a:srgbClr val="000000"/>
                        </a:solidFill>
                        <a:effectLst/>
                        <a:latin typeface="Calibri" panose="020F0502020204030204" pitchFamily="34" charset="0"/>
                      </a:endParaRPr>
                    </a:p>
                  </a:txBody>
                  <a:tcPr marL="5360" marR="5360" marT="536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4"/>
                  </a:ext>
                </a:extLst>
              </a:tr>
              <a:tr h="149480">
                <a:tc>
                  <a:txBody>
                    <a:bodyPr/>
                    <a:lstStyle/>
                    <a:p>
                      <a:pPr algn="l" fontAlgn="b">
                        <a:lnSpc>
                          <a:spcPct val="90000"/>
                        </a:lnSpc>
                      </a:pPr>
                      <a:r>
                        <a:rPr lang="en-US" sz="900" u="none" strike="noStrike" dirty="0">
                          <a:effectLst/>
                        </a:rPr>
                        <a:t>simple device integration to ELN </a:t>
                      </a:r>
                      <a:endParaRPr lang="en-US"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a:effectLst/>
                        </a:rPr>
                        <a:t>RESTful ADF-conversion service</a:t>
                      </a:r>
                      <a:endParaRPr lang="en-US" sz="900" b="0" i="0" u="none" strike="noStrike">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dirty="0" err="1">
                          <a:effectLst/>
                        </a:rPr>
                        <a:t>Bioanalyzer</a:t>
                      </a:r>
                      <a:endParaRPr lang="en-US" sz="900" b="0" i="0" u="none" strike="noStrike" dirty="0">
                        <a:solidFill>
                          <a:srgbClr val="000000"/>
                        </a:solidFill>
                        <a:effectLst/>
                        <a:latin typeface="Calibri" panose="020F0502020204030204" pitchFamily="34" charset="0"/>
                      </a:endParaRPr>
                    </a:p>
                  </a:txBody>
                  <a:tcPr marL="5360" marR="5360" marT="536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5"/>
                  </a:ext>
                </a:extLst>
              </a:tr>
              <a:tr h="298962">
                <a:tc>
                  <a:txBody>
                    <a:bodyPr/>
                    <a:lstStyle/>
                    <a:p>
                      <a:pPr algn="l" fontAlgn="b">
                        <a:lnSpc>
                          <a:spcPct val="90000"/>
                        </a:lnSpc>
                      </a:pPr>
                      <a:r>
                        <a:rPr lang="pt-BR" sz="900" u="none" strike="noStrike" dirty="0">
                          <a:effectLst/>
                        </a:rPr>
                        <a:t>AFO as ELN master data </a:t>
                      </a:r>
                      <a:endParaRPr lang="pt-BR"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a:effectLst/>
                        </a:rPr>
                        <a:t>taxonomy extensions</a:t>
                      </a:r>
                      <a:endParaRPr lang="en-US" sz="900" b="0" i="0" u="none" strike="noStrike">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dirty="0">
                          <a:effectLst/>
                        </a:rPr>
                        <a:t>LC/MS; </a:t>
                      </a:r>
                      <a:r>
                        <a:rPr lang="en-US" sz="900" u="none" strike="noStrike" dirty="0" err="1">
                          <a:effectLst/>
                        </a:rPr>
                        <a:t>prepLC</a:t>
                      </a:r>
                      <a:r>
                        <a:rPr lang="en-US" sz="900" u="none" strike="noStrike" dirty="0">
                          <a:effectLst/>
                        </a:rPr>
                        <a:t>; LC/UV; BGA; </a:t>
                      </a:r>
                      <a:r>
                        <a:rPr lang="en-US" sz="900" u="none" strike="noStrike" dirty="0" err="1">
                          <a:effectLst/>
                        </a:rPr>
                        <a:t>CellCounter</a:t>
                      </a:r>
                      <a:r>
                        <a:rPr lang="en-US" sz="900" u="none" strike="noStrike" dirty="0">
                          <a:effectLst/>
                        </a:rPr>
                        <a:t>…</a:t>
                      </a:r>
                      <a:endParaRPr lang="en-US" sz="900" b="0" i="0" u="none" strike="noStrike" dirty="0">
                        <a:solidFill>
                          <a:srgbClr val="000000"/>
                        </a:solidFill>
                        <a:effectLst/>
                        <a:latin typeface="Calibri" panose="020F0502020204030204" pitchFamily="34" charset="0"/>
                      </a:endParaRPr>
                    </a:p>
                  </a:txBody>
                  <a:tcPr marL="5360" marR="5360" marT="536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6"/>
                  </a:ext>
                </a:extLst>
              </a:tr>
              <a:tr h="149480">
                <a:tc>
                  <a:txBody>
                    <a:bodyPr/>
                    <a:lstStyle/>
                    <a:p>
                      <a:pPr algn="l" fontAlgn="b">
                        <a:lnSpc>
                          <a:spcPct val="90000"/>
                        </a:lnSpc>
                      </a:pPr>
                      <a:r>
                        <a:rPr lang="en-US" sz="900" u="none" strike="noStrike" dirty="0">
                          <a:effectLst/>
                        </a:rPr>
                        <a:t>data extraction from ADF into ELN</a:t>
                      </a:r>
                      <a:endParaRPr lang="en-US"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a:effectLst/>
                        </a:rPr>
                        <a:t>ADF to Word converter for ELN import</a:t>
                      </a:r>
                      <a:endParaRPr lang="en-US" sz="900" b="0" i="0" u="none" strike="noStrike">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dirty="0">
                          <a:effectLst/>
                        </a:rPr>
                        <a:t>LC/MS; LC/UV</a:t>
                      </a:r>
                      <a:endParaRPr lang="en-US" sz="900" b="0" i="0" u="none" strike="noStrike" dirty="0">
                        <a:solidFill>
                          <a:srgbClr val="000000"/>
                        </a:solidFill>
                        <a:effectLst/>
                        <a:latin typeface="Calibri" panose="020F0502020204030204" pitchFamily="34" charset="0"/>
                      </a:endParaRPr>
                    </a:p>
                  </a:txBody>
                  <a:tcPr marL="5360" marR="5360" marT="536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7"/>
                  </a:ext>
                </a:extLst>
              </a:tr>
              <a:tr h="149480">
                <a:tc>
                  <a:txBody>
                    <a:bodyPr/>
                    <a:lstStyle/>
                    <a:p>
                      <a:pPr algn="l" fontAlgn="b">
                        <a:lnSpc>
                          <a:spcPct val="90000"/>
                        </a:lnSpc>
                      </a:pPr>
                      <a:r>
                        <a:rPr lang="en-US" sz="900" u="none" strike="noStrike" dirty="0">
                          <a:effectLst/>
                        </a:rPr>
                        <a:t>format conversion to enable 3rd party spectral database</a:t>
                      </a:r>
                      <a:endParaRPr lang="en-US"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a:effectLst/>
                        </a:rPr>
                        <a:t>ADF input, search &amp; data mining</a:t>
                      </a:r>
                      <a:endParaRPr lang="en-US" sz="900" b="0" i="0" u="none" strike="noStrike">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l" fontAlgn="b">
                        <a:lnSpc>
                          <a:spcPct val="90000"/>
                        </a:lnSpc>
                      </a:pPr>
                      <a:r>
                        <a:rPr lang="en-US" sz="900" u="none" strike="noStrike" dirty="0">
                          <a:effectLst/>
                        </a:rPr>
                        <a:t>LC/MS</a:t>
                      </a:r>
                      <a:endParaRPr lang="en-US" sz="900" b="0" i="0" u="none" strike="noStrike" dirty="0">
                        <a:solidFill>
                          <a:srgbClr val="000000"/>
                        </a:solidFill>
                        <a:effectLst/>
                        <a:latin typeface="Calibri" panose="020F0502020204030204" pitchFamily="34" charset="0"/>
                      </a:endParaRPr>
                    </a:p>
                  </a:txBody>
                  <a:tcPr marL="5360" marR="5360" marT="536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8"/>
                  </a:ext>
                </a:extLst>
              </a:tr>
              <a:tr h="149480">
                <a:tc>
                  <a:txBody>
                    <a:bodyPr/>
                    <a:lstStyle/>
                    <a:p>
                      <a:pPr algn="l" fontAlgn="b">
                        <a:lnSpc>
                          <a:spcPct val="90000"/>
                        </a:lnSpc>
                      </a:pPr>
                      <a:r>
                        <a:rPr lang="en-US" sz="900" u="none" strike="noStrike" dirty="0">
                          <a:effectLst/>
                        </a:rPr>
                        <a:t>data visualization of ADF</a:t>
                      </a:r>
                      <a:endParaRPr lang="en-US" sz="900" b="0" i="0" u="none" strike="noStrike" dirty="0">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l" fontAlgn="b">
                        <a:lnSpc>
                          <a:spcPct val="90000"/>
                        </a:lnSpc>
                      </a:pPr>
                      <a:r>
                        <a:rPr lang="en-US" sz="900" u="none" strike="noStrike">
                          <a:effectLst/>
                        </a:rPr>
                        <a:t>integration layer for ADF visulization tool</a:t>
                      </a:r>
                      <a:endParaRPr lang="en-US" sz="900" b="0" i="0" u="none" strike="noStrike">
                        <a:solidFill>
                          <a:srgbClr val="000000"/>
                        </a:solidFill>
                        <a:effectLst/>
                        <a:latin typeface="Calibri" panose="020F0502020204030204" pitchFamily="34" charset="0"/>
                      </a:endParaRPr>
                    </a:p>
                  </a:txBody>
                  <a:tcPr marL="5360" marR="5360" marT="5360" marB="0" anchor="ctr">
                    <a:lnL w="9525" cap="flat" cmpd="sng" algn="ctr">
                      <a:no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tcPr>
                </a:tc>
                <a:tc>
                  <a:txBody>
                    <a:bodyPr/>
                    <a:lstStyle/>
                    <a:p>
                      <a:pPr algn="l" fontAlgn="b">
                        <a:lnSpc>
                          <a:spcPct val="90000"/>
                        </a:lnSpc>
                      </a:pPr>
                      <a:r>
                        <a:rPr lang="en-US" sz="900" u="none" strike="noStrike" dirty="0">
                          <a:effectLst/>
                        </a:rPr>
                        <a:t>LC/UV</a:t>
                      </a:r>
                      <a:endParaRPr lang="en-US" sz="900" b="0" i="0" u="none" strike="noStrike" dirty="0">
                        <a:solidFill>
                          <a:srgbClr val="000000"/>
                        </a:solidFill>
                        <a:effectLst/>
                        <a:latin typeface="Calibri" panose="020F0502020204030204" pitchFamily="34" charset="0"/>
                      </a:endParaRPr>
                    </a:p>
                  </a:txBody>
                  <a:tcPr marL="5360" marR="5360" marT="5360" marB="0" anchor="ctr">
                    <a:lnT w="6350" cap="flat" cmpd="sng" algn="ctr">
                      <a:solidFill>
                        <a:schemeClr val="bg1">
                          <a:lumMod val="75000"/>
                        </a:schemeClr>
                      </a:solidFill>
                      <a:prstDash val="solid"/>
                      <a:round/>
                      <a:headEnd type="none" w="med" len="med"/>
                      <a:tailEnd type="none" w="med" len="med"/>
                    </a:lnT>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T w="6350" cap="flat" cmpd="sng" algn="ctr">
                      <a:solidFill>
                        <a:schemeClr val="bg1">
                          <a:lumMod val="75000"/>
                        </a:schemeClr>
                      </a:solidFill>
                      <a:prstDash val="solid"/>
                      <a:round/>
                      <a:headEnd type="none" w="med" len="med"/>
                      <a:tailEnd type="none" w="med" len="med"/>
                    </a:lnT>
                  </a:tcPr>
                </a:tc>
                <a:tc>
                  <a:txBody>
                    <a:bodyPr/>
                    <a:lstStyle/>
                    <a:p>
                      <a:pPr algn="ctr" fontAlgn="b"/>
                      <a:r>
                        <a:rPr lang="en-US" sz="1200" u="none" strike="noStrike" dirty="0">
                          <a:effectLst/>
                        </a:rPr>
                        <a:t>○</a:t>
                      </a:r>
                      <a:endParaRPr lang="en-US" sz="1200" b="0" i="0" u="none" strike="noStrike" dirty="0">
                        <a:solidFill>
                          <a:srgbClr val="000000"/>
                        </a:solidFill>
                        <a:effectLst/>
                        <a:latin typeface="Calibri" panose="020F0502020204030204" pitchFamily="34" charset="0"/>
                      </a:endParaRPr>
                    </a:p>
                  </a:txBody>
                  <a:tcPr marL="5360" marR="5360" marT="5360" marB="0" anchor="b">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223944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414"/>
            <a:ext cx="8229600" cy="857250"/>
          </a:xfrm>
        </p:spPr>
        <p:txBody>
          <a:bodyPr>
            <a:noAutofit/>
          </a:bodyPr>
          <a:lstStyle/>
          <a:p>
            <a:pPr>
              <a:lnSpc>
                <a:spcPct val="90000"/>
              </a:lnSpc>
            </a:pPr>
            <a:r>
              <a:rPr lang="en-US" sz="2800" dirty="0"/>
              <a:t>By Rethinking Scientific Data Enables </a:t>
            </a:r>
            <a:br>
              <a:rPr lang="en-US" sz="2800" dirty="0"/>
            </a:br>
            <a:r>
              <a:rPr lang="en-US" sz="2800" dirty="0"/>
              <a:t>Smart Labs for the 21</a:t>
            </a:r>
            <a:r>
              <a:rPr lang="en-US" sz="2800" baseline="30000" dirty="0"/>
              <a:t>st</a:t>
            </a:r>
            <a:r>
              <a:rPr lang="en-US" sz="2800" dirty="0"/>
              <a:t> Century</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140" y="139414"/>
            <a:ext cx="2661895" cy="3553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1000"/>
                    </a14:imgEffect>
                    <a14:imgEffect>
                      <a14:colorTemperature colorTemp="108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147343" y="575558"/>
            <a:ext cx="1275487" cy="848778"/>
          </a:xfrm>
          <a:prstGeom prst="rect">
            <a:avLst/>
          </a:prstGeom>
          <a:noFill/>
          <a:ln w="3175">
            <a:gradFill>
              <a:gsLst>
                <a:gs pos="0">
                  <a:srgbClr val="FBEAC7"/>
                </a:gs>
                <a:gs pos="17999">
                  <a:srgbClr val="FEE7F2"/>
                </a:gs>
                <a:gs pos="36000">
                  <a:srgbClr val="FAC77D"/>
                </a:gs>
                <a:gs pos="61000">
                  <a:srgbClr val="FBA97D"/>
                </a:gs>
                <a:gs pos="82001">
                  <a:srgbClr val="FBD49C"/>
                </a:gs>
                <a:gs pos="100000">
                  <a:srgbClr val="FEE7F2"/>
                </a:gs>
              </a:gsLst>
              <a:lin ang="5400000" scaled="0"/>
            </a:gradFill>
            <a:miter lim="800000"/>
            <a:headEnd/>
            <a:tailEnd/>
          </a:ln>
          <a:effectLst>
            <a:glow rad="139700">
              <a:schemeClr val="accent6">
                <a:satMod val="175000"/>
                <a:alpha val="40000"/>
              </a:schemeClr>
            </a:glow>
            <a:softEdge rad="165100"/>
          </a:effectLst>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227428" y="1123950"/>
            <a:ext cx="6795480" cy="3413879"/>
          </a:xfrm>
          <a:effectLst/>
        </p:spPr>
        <p:txBody>
          <a:bodyPr>
            <a:noAutofit/>
          </a:bodyPr>
          <a:lstStyle/>
          <a:p>
            <a:pPr marL="0" indent="0">
              <a:buNone/>
            </a:pPr>
            <a:r>
              <a:rPr lang="en-US" sz="1800" dirty="0"/>
              <a:t>Smart labs will provide the research enterprise with:</a:t>
            </a:r>
          </a:p>
          <a:p>
            <a:pPr marL="0" indent="0">
              <a:buNone/>
            </a:pPr>
            <a:endParaRPr lang="en-US" sz="1050" dirty="0"/>
          </a:p>
          <a:p>
            <a:pPr>
              <a:lnSpc>
                <a:spcPct val="90000"/>
              </a:lnSpc>
              <a:spcBef>
                <a:spcPts val="450"/>
              </a:spcBef>
            </a:pPr>
            <a:r>
              <a:rPr lang="en-US" sz="1650" b="1" dirty="0"/>
              <a:t>Integrated Data</a:t>
            </a:r>
            <a:r>
              <a:rPr lang="en-US" sz="1650" dirty="0"/>
              <a:t> – common reference data structures (vocabularies)</a:t>
            </a:r>
          </a:p>
          <a:p>
            <a:pPr>
              <a:lnSpc>
                <a:spcPct val="90000"/>
              </a:lnSpc>
              <a:spcBef>
                <a:spcPts val="450"/>
              </a:spcBef>
            </a:pPr>
            <a:r>
              <a:rPr lang="en-US" sz="1650" b="1" dirty="0"/>
              <a:t>Sharable Data </a:t>
            </a:r>
            <a:r>
              <a:rPr lang="en-US" sz="1650" dirty="0"/>
              <a:t>– easier interaction across teams, partners, business units</a:t>
            </a:r>
          </a:p>
          <a:p>
            <a:pPr>
              <a:lnSpc>
                <a:spcPct val="90000"/>
              </a:lnSpc>
              <a:spcBef>
                <a:spcPts val="450"/>
              </a:spcBef>
            </a:pPr>
            <a:r>
              <a:rPr lang="en-US" sz="1650" b="1" dirty="0"/>
              <a:t>Scalability</a:t>
            </a:r>
            <a:r>
              <a:rPr lang="en-US" sz="1650" dirty="0"/>
              <a:t> – Big data applications that can be highly elastic</a:t>
            </a:r>
          </a:p>
          <a:p>
            <a:pPr>
              <a:lnSpc>
                <a:spcPct val="90000"/>
              </a:lnSpc>
              <a:spcBef>
                <a:spcPts val="450"/>
              </a:spcBef>
            </a:pPr>
            <a:r>
              <a:rPr lang="en-US" sz="1650" b="1" dirty="0"/>
              <a:t>Conceptual Representations</a:t>
            </a:r>
            <a:r>
              <a:rPr lang="en-US" sz="1650" dirty="0"/>
              <a:t> – context and perspective are captured</a:t>
            </a:r>
          </a:p>
          <a:p>
            <a:pPr>
              <a:lnSpc>
                <a:spcPct val="90000"/>
              </a:lnSpc>
              <a:spcBef>
                <a:spcPts val="450"/>
              </a:spcBef>
            </a:pPr>
            <a:r>
              <a:rPr lang="en-US" sz="1650" b="1" dirty="0"/>
              <a:t>Advanced Analytics </a:t>
            </a:r>
            <a:r>
              <a:rPr lang="en-US" sz="1650" dirty="0"/>
              <a:t>– complex &amp; automated problem-solving capabilities</a:t>
            </a:r>
          </a:p>
        </p:txBody>
      </p:sp>
      <p:sp>
        <p:nvSpPr>
          <p:cNvPr id="4" name="Date Placeholder 3"/>
          <p:cNvSpPr>
            <a:spLocks noGrp="1"/>
          </p:cNvSpPr>
          <p:nvPr>
            <p:ph type="dt" sz="half" idx="10"/>
          </p:nvPr>
        </p:nvSpPr>
        <p:spPr/>
        <p:txBody>
          <a:bodyPr/>
          <a:lstStyle/>
          <a:p>
            <a:r>
              <a:rPr lang="en-US"/>
              <a:t>©2018 Allotrope Foundation</a:t>
            </a:r>
            <a:endParaRPr lang="en-US" dirty="0"/>
          </a:p>
        </p:txBody>
      </p:sp>
    </p:spTree>
    <p:extLst>
      <p:ext uri="{BB962C8B-B14F-4D97-AF65-F5344CB8AC3E}">
        <p14:creationId xmlns:p14="http://schemas.microsoft.com/office/powerpoint/2010/main" val="246748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a:t>Thank you!</a:t>
            </a:r>
          </a:p>
        </p:txBody>
      </p:sp>
      <p:sp>
        <p:nvSpPr>
          <p:cNvPr id="3" name="Content Placeholder 2"/>
          <p:cNvSpPr>
            <a:spLocks noGrp="1"/>
          </p:cNvSpPr>
          <p:nvPr>
            <p:ph idx="1"/>
          </p:nvPr>
        </p:nvSpPr>
        <p:spPr>
          <a:xfrm>
            <a:off x="609600" y="1200150"/>
            <a:ext cx="7391401" cy="3289871"/>
          </a:xfrm>
        </p:spPr>
        <p:txBody>
          <a:bodyPr>
            <a:normAutofit/>
          </a:bodyPr>
          <a:lstStyle/>
          <a:p>
            <a:r>
              <a:rPr lang="en-US" sz="2000" dirty="0"/>
              <a:t>For questions, please contact the Secretariat at </a:t>
            </a:r>
            <a:r>
              <a:rPr lang="en-US" sz="2000" dirty="0">
                <a:hlinkClick r:id="rId2"/>
              </a:rPr>
              <a:t>more.info@allotrope.org</a:t>
            </a:r>
            <a:r>
              <a:rPr lang="en-US" sz="2000" dirty="0"/>
              <a:t> or </a:t>
            </a:r>
          </a:p>
          <a:p>
            <a:r>
              <a:rPr lang="en-US" sz="2000" dirty="0">
                <a:hlinkClick r:id="rId3"/>
              </a:rPr>
              <a:t>james.vergis@dbr.com</a:t>
            </a:r>
            <a:r>
              <a:rPr lang="en-US" sz="2000" dirty="0"/>
              <a:t>, </a:t>
            </a:r>
            <a:r>
              <a:rPr lang="en-US" sz="2000" dirty="0">
                <a:hlinkClick r:id="rId4"/>
              </a:rPr>
              <a:t>dana.vanderwall@bms.com</a:t>
            </a:r>
            <a:r>
              <a:rPr lang="en-US" sz="2000" dirty="0"/>
              <a:t> </a:t>
            </a:r>
          </a:p>
          <a:p>
            <a:endParaRPr lang="en-US" sz="2000" dirty="0"/>
          </a:p>
          <a:p>
            <a:r>
              <a:rPr lang="en-US" sz="2000" b="1" dirty="0"/>
              <a:t>Fall 2018 Workshops</a:t>
            </a:r>
          </a:p>
          <a:p>
            <a:pPr lvl="1"/>
            <a:r>
              <a:rPr lang="en-US" sz="1400" dirty="0">
                <a:solidFill>
                  <a:schemeClr val="tx1">
                    <a:lumMod val="75000"/>
                    <a:lumOff val="25000"/>
                  </a:schemeClr>
                </a:solidFill>
              </a:rPr>
              <a:t>November 6: Cambridge, MA @Biogen</a:t>
            </a:r>
          </a:p>
          <a:p>
            <a:pPr lvl="1"/>
            <a:endParaRPr lang="en-US" sz="1400" dirty="0">
              <a:solidFill>
                <a:schemeClr val="bg1">
                  <a:lumMod val="65000"/>
                </a:schemeClr>
              </a:solidFill>
            </a:endParaRPr>
          </a:p>
          <a:p>
            <a:pPr lvl="1"/>
            <a:endParaRPr lang="en-US" sz="1400" dirty="0"/>
          </a:p>
          <a:p>
            <a:pPr marL="342900" lvl="1" indent="0">
              <a:buNone/>
            </a:pPr>
            <a:r>
              <a:rPr lang="en-US" sz="1400" dirty="0">
                <a:hlinkClick r:id="rId5"/>
              </a:rPr>
              <a:t>http://www.allotrope.org</a:t>
            </a:r>
            <a:endParaRPr lang="en-US" sz="2000" dirty="0"/>
          </a:p>
          <a:p>
            <a:pPr marL="0" indent="0">
              <a:buNone/>
            </a:pPr>
            <a:endParaRPr lang="en-US" sz="2000" dirty="0"/>
          </a:p>
        </p:txBody>
      </p:sp>
      <p:sp>
        <p:nvSpPr>
          <p:cNvPr id="4" name="Date Placeholder 3"/>
          <p:cNvSpPr>
            <a:spLocks noGrp="1"/>
          </p:cNvSpPr>
          <p:nvPr>
            <p:ph type="dt" sz="half" idx="10"/>
          </p:nvPr>
        </p:nvSpPr>
        <p:spPr/>
        <p:txBody>
          <a:bodyPr/>
          <a:lstStyle/>
          <a:p>
            <a:r>
              <a:rPr lang="en-US"/>
              <a:t>©2018 Allotrope Foundation</a:t>
            </a:r>
            <a:endParaRPr lang="en-US" dirty="0"/>
          </a:p>
        </p:txBody>
      </p:sp>
    </p:spTree>
    <p:extLst>
      <p:ext uri="{BB962C8B-B14F-4D97-AF65-F5344CB8AC3E}">
        <p14:creationId xmlns:p14="http://schemas.microsoft.com/office/powerpoint/2010/main" val="381531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©2018 Allotrope Foundation</a:t>
            </a:r>
            <a:endParaRPr lang="en-US" dirty="0"/>
          </a:p>
        </p:txBody>
      </p:sp>
    </p:spTree>
    <p:extLst>
      <p:ext uri="{BB962C8B-B14F-4D97-AF65-F5344CB8AC3E}">
        <p14:creationId xmlns:p14="http://schemas.microsoft.com/office/powerpoint/2010/main" val="1240781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i="1" dirty="0"/>
              <a:t>Collaborate</a:t>
            </a:r>
          </a:p>
          <a:p>
            <a:r>
              <a:rPr lang="en-US" b="1" i="1" dirty="0"/>
              <a:t>Find people that know what you don’t</a:t>
            </a:r>
          </a:p>
          <a:p>
            <a:r>
              <a:rPr lang="en-US" b="1" i="1" dirty="0"/>
              <a:t>Don’t invent the wheel, re-use </a:t>
            </a:r>
          </a:p>
          <a:p>
            <a:r>
              <a:rPr lang="en-US" b="1" i="1" dirty="0"/>
              <a:t>Learn by doing</a:t>
            </a:r>
          </a:p>
          <a:p>
            <a:r>
              <a:rPr lang="en-US" b="1" i="1" dirty="0"/>
              <a:t>Engage experts across all sides of the technology market</a:t>
            </a:r>
          </a:p>
          <a:p>
            <a:r>
              <a:rPr lang="en-US" b="1" i="1" dirty="0"/>
              <a:t>Release iteratively</a:t>
            </a:r>
          </a:p>
          <a:p>
            <a:r>
              <a:rPr lang="en-US" b="1" i="1" dirty="0"/>
              <a:t>Evolve the model to meet new challenges  </a:t>
            </a:r>
          </a:p>
          <a:p>
            <a:endParaRPr lang="en-US" b="1" i="1" dirty="0"/>
          </a:p>
          <a:p>
            <a:endParaRPr lang="en-US" b="1" i="1" dirty="0"/>
          </a:p>
          <a:p>
            <a:endParaRPr lang="en-US" dirty="0"/>
          </a:p>
        </p:txBody>
      </p:sp>
      <p:sp>
        <p:nvSpPr>
          <p:cNvPr id="3" name="Title 2"/>
          <p:cNvSpPr>
            <a:spLocks noGrp="1"/>
          </p:cNvSpPr>
          <p:nvPr>
            <p:ph type="title"/>
          </p:nvPr>
        </p:nvSpPr>
        <p:spPr/>
        <p:txBody>
          <a:bodyPr/>
          <a:lstStyle/>
          <a:p>
            <a:r>
              <a:rPr lang="en-US" dirty="0"/>
              <a:t>The core principles</a:t>
            </a:r>
          </a:p>
        </p:txBody>
      </p:sp>
      <p:sp>
        <p:nvSpPr>
          <p:cNvPr id="4" name="Date Placeholder 3"/>
          <p:cNvSpPr>
            <a:spLocks noGrp="1"/>
          </p:cNvSpPr>
          <p:nvPr>
            <p:ph type="dt" sz="half" idx="10"/>
          </p:nvPr>
        </p:nvSpPr>
        <p:spPr/>
        <p:txBody>
          <a:bodyPr/>
          <a:lstStyle/>
          <a:p>
            <a:r>
              <a:rPr lang="en-US"/>
              <a:t>©2018 Allotrope Foundation</a:t>
            </a:r>
            <a:endParaRPr lang="en-US" dirty="0"/>
          </a:p>
        </p:txBody>
      </p:sp>
    </p:spTree>
    <p:extLst>
      <p:ext uri="{BB962C8B-B14F-4D97-AF65-F5344CB8AC3E}">
        <p14:creationId xmlns:p14="http://schemas.microsoft.com/office/powerpoint/2010/main" val="3453789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400" dirty="0"/>
              <a:t>LC-UV- Extended data model</a:t>
            </a:r>
            <a:br>
              <a:rPr lang="en-US" sz="2400" dirty="0"/>
            </a:br>
            <a:r>
              <a:rPr lang="en-US" sz="1800" dirty="0"/>
              <a:t>Delivering the 3</a:t>
            </a:r>
            <a:r>
              <a:rPr lang="en-US" sz="1800" baseline="30000" dirty="0"/>
              <a:t>rd</a:t>
            </a:r>
            <a:r>
              <a:rPr lang="en-US" sz="1800" dirty="0"/>
              <a:t> Framework product-  ADM for LC-UV</a:t>
            </a:r>
            <a:endParaRPr lang="en-US" sz="2400" dirty="0"/>
          </a:p>
        </p:txBody>
      </p:sp>
      <p:sp>
        <p:nvSpPr>
          <p:cNvPr id="3" name="Date Placeholder 2"/>
          <p:cNvSpPr>
            <a:spLocks noGrp="1"/>
          </p:cNvSpPr>
          <p:nvPr>
            <p:ph type="dt" sz="half" idx="10"/>
          </p:nvPr>
        </p:nvSpPr>
        <p:spPr/>
        <p:txBody>
          <a:bodyPr/>
          <a:lstStyle/>
          <a:p>
            <a:r>
              <a:rPr lang="en-US">
                <a:solidFill>
                  <a:prstClr val="black">
                    <a:tint val="75000"/>
                  </a:prstClr>
                </a:solidFill>
              </a:rPr>
              <a:t>©2018 Allotrope Foundation</a:t>
            </a:r>
            <a:endParaRPr lang="en-US" dirty="0">
              <a:solidFill>
                <a:prstClr val="black">
                  <a:tint val="75000"/>
                </a:prstClr>
              </a:solidFill>
            </a:endParaRPr>
          </a:p>
        </p:txBody>
      </p:sp>
      <p:graphicFrame>
        <p:nvGraphicFramePr>
          <p:cNvPr id="4" name="Table 3">
            <a:extLst>
              <a:ext uri="{FF2B5EF4-FFF2-40B4-BE49-F238E27FC236}">
                <a16:creationId xmlns:a16="http://schemas.microsoft.com/office/drawing/2014/main" id="{3DF9D258-399C-4B01-A13B-18625EAD278A}"/>
              </a:ext>
            </a:extLst>
          </p:cNvPr>
          <p:cNvGraphicFramePr>
            <a:graphicFrameLocks noGrp="1"/>
          </p:cNvGraphicFramePr>
          <p:nvPr>
            <p:extLst/>
          </p:nvPr>
        </p:nvGraphicFramePr>
        <p:xfrm>
          <a:off x="167464" y="1260041"/>
          <a:ext cx="8835657" cy="3035808"/>
        </p:xfrm>
        <a:graphic>
          <a:graphicData uri="http://schemas.openxmlformats.org/drawingml/2006/table">
            <a:tbl>
              <a:tblPr firstRow="1" bandRow="1">
                <a:tableStyleId>{5C22544A-7EE6-4342-B048-85BDC9FD1C3A}</a:tableStyleId>
              </a:tblPr>
              <a:tblGrid>
                <a:gridCol w="997617">
                  <a:extLst>
                    <a:ext uri="{9D8B030D-6E8A-4147-A177-3AD203B41FA5}">
                      <a16:colId xmlns:a16="http://schemas.microsoft.com/office/drawing/2014/main" val="4128399051"/>
                    </a:ext>
                  </a:extLst>
                </a:gridCol>
                <a:gridCol w="1508333">
                  <a:extLst>
                    <a:ext uri="{9D8B030D-6E8A-4147-A177-3AD203B41FA5}">
                      <a16:colId xmlns:a16="http://schemas.microsoft.com/office/drawing/2014/main" val="1393490085"/>
                    </a:ext>
                  </a:extLst>
                </a:gridCol>
                <a:gridCol w="942708">
                  <a:extLst>
                    <a:ext uri="{9D8B030D-6E8A-4147-A177-3AD203B41FA5}">
                      <a16:colId xmlns:a16="http://schemas.microsoft.com/office/drawing/2014/main" val="337460371"/>
                    </a:ext>
                  </a:extLst>
                </a:gridCol>
                <a:gridCol w="937307">
                  <a:extLst>
                    <a:ext uri="{9D8B030D-6E8A-4147-A177-3AD203B41FA5}">
                      <a16:colId xmlns:a16="http://schemas.microsoft.com/office/drawing/2014/main" val="2899924654"/>
                    </a:ext>
                  </a:extLst>
                </a:gridCol>
                <a:gridCol w="1112423">
                  <a:extLst>
                    <a:ext uri="{9D8B030D-6E8A-4147-A177-3AD203B41FA5}">
                      <a16:colId xmlns:a16="http://schemas.microsoft.com/office/drawing/2014/main" val="3731351800"/>
                    </a:ext>
                  </a:extLst>
                </a:gridCol>
                <a:gridCol w="1112423">
                  <a:extLst>
                    <a:ext uri="{9D8B030D-6E8A-4147-A177-3AD203B41FA5}">
                      <a16:colId xmlns:a16="http://schemas.microsoft.com/office/drawing/2014/main" val="800942075"/>
                    </a:ext>
                  </a:extLst>
                </a:gridCol>
                <a:gridCol w="1112423">
                  <a:extLst>
                    <a:ext uri="{9D8B030D-6E8A-4147-A177-3AD203B41FA5}">
                      <a16:colId xmlns:a16="http://schemas.microsoft.com/office/drawing/2014/main" val="1271327849"/>
                    </a:ext>
                  </a:extLst>
                </a:gridCol>
                <a:gridCol w="1112423">
                  <a:extLst>
                    <a:ext uri="{9D8B030D-6E8A-4147-A177-3AD203B41FA5}">
                      <a16:colId xmlns:a16="http://schemas.microsoft.com/office/drawing/2014/main" val="3704898384"/>
                    </a:ext>
                  </a:extLst>
                </a:gridCol>
              </a:tblGrid>
              <a:tr h="438912">
                <a:tc>
                  <a:txBody>
                    <a:bodyPr/>
                    <a:lstStyle/>
                    <a:p>
                      <a:pPr algn="r">
                        <a:lnSpc>
                          <a:spcPct val="90000"/>
                        </a:lnSpc>
                      </a:pPr>
                      <a:r>
                        <a:rPr lang="en-US" sz="1400" dirty="0">
                          <a:solidFill>
                            <a:schemeClr val="tx2"/>
                          </a:solidFill>
                        </a:rPr>
                        <a:t>Instrument</a:t>
                      </a:r>
                    </a:p>
                  </a:txBody>
                  <a:tcPr marL="34290" marR="34290" marT="34290" marB="34290" anchor="b">
                    <a:lnL w="12700" cmpd="sng">
                      <a:noFill/>
                    </a:lnL>
                    <a:lnR w="12700" cmpd="sng">
                      <a:noFill/>
                    </a:lnR>
                    <a:lnT w="12700" cmpd="sng">
                      <a:noFill/>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a:solidFill>
                            <a:schemeClr val="tx2"/>
                          </a:solidFill>
                        </a:rPr>
                        <a:t>Use Cases</a:t>
                      </a:r>
                    </a:p>
                  </a:txBody>
                  <a:tcPr marL="34290" marR="34290" marT="34290" marB="34290" anchor="b">
                    <a:lnL w="12700" cmpd="sng">
                      <a:noFill/>
                    </a:lnL>
                    <a:lnR w="12700" cmpd="sng">
                      <a:noFill/>
                    </a:lnR>
                    <a:lnT w="12700" cmpd="sng">
                      <a:noFill/>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a:solidFill>
                            <a:schemeClr val="tx2"/>
                          </a:solidFill>
                        </a:rPr>
                        <a:t>SME Input</a:t>
                      </a:r>
                    </a:p>
                  </a:txBody>
                  <a:tcPr marL="34290" marR="34290" marT="34290" marB="34290" anchor="b">
                    <a:lnL w="12700" cmpd="sng">
                      <a:noFill/>
                    </a:lnL>
                    <a:lnR w="12700" cmpd="sng">
                      <a:noFill/>
                    </a:lnR>
                    <a:lnT w="12700" cmpd="sng">
                      <a:noFill/>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a:solidFill>
                            <a:schemeClr val="tx2"/>
                          </a:solidFill>
                        </a:rPr>
                        <a:t>Model built</a:t>
                      </a:r>
                    </a:p>
                  </a:txBody>
                  <a:tcPr marL="34290" marR="34290" marT="34290" marB="34290" anchor="b">
                    <a:lnL w="12700" cmpd="sng">
                      <a:noFill/>
                    </a:lnL>
                    <a:lnR w="12700" cmpd="sng">
                      <a:noFill/>
                    </a:lnR>
                    <a:lnT w="12700" cmpd="sng">
                      <a:noFill/>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a:solidFill>
                            <a:schemeClr val="tx2"/>
                          </a:solidFill>
                        </a:rPr>
                        <a:t>SME/Public Review</a:t>
                      </a:r>
                    </a:p>
                  </a:txBody>
                  <a:tcPr marL="34290" marR="34290" marT="34290" marB="34290" anchor="b">
                    <a:lnL w="12700" cmpd="sng">
                      <a:noFill/>
                    </a:lnL>
                    <a:lnR w="12700" cmpd="sng">
                      <a:noFill/>
                    </a:lnR>
                    <a:lnT w="12700" cmpd="sng">
                      <a:noFill/>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a:solidFill>
                            <a:schemeClr val="tx2"/>
                          </a:solidFill>
                        </a:rPr>
                        <a:t>Allotrope Governance</a:t>
                      </a:r>
                    </a:p>
                  </a:txBody>
                  <a:tcPr marL="34290" marR="34290" marT="34290" marB="34290" anchor="b">
                    <a:lnL w="12700" cmpd="sng">
                      <a:noFill/>
                    </a:lnL>
                    <a:lnR w="12700" cmpd="sng">
                      <a:noFill/>
                    </a:lnR>
                    <a:lnT w="12700" cmpd="sng">
                      <a:noFill/>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a:solidFill>
                            <a:schemeClr val="tx2"/>
                          </a:solidFill>
                        </a:rPr>
                        <a:t>Artifacts Complete</a:t>
                      </a:r>
                    </a:p>
                  </a:txBody>
                  <a:tcPr marL="34290" marR="34290" marT="34290" marB="34290" anchor="b">
                    <a:lnL w="12700" cmpd="sng">
                      <a:noFill/>
                    </a:lnL>
                    <a:lnR w="12700" cmpd="sng">
                      <a:noFill/>
                    </a:lnR>
                    <a:lnT w="12700" cmpd="sng">
                      <a:noFill/>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a:solidFill>
                            <a:schemeClr val="tx2"/>
                          </a:solidFill>
                        </a:rPr>
                        <a:t>Notes</a:t>
                      </a:r>
                    </a:p>
                  </a:txBody>
                  <a:tcPr marL="34290" marR="34290" marT="34290" marB="34290" anchor="b">
                    <a:lnL w="12700" cmpd="sng">
                      <a:noFill/>
                    </a:lnL>
                    <a:lnR w="12700" cmpd="sng">
                      <a:noFill/>
                    </a:lnR>
                    <a:lnT w="12700" cmpd="sng">
                      <a:noFill/>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3713527"/>
                  </a:ext>
                </a:extLst>
              </a:tr>
              <a:tr h="2308860">
                <a:tc>
                  <a:txBody>
                    <a:bodyPr/>
                    <a:lstStyle/>
                    <a:p>
                      <a:pPr algn="r"/>
                      <a:r>
                        <a:rPr lang="en-US" sz="1400" b="1" kern="1200" dirty="0">
                          <a:solidFill>
                            <a:schemeClr val="tx2"/>
                          </a:solidFill>
                          <a:latin typeface="+mn-lt"/>
                          <a:ea typeface="+mn-ea"/>
                          <a:cs typeface="+mn-cs"/>
                        </a:rPr>
                        <a:t>LC-UV</a:t>
                      </a:r>
                    </a:p>
                  </a:txBody>
                  <a:tcPr marL="68580" marR="68580" marT="34290" marB="34290">
                    <a:lnT w="12700" cap="flat" cmpd="sng" algn="ctr">
                      <a:solidFill>
                        <a:schemeClr val="tx1">
                          <a:lumMod val="65000"/>
                          <a:lumOff val="35000"/>
                        </a:schemeClr>
                      </a:solidFill>
                      <a:prstDash val="solid"/>
                      <a:round/>
                      <a:headEnd type="none" w="med" len="med"/>
                      <a:tailEnd type="none" w="med" len="med"/>
                    </a:lnT>
                    <a:noFill/>
                  </a:tcPr>
                </a:tc>
                <a:tc>
                  <a:txBody>
                    <a:bodyPr/>
                    <a:lstStyle/>
                    <a:p>
                      <a:r>
                        <a:rPr lang="en-US" sz="1100" kern="1200" dirty="0">
                          <a:solidFill>
                            <a:schemeClr val="dk1"/>
                          </a:solidFill>
                          <a:effectLst/>
                          <a:latin typeface="+mn-lt"/>
                          <a:ea typeface="+mn-ea"/>
                          <a:cs typeface="+mn-cs"/>
                        </a:rPr>
                        <a:t>Analytical chemist can retrieve LC-UV method parameters, instrument description, and results from ADF for use in data mining, method development, results reporting, and control charting. </a:t>
                      </a:r>
                    </a:p>
                    <a:p>
                      <a:endParaRPr lang="en-US" sz="1100" kern="1200" dirty="0">
                        <a:solidFill>
                          <a:schemeClr val="dk1"/>
                        </a:solidFill>
                        <a:effectLst/>
                        <a:latin typeface="+mn-lt"/>
                        <a:ea typeface="+mn-ea"/>
                        <a:cs typeface="+mn-cs"/>
                      </a:endParaRPr>
                    </a:p>
                    <a:p>
                      <a:r>
                        <a:rPr lang="en-US" sz="1100" kern="1200" dirty="0">
                          <a:solidFill>
                            <a:schemeClr val="dk1"/>
                          </a:solidFill>
                          <a:effectLst/>
                          <a:latin typeface="+mn-lt"/>
                          <a:ea typeface="+mn-ea"/>
                          <a:cs typeface="+mn-cs"/>
                        </a:rPr>
                        <a:t>CDS developers able to store information to help achieve the above goals of analytical chemist</a:t>
                      </a:r>
                      <a:endParaRPr lang="en-US" sz="1100" dirty="0"/>
                    </a:p>
                  </a:txBody>
                  <a:tcPr marL="68580" marR="68580" marT="34290" marB="34290">
                    <a:lnT w="12700" cap="flat" cmpd="sng" algn="ctr">
                      <a:solidFill>
                        <a:schemeClr val="tx1">
                          <a:lumMod val="65000"/>
                          <a:lumOff val="35000"/>
                        </a:schemeClr>
                      </a:solidFill>
                      <a:prstDash val="solid"/>
                      <a:round/>
                      <a:headEnd type="none" w="med" len="med"/>
                      <a:tailEnd type="none" w="med" len="med"/>
                    </a:lnT>
                    <a:noFill/>
                  </a:tcPr>
                </a:tc>
                <a:tc>
                  <a:txBody>
                    <a:bodyPr/>
                    <a:lstStyle/>
                    <a:p>
                      <a:r>
                        <a:rPr lang="en-US" sz="1100" kern="1200" dirty="0">
                          <a:solidFill>
                            <a:schemeClr val="dk1"/>
                          </a:solidFill>
                          <a:effectLst/>
                          <a:latin typeface="+mn-lt"/>
                          <a:ea typeface="+mn-ea"/>
                          <a:cs typeface="+mn-cs"/>
                        </a:rPr>
                        <a:t>YES: LC-UV working group</a:t>
                      </a:r>
                      <a:endParaRPr lang="en-US" sz="1100" dirty="0"/>
                    </a:p>
                  </a:txBody>
                  <a:tcPr marL="68580" marR="68580" marT="34290" marB="34290">
                    <a:lnT w="12700" cap="flat" cmpd="sng" algn="ctr">
                      <a:solidFill>
                        <a:schemeClr val="tx1">
                          <a:lumMod val="65000"/>
                          <a:lumOff val="35000"/>
                        </a:schemeClr>
                      </a:solidFill>
                      <a:prstDash val="solid"/>
                      <a:round/>
                      <a:headEnd type="none" w="med" len="med"/>
                      <a:tailEnd type="none" w="med" len="med"/>
                    </a:lnT>
                    <a:noFill/>
                  </a:tcPr>
                </a:tc>
                <a:tc>
                  <a:txBody>
                    <a:bodyPr/>
                    <a:lstStyle/>
                    <a:p>
                      <a:r>
                        <a:rPr lang="en-US" sz="1100" kern="1200" dirty="0">
                          <a:solidFill>
                            <a:schemeClr val="dk1"/>
                          </a:solidFill>
                          <a:effectLst/>
                          <a:latin typeface="+mn-lt"/>
                          <a:ea typeface="+mn-ea"/>
                          <a:cs typeface="+mn-cs"/>
                        </a:rPr>
                        <a:t>YES: dedicated to LC-UV ADM team</a:t>
                      </a:r>
                      <a:endParaRPr lang="en-US" sz="1100" dirty="0"/>
                    </a:p>
                  </a:txBody>
                  <a:tcPr marL="68580" marR="68580" marT="34290" marB="34290">
                    <a:lnT w="12700" cap="flat" cmpd="sng" algn="ctr">
                      <a:solidFill>
                        <a:schemeClr val="tx1">
                          <a:lumMod val="65000"/>
                          <a:lumOff val="35000"/>
                        </a:schemeClr>
                      </a:solidFill>
                      <a:prstDash val="solid"/>
                      <a:round/>
                      <a:headEnd type="none" w="med" len="med"/>
                      <a:tailEnd type="none" w="med" len="med"/>
                    </a:lnT>
                    <a:noFill/>
                  </a:tcPr>
                </a:tc>
                <a:tc>
                  <a:txBody>
                    <a:bodyPr/>
                    <a:lstStyle/>
                    <a:p>
                      <a:r>
                        <a:rPr lang="en-US" sz="1100" kern="1200" dirty="0">
                          <a:solidFill>
                            <a:schemeClr val="dk1"/>
                          </a:solidFill>
                          <a:effectLst/>
                          <a:latin typeface="+mn-lt"/>
                          <a:ea typeface="+mn-ea"/>
                          <a:cs typeface="+mn-cs"/>
                        </a:rPr>
                        <a:t> Model in public Review as of:  </a:t>
                      </a:r>
                    </a:p>
                    <a:p>
                      <a:r>
                        <a:rPr lang="en-US" sz="1100" kern="1200" dirty="0">
                          <a:solidFill>
                            <a:schemeClr val="dk1"/>
                          </a:solidFill>
                          <a:effectLst/>
                          <a:latin typeface="+mn-lt"/>
                          <a:ea typeface="+mn-ea"/>
                          <a:cs typeface="+mn-cs"/>
                        </a:rPr>
                        <a:t>20-Sept-2018</a:t>
                      </a:r>
                      <a:endParaRPr lang="en-US" sz="1100" dirty="0"/>
                    </a:p>
                  </a:txBody>
                  <a:tcPr marL="68580" marR="68580" marT="34290" marB="34290">
                    <a:lnT w="12700" cap="flat" cmpd="sng" algn="ctr">
                      <a:solidFill>
                        <a:schemeClr val="tx1">
                          <a:lumMod val="65000"/>
                          <a:lumOff val="35000"/>
                        </a:schemeClr>
                      </a:solidFill>
                      <a:prstDash val="solid"/>
                      <a:round/>
                      <a:headEnd type="none" w="med" len="med"/>
                      <a:tailEnd type="none" w="med" len="med"/>
                    </a:lnT>
                    <a:noFill/>
                  </a:tcPr>
                </a:tc>
                <a:tc>
                  <a:txBody>
                    <a:bodyPr/>
                    <a:lstStyle/>
                    <a:p>
                      <a:r>
                        <a:rPr lang="en-US" sz="1100" kern="1200" dirty="0">
                          <a:solidFill>
                            <a:schemeClr val="dk1"/>
                          </a:solidFill>
                          <a:effectLst/>
                          <a:latin typeface="+mn-lt"/>
                          <a:ea typeface="+mn-ea"/>
                          <a:cs typeface="+mn-cs"/>
                        </a:rPr>
                        <a:t>Preliminary semantic governance provided. </a:t>
                      </a:r>
                    </a:p>
                    <a:p>
                      <a:endParaRPr lang="en-US" sz="1100" kern="1200" dirty="0">
                        <a:solidFill>
                          <a:schemeClr val="dk1"/>
                        </a:solidFill>
                        <a:effectLst/>
                        <a:latin typeface="+mn-lt"/>
                        <a:ea typeface="+mn-ea"/>
                        <a:cs typeface="+mn-cs"/>
                      </a:endParaRPr>
                    </a:p>
                    <a:p>
                      <a:r>
                        <a:rPr lang="en-US" sz="1100" kern="1200" dirty="0">
                          <a:solidFill>
                            <a:schemeClr val="dk1"/>
                          </a:solidFill>
                          <a:effectLst/>
                          <a:latin typeface="+mn-lt"/>
                          <a:ea typeface="+mn-ea"/>
                          <a:cs typeface="+mn-cs"/>
                        </a:rPr>
                        <a:t>Final Governance in Nov/Dec 2018.</a:t>
                      </a:r>
                      <a:endParaRPr lang="en-US" sz="1100" dirty="0"/>
                    </a:p>
                  </a:txBody>
                  <a:tcPr marL="68580" marR="68580" marT="34290" marB="34290">
                    <a:lnT w="12700" cap="flat" cmpd="sng" algn="ctr">
                      <a:solidFill>
                        <a:schemeClr val="tx1">
                          <a:lumMod val="65000"/>
                          <a:lumOff val="35000"/>
                        </a:schemeClr>
                      </a:solidFill>
                      <a:prstDash val="solid"/>
                      <a:round/>
                      <a:headEnd type="none" w="med" len="med"/>
                      <a:tailEnd type="none" w="med" len="med"/>
                    </a:lnT>
                    <a:noFill/>
                  </a:tcPr>
                </a:tc>
                <a:tc>
                  <a:txBody>
                    <a:bodyPr/>
                    <a:lstStyle/>
                    <a:p>
                      <a:pPr marL="0" marR="0">
                        <a:spcBef>
                          <a:spcPts val="0"/>
                        </a:spcBef>
                        <a:spcAft>
                          <a:spcPts val="0"/>
                        </a:spcAft>
                      </a:pP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See Gitlab project </a:t>
                      </a:r>
                      <a:r>
                        <a:rPr lang="en-US" sz="11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rPr>
                        <a:t>LINK</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CMAPs, TTL files, instance data, example ADF, SHACL, AFO </a:t>
                      </a:r>
                    </a:p>
                  </a:txBody>
                  <a:tcPr marL="51435" marR="51435" marT="0" marB="0">
                    <a:lnT w="12700" cap="flat" cmpd="sng" algn="ctr">
                      <a:solidFill>
                        <a:schemeClr val="tx1">
                          <a:lumMod val="65000"/>
                          <a:lumOff val="35000"/>
                        </a:schemeClr>
                      </a:solidFill>
                      <a:prstDash val="solid"/>
                      <a:round/>
                      <a:headEnd type="none" w="med" len="med"/>
                      <a:tailEnd type="none" w="med" len="med"/>
                    </a:lnT>
                    <a:noFill/>
                  </a:tcPr>
                </a:tc>
                <a:tc>
                  <a:txBody>
                    <a:bodyPr/>
                    <a:lstStyle/>
                    <a:p>
                      <a:r>
                        <a:rPr lang="en-US" sz="1100" dirty="0"/>
                        <a:t>Currently excludes calibration data, conformance with specifications, and multiple applications</a:t>
                      </a:r>
                    </a:p>
                  </a:txBody>
                  <a:tcPr marL="68580" marR="68580" marT="34290" marB="34290">
                    <a:lnT w="12700" cap="flat" cmpd="sng" algn="ctr">
                      <a:solidFill>
                        <a:schemeClr val="tx1">
                          <a:lumMod val="65000"/>
                          <a:lumOff val="35000"/>
                        </a:schemeClr>
                      </a:solidFill>
                      <a:prstDash val="solid"/>
                      <a:round/>
                      <a:headEnd type="none" w="med" len="med"/>
                      <a:tailEnd type="none" w="med" len="med"/>
                    </a:lnT>
                    <a:noFill/>
                  </a:tcPr>
                </a:tc>
                <a:extLst>
                  <a:ext uri="{0D108BD9-81ED-4DB2-BD59-A6C34878D82A}">
                    <a16:rowId xmlns:a16="http://schemas.microsoft.com/office/drawing/2014/main" val="1894412795"/>
                  </a:ext>
                </a:extLst>
              </a:tr>
            </a:tbl>
          </a:graphicData>
        </a:graphic>
      </p:graphicFrame>
    </p:spTree>
    <p:extLst>
      <p:ext uri="{BB962C8B-B14F-4D97-AF65-F5344CB8AC3E}">
        <p14:creationId xmlns:p14="http://schemas.microsoft.com/office/powerpoint/2010/main" val="3302393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descr="http://jworldtimes.com/jwt2015/wp-content/uploads/2015/01/BUREAUCRACY-A-Strict-Administrative-System.jpg">
            <a:hlinkClick r:id="rId3"/>
          </p:cNvPr>
          <p:cNvPicPr>
            <a:picLocks noChangeAspect="1" noChangeArrowheads="1"/>
          </p:cNvPicPr>
          <p:nvPr/>
        </p:nvPicPr>
        <p:blipFill>
          <a:blip r:embed="rId4" cstate="print"/>
          <a:srcRect l="11054" r="13032"/>
          <a:stretch>
            <a:fillRect/>
          </a:stretch>
        </p:blipFill>
        <p:spPr bwMode="auto">
          <a:xfrm>
            <a:off x="931437" y="111740"/>
            <a:ext cx="984690" cy="88562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8630" y="1046308"/>
            <a:ext cx="4399099" cy="572388"/>
          </a:xfrm>
        </p:spPr>
        <p:txBody>
          <a:bodyPr anchor="t">
            <a:normAutofit/>
          </a:bodyPr>
          <a:lstStyle/>
          <a:p>
            <a:pPr algn="r">
              <a:lnSpc>
                <a:spcPct val="85000"/>
              </a:lnSpc>
            </a:pPr>
            <a:r>
              <a:rPr lang="en-US" sz="2400" dirty="0">
                <a:latin typeface="Harabara Mais Bold"/>
              </a:rPr>
              <a:t>Status quo in the laboratory</a:t>
            </a:r>
          </a:p>
        </p:txBody>
      </p:sp>
      <p:pic>
        <p:nvPicPr>
          <p:cNvPr id="19" name="Picture 2" descr="C:\Users\jmr38889\AppData\Local\Microsoft\Windows\Temporary Internet Files\Content.IE5\Q3C0ULDA\computer_clipart_keyboard[1].gif"/>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rot="2104025">
            <a:off x="2542771" y="123793"/>
            <a:ext cx="805736" cy="846344"/>
          </a:xfrm>
          <a:prstGeom prst="rect">
            <a:avLst/>
          </a:prstGeom>
          <a:noFill/>
        </p:spPr>
      </p:pic>
      <p:sp>
        <p:nvSpPr>
          <p:cNvPr id="5" name="Content Placeholder 4"/>
          <p:cNvSpPr>
            <a:spLocks noGrp="1"/>
          </p:cNvSpPr>
          <p:nvPr>
            <p:ph sz="half" idx="1"/>
          </p:nvPr>
        </p:nvSpPr>
        <p:spPr>
          <a:xfrm>
            <a:off x="298626" y="1484243"/>
            <a:ext cx="3730901" cy="3149905"/>
          </a:xfrm>
          <a:noFill/>
        </p:spPr>
        <p:txBody>
          <a:bodyPr>
            <a:noAutofit/>
          </a:bodyPr>
          <a:lstStyle/>
          <a:p>
            <a:pPr marL="0" indent="0" algn="just">
              <a:lnSpc>
                <a:spcPct val="90000"/>
              </a:lnSpc>
              <a:spcBef>
                <a:spcPts val="900"/>
              </a:spcBef>
              <a:buNone/>
            </a:pPr>
            <a:r>
              <a:rPr lang="en-US" sz="1400" b="1" dirty="0"/>
              <a:t>Data capture, integration &amp; sharing challenges</a:t>
            </a:r>
          </a:p>
          <a:p>
            <a:pPr algn="just">
              <a:spcBef>
                <a:spcPts val="300"/>
              </a:spcBef>
            </a:pPr>
            <a:r>
              <a:rPr lang="en-US" sz="1400" dirty="0"/>
              <a:t>Some records still paper-based</a:t>
            </a:r>
          </a:p>
          <a:p>
            <a:pPr algn="just">
              <a:spcBef>
                <a:spcPts val="300"/>
              </a:spcBef>
            </a:pPr>
            <a:r>
              <a:rPr lang="en-US" sz="1400" dirty="0"/>
              <a:t>Manual transcription of methods and data</a:t>
            </a:r>
          </a:p>
          <a:p>
            <a:pPr algn="just">
              <a:spcBef>
                <a:spcPts val="300"/>
              </a:spcBef>
            </a:pPr>
            <a:r>
              <a:rPr lang="en-US" sz="1400" dirty="0"/>
              <a:t>Incompatible instruments, software and data formats</a:t>
            </a:r>
          </a:p>
          <a:p>
            <a:pPr algn="just">
              <a:spcBef>
                <a:spcPts val="300"/>
              </a:spcBef>
            </a:pPr>
            <a:r>
              <a:rPr lang="en-US" sz="1400" dirty="0"/>
              <a:t>No controlled vocabulary</a:t>
            </a:r>
          </a:p>
          <a:p>
            <a:pPr algn="just">
              <a:spcBef>
                <a:spcPts val="300"/>
              </a:spcBef>
            </a:pPr>
            <a:r>
              <a:rPr lang="en-US" sz="1400" dirty="0"/>
              <a:t>Data integrity and scientific reproducibility challenges</a:t>
            </a:r>
          </a:p>
          <a:p>
            <a:pPr algn="just">
              <a:spcBef>
                <a:spcPts val="300"/>
              </a:spcBef>
            </a:pPr>
            <a:r>
              <a:rPr lang="en-US" sz="1400" dirty="0"/>
              <a:t>Knowledge &amp; context only in people’s heads</a:t>
            </a:r>
          </a:p>
          <a:p>
            <a:pPr algn="just">
              <a:spcBef>
                <a:spcPts val="300"/>
              </a:spcBef>
            </a:pPr>
            <a:r>
              <a:rPr lang="en-US" sz="1400" dirty="0"/>
              <a:t>Silos of data, context and meaning</a:t>
            </a:r>
          </a:p>
          <a:p>
            <a:pPr algn="just">
              <a:spcBef>
                <a:spcPts val="300"/>
              </a:spcBef>
            </a:pPr>
            <a:r>
              <a:rPr lang="en-US" sz="1400" dirty="0"/>
              <a:t>Suboptimal knowledge management</a:t>
            </a:r>
          </a:p>
          <a:p>
            <a:pPr marL="0" indent="0" algn="just">
              <a:spcBef>
                <a:spcPts val="0"/>
              </a:spcBef>
              <a:buNone/>
            </a:pPr>
            <a:r>
              <a:rPr lang="en-US" sz="1600" b="1" dirty="0"/>
              <a:t>Potential to delay getting medicines to patients &amp;  erosion of public confidence</a:t>
            </a:r>
            <a:endParaRPr lang="en-US" sz="1400" dirty="0"/>
          </a:p>
        </p:txBody>
      </p:sp>
      <p:pic>
        <p:nvPicPr>
          <p:cNvPr id="1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1341"/>
          <a:stretch/>
        </p:blipFill>
        <p:spPr bwMode="auto">
          <a:xfrm>
            <a:off x="4084238" y="2066927"/>
            <a:ext cx="4907362" cy="2404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Date Placeholder 2"/>
          <p:cNvSpPr>
            <a:spLocks noGrp="1"/>
          </p:cNvSpPr>
          <p:nvPr>
            <p:ph type="dt" sz="half" idx="10"/>
          </p:nvPr>
        </p:nvSpPr>
        <p:spPr>
          <a:xfrm>
            <a:off x="447220" y="4719762"/>
            <a:ext cx="2133600" cy="273844"/>
          </a:xfrm>
        </p:spPr>
        <p:txBody>
          <a:bodyPr/>
          <a:lstStyle/>
          <a:p>
            <a:pPr defTabSz="914378">
              <a:defRPr/>
            </a:pPr>
            <a:r>
              <a:rPr lang="en-US">
                <a:solidFill>
                  <a:prstClr val="black">
                    <a:tint val="75000"/>
                  </a:prstClr>
                </a:solidFill>
              </a:rPr>
              <a:t>©2018 Allotrope Foundation</a:t>
            </a:r>
            <a:endParaRPr lang="en-US" dirty="0">
              <a:solidFill>
                <a:prstClr val="black">
                  <a:tint val="75000"/>
                </a:prstClr>
              </a:solidFill>
            </a:endParaRPr>
          </a:p>
        </p:txBody>
      </p:sp>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9873" y="77432"/>
            <a:ext cx="2980635" cy="9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descr="http://cdn.static-economist.com/sites/default/files/imagecache/print-cover-full/print-covers/20131019_cna40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25810" y="280276"/>
            <a:ext cx="1100171" cy="1446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7" descr="http://www.expertbriefings.com/wp-content/uploads/2013/04/fda-warnig.jpg">
            <a:hlinkClick r:id="rId9"/>
          </p:cNvPr>
          <p:cNvPicPr>
            <a:picLocks noChangeAspect="1" noChangeArrowheads="1"/>
          </p:cNvPicPr>
          <p:nvPr/>
        </p:nvPicPr>
        <p:blipFill>
          <a:blip r:embed="rId10" cstate="print"/>
          <a:srcRect l="1875" t="6016" r="865" b="4069"/>
          <a:stretch>
            <a:fillRect/>
          </a:stretch>
        </p:blipFill>
        <p:spPr bwMode="auto">
          <a:xfrm>
            <a:off x="5837850" y="931013"/>
            <a:ext cx="1248553" cy="847326"/>
          </a:xfrm>
          <a:prstGeom prst="rect">
            <a:avLst/>
          </a:prstGeom>
          <a:ln>
            <a:noFill/>
          </a:ln>
          <a:effectLst>
            <a:outerShdw blurRad="292100" dist="139700" dir="2700000" algn="tl" rotWithShape="0">
              <a:srgbClr val="333333">
                <a:alpha val="65000"/>
              </a:srgbClr>
            </a:outerShdw>
          </a:effectLst>
        </p:spPr>
      </p:pic>
      <p:pic>
        <p:nvPicPr>
          <p:cNvPr id="21" name="Picture 20"/>
          <p:cNvPicPr>
            <a:picLocks noChangeAspect="1"/>
          </p:cNvPicPr>
          <p:nvPr/>
        </p:nvPicPr>
        <p:blipFill>
          <a:blip r:embed="rId11"/>
          <a:stretch>
            <a:fillRect/>
          </a:stretch>
        </p:blipFill>
        <p:spPr>
          <a:xfrm>
            <a:off x="7323296" y="931015"/>
            <a:ext cx="1451868" cy="960689"/>
          </a:xfrm>
          <a:prstGeom prst="rect">
            <a:avLst/>
          </a:prstGeom>
          <a:ln>
            <a:noFill/>
          </a:ln>
          <a:effectLst>
            <a:outerShdw blurRad="292100" dist="139700" dir="2700000" algn="tl" rotWithShape="0">
              <a:srgbClr val="333333">
                <a:alpha val="65000"/>
              </a:srgbClr>
            </a:outerShdw>
          </a:effectLst>
        </p:spPr>
      </p:pic>
      <p:pic>
        <p:nvPicPr>
          <p:cNvPr id="22"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73139" y="4420098"/>
            <a:ext cx="2949372" cy="429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6280486" y="2136766"/>
            <a:ext cx="2863514" cy="523220"/>
          </a:xfrm>
          <a:prstGeom prst="rect">
            <a:avLst/>
          </a:prstGeom>
          <a:solidFill>
            <a:schemeClr val="bg1"/>
          </a:solidFill>
        </p:spPr>
        <p:txBody>
          <a:bodyPr wrap="square" lIns="45720" rIns="45720" rtlCol="0">
            <a:spAutoFit/>
          </a:bodyPr>
          <a:lstStyle/>
          <a:p>
            <a:pPr defTabSz="914378">
              <a:defRPr/>
            </a:pPr>
            <a:r>
              <a:rPr lang="en-US" sz="1400" b="1" dirty="0">
                <a:solidFill>
                  <a:schemeClr val="tx1">
                    <a:lumMod val="65000"/>
                    <a:lumOff val="35000"/>
                  </a:schemeClr>
                </a:solidFill>
                <a:latin typeface="Calibri"/>
              </a:rPr>
              <a:t>What data scientists spend the most </a:t>
            </a:r>
          </a:p>
          <a:p>
            <a:pPr defTabSz="914378">
              <a:defRPr/>
            </a:pPr>
            <a:r>
              <a:rPr lang="en-US" sz="1400" b="1" dirty="0">
                <a:solidFill>
                  <a:schemeClr val="tx1">
                    <a:lumMod val="65000"/>
                    <a:lumOff val="35000"/>
                  </a:schemeClr>
                </a:solidFill>
                <a:latin typeface="Calibri"/>
              </a:rPr>
              <a:t>time doing:</a:t>
            </a:r>
            <a:endParaRPr lang="en-US" b="1" dirty="0">
              <a:solidFill>
                <a:schemeClr val="tx1">
                  <a:lumMod val="65000"/>
                  <a:lumOff val="35000"/>
                </a:schemeClr>
              </a:solidFill>
              <a:latin typeface="Calibri"/>
            </a:endParaRPr>
          </a:p>
        </p:txBody>
      </p:sp>
    </p:spTree>
    <p:extLst>
      <p:ext uri="{BB962C8B-B14F-4D97-AF65-F5344CB8AC3E}">
        <p14:creationId xmlns:p14="http://schemas.microsoft.com/office/powerpoint/2010/main" val="63151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052" name="think-cell Folie" r:id="rId6" imgW="359" imgH="358" progId="TCLayout.ActiveDocument.1">
                  <p:embed/>
                </p:oleObj>
              </mc:Choice>
              <mc:Fallback>
                <p:oleObj name="think-cell Folie" r:id="rId6" imgW="359" imgH="358" progId="TCLayout.ActiveDocument.1">
                  <p:embed/>
                  <p:pic>
                    <p:nvPicPr>
                      <p:cNvPr id="6" name="Objekt 5" hidden="1"/>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5" name="Rechteck 4" hidden="1"/>
          <p:cNvSpPr/>
          <p:nvPr>
            <p:custDataLst>
              <p:tags r:id="rId3"/>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4425" b="1" dirty="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idx="1"/>
          </p:nvPr>
        </p:nvSpPr>
        <p:spPr/>
        <p:txBody>
          <a:bodyPr>
            <a:normAutofit fontScale="32500" lnSpcReduction="20000"/>
          </a:bodyPr>
          <a:lstStyle/>
          <a:p>
            <a:pPr marL="0" indent="0">
              <a:buNone/>
            </a:pPr>
            <a:r>
              <a:rPr lang="en-US" sz="3750" b="1" dirty="0"/>
              <a:t>Liquid Chromatography</a:t>
            </a:r>
          </a:p>
          <a:p>
            <a:pPr lvl="1"/>
            <a:r>
              <a:rPr lang="en-US" sz="3750" dirty="0">
                <a:solidFill>
                  <a:schemeClr val="tx1">
                    <a:lumMod val="75000"/>
                    <a:lumOff val="25000"/>
                  </a:schemeClr>
                </a:solidFill>
              </a:rPr>
              <a:t>Provided key SME input to develop graph LC-UV model now in public review</a:t>
            </a:r>
          </a:p>
          <a:p>
            <a:pPr lvl="1"/>
            <a:r>
              <a:rPr lang="en-US" sz="3750" dirty="0"/>
              <a:t>CMAPs based on AFT1.1.5 – calibration curves and auto sampler rinsing</a:t>
            </a:r>
          </a:p>
          <a:p>
            <a:pPr lvl="1"/>
            <a:r>
              <a:rPr lang="en-US" sz="3750" dirty="0"/>
              <a:t>CAD detector  - SME screen shots;  operating parameters identified </a:t>
            </a:r>
          </a:p>
          <a:p>
            <a:pPr lvl="1"/>
            <a:r>
              <a:rPr lang="en-US" sz="3750" dirty="0"/>
              <a:t>A/D conversion - SME screen shots, </a:t>
            </a:r>
            <a:r>
              <a:rPr lang="en-US" sz="3750" dirty="0" err="1"/>
              <a:t>ttl</a:t>
            </a:r>
            <a:r>
              <a:rPr lang="en-US" sz="3750" dirty="0"/>
              <a:t> based on v 1.1.5</a:t>
            </a:r>
          </a:p>
          <a:p>
            <a:pPr lvl="1"/>
            <a:endParaRPr lang="en-US" sz="3750" dirty="0"/>
          </a:p>
          <a:p>
            <a:pPr marL="0" lvl="1" indent="0">
              <a:buNone/>
            </a:pPr>
            <a:r>
              <a:rPr lang="en-US" sz="3750" b="1" dirty="0"/>
              <a:t>Gas Chromatography</a:t>
            </a:r>
          </a:p>
          <a:p>
            <a:pPr lvl="1"/>
            <a:r>
              <a:rPr lang="en-US" sz="3750" dirty="0"/>
              <a:t>TCD and FID – CMAPs based on  AFO 2.1.2 created (Dave)</a:t>
            </a:r>
          </a:p>
          <a:p>
            <a:pPr lvl="1"/>
            <a:r>
              <a:rPr lang="en-US" sz="3750" dirty="0"/>
              <a:t>ECD and Injectors (Split/</a:t>
            </a:r>
            <a:r>
              <a:rPr lang="en-US" sz="3750" dirty="0" err="1"/>
              <a:t>Splitless</a:t>
            </a:r>
            <a:r>
              <a:rPr lang="en-US" sz="3750" dirty="0"/>
              <a:t>, Packed, and On-column) - SME screen shots and operating parameters identified  (Dave)</a:t>
            </a:r>
          </a:p>
          <a:p>
            <a:pPr lvl="1"/>
            <a:r>
              <a:rPr lang="en-US" sz="3750" dirty="0"/>
              <a:t>A/D conversion - SME screen shots (Dave)</a:t>
            </a:r>
          </a:p>
          <a:p>
            <a:pPr marL="0" lvl="1" indent="0">
              <a:buNone/>
            </a:pPr>
            <a:endParaRPr lang="en-US" sz="3750" dirty="0"/>
          </a:p>
          <a:p>
            <a:pPr marL="0" lvl="1" indent="0">
              <a:buNone/>
            </a:pPr>
            <a:r>
              <a:rPr lang="en-US" sz="3750" b="1" dirty="0"/>
              <a:t>LC-MS (SQD)</a:t>
            </a:r>
          </a:p>
          <a:p>
            <a:pPr lvl="1"/>
            <a:r>
              <a:rPr lang="en-US" sz="3750" dirty="0"/>
              <a:t>AFT 1.1.5  SME screen shots;  operating parameters identified, v 1.1.5 </a:t>
            </a:r>
            <a:r>
              <a:rPr lang="en-US" sz="3750" dirty="0" err="1"/>
              <a:t>ttl</a:t>
            </a:r>
            <a:r>
              <a:rPr lang="en-US" sz="3750" dirty="0"/>
              <a:t> file (</a:t>
            </a:r>
            <a:r>
              <a:rPr lang="en-US" sz="3750" dirty="0" err="1"/>
              <a:t>Heiko</a:t>
            </a:r>
            <a:r>
              <a:rPr lang="en-US" sz="3750" dirty="0"/>
              <a:t> – Data Cube,  place on Ontology WG Agenda)</a:t>
            </a:r>
          </a:p>
          <a:p>
            <a:pPr marL="0" indent="0">
              <a:buNone/>
            </a:pPr>
            <a:endParaRPr lang="en-US" sz="3750" b="1" dirty="0"/>
          </a:p>
          <a:p>
            <a:pPr marL="0" indent="0">
              <a:buNone/>
            </a:pPr>
            <a:r>
              <a:rPr lang="en-US" sz="3750" b="1" dirty="0"/>
              <a:t>Columns</a:t>
            </a:r>
          </a:p>
          <a:p>
            <a:pPr lvl="1"/>
            <a:r>
              <a:rPr lang="en-US" sz="3750" dirty="0"/>
              <a:t>completely modeled on AFO 2.1.2  (Wes /</a:t>
            </a:r>
            <a:r>
              <a:rPr lang="en-US" sz="3750" dirty="0" err="1"/>
              <a:t>Heiko</a:t>
            </a:r>
            <a:r>
              <a:rPr lang="en-US" sz="3750" dirty="0"/>
              <a:t> )</a:t>
            </a:r>
          </a:p>
          <a:p>
            <a:endParaRPr lang="en-US" dirty="0"/>
          </a:p>
        </p:txBody>
      </p:sp>
      <p:sp>
        <p:nvSpPr>
          <p:cNvPr id="2" name="Title 1"/>
          <p:cNvSpPr>
            <a:spLocks noGrp="1"/>
          </p:cNvSpPr>
          <p:nvPr>
            <p:ph type="title"/>
          </p:nvPr>
        </p:nvSpPr>
        <p:spPr/>
        <p:txBody>
          <a:bodyPr>
            <a:noAutofit/>
          </a:bodyPr>
          <a:lstStyle/>
          <a:p>
            <a:r>
              <a:rPr lang="en-US" sz="2400" dirty="0"/>
              <a:t>Chromatography WG </a:t>
            </a:r>
            <a:br>
              <a:rPr lang="en-US" sz="2400" dirty="0"/>
            </a:br>
            <a:r>
              <a:rPr lang="en-US" sz="1800" dirty="0"/>
              <a:t>Extending ontology &amp; model development based on LC-UV</a:t>
            </a:r>
          </a:p>
        </p:txBody>
      </p:sp>
      <p:sp>
        <p:nvSpPr>
          <p:cNvPr id="4" name="Date Placeholder 3"/>
          <p:cNvSpPr>
            <a:spLocks noGrp="1"/>
          </p:cNvSpPr>
          <p:nvPr>
            <p:ph type="dt" sz="half" idx="10"/>
          </p:nvPr>
        </p:nvSpPr>
        <p:spPr/>
        <p:txBody>
          <a:bodyPr/>
          <a:lstStyle/>
          <a:p>
            <a:r>
              <a:rPr lang="en-US"/>
              <a:t>©2018 Allotrope Foundation</a:t>
            </a:r>
            <a:endParaRPr lang="en-US" dirty="0"/>
          </a:p>
        </p:txBody>
      </p:sp>
    </p:spTree>
    <p:extLst>
      <p:ext uri="{BB962C8B-B14F-4D97-AF65-F5344CB8AC3E}">
        <p14:creationId xmlns:p14="http://schemas.microsoft.com/office/powerpoint/2010/main" val="1685110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13"/>
            <a:ext cx="8229600" cy="808009"/>
          </a:xfrm>
        </p:spPr>
        <p:txBody>
          <a:bodyPr anchor="t">
            <a:noAutofit/>
          </a:bodyPr>
          <a:lstStyle/>
          <a:p>
            <a:r>
              <a:rPr lang="en-US" sz="2100" dirty="0"/>
              <a:t>ADM Instrument Models: Oct 1, 2018- Simplified design</a:t>
            </a:r>
            <a:br>
              <a:rPr lang="en-US" sz="2100" dirty="0"/>
            </a:br>
            <a:r>
              <a:rPr lang="en-US" sz="1500" dirty="0"/>
              <a:t>Building on approaches &amp; tools for LC-UV model, extending to new techniques, demonstrating reusability &amp; scalability</a:t>
            </a:r>
            <a:endParaRPr lang="en-US" sz="2100" dirty="0"/>
          </a:p>
        </p:txBody>
      </p:sp>
      <p:sp>
        <p:nvSpPr>
          <p:cNvPr id="3" name="Date Placeholder 2"/>
          <p:cNvSpPr>
            <a:spLocks noGrp="1"/>
          </p:cNvSpPr>
          <p:nvPr>
            <p:ph type="dt" sz="half" idx="10"/>
          </p:nvPr>
        </p:nvSpPr>
        <p:spPr/>
        <p:txBody>
          <a:bodyPr/>
          <a:lstStyle/>
          <a:p>
            <a:r>
              <a:rPr lang="en-US">
                <a:solidFill>
                  <a:prstClr val="black">
                    <a:tint val="75000"/>
                  </a:prstClr>
                </a:solidFill>
              </a:rPr>
              <a:t>©2018 Allotrope Foundation</a:t>
            </a:r>
            <a:endParaRPr lang="en-US" dirty="0">
              <a:solidFill>
                <a:prstClr val="black">
                  <a:tint val="75000"/>
                </a:prstClr>
              </a:solidFill>
            </a:endParaRPr>
          </a:p>
        </p:txBody>
      </p:sp>
      <p:graphicFrame>
        <p:nvGraphicFramePr>
          <p:cNvPr id="4" name="Table 3">
            <a:extLst>
              <a:ext uri="{FF2B5EF4-FFF2-40B4-BE49-F238E27FC236}">
                <a16:creationId xmlns:a16="http://schemas.microsoft.com/office/drawing/2014/main" id="{3DF9D258-399C-4B01-A13B-18625EAD278A}"/>
              </a:ext>
            </a:extLst>
          </p:cNvPr>
          <p:cNvGraphicFramePr>
            <a:graphicFrameLocks noGrp="1"/>
          </p:cNvGraphicFramePr>
          <p:nvPr>
            <p:extLst/>
          </p:nvPr>
        </p:nvGraphicFramePr>
        <p:xfrm>
          <a:off x="29058" y="942219"/>
          <a:ext cx="9027046" cy="4025796"/>
        </p:xfrm>
        <a:graphic>
          <a:graphicData uri="http://schemas.openxmlformats.org/drawingml/2006/table">
            <a:tbl>
              <a:tblPr firstRow="1" bandRow="1">
                <a:tableStyleId>{5C22544A-7EE6-4342-B048-85BDC9FD1C3A}</a:tableStyleId>
              </a:tblPr>
              <a:tblGrid>
                <a:gridCol w="1307807">
                  <a:extLst>
                    <a:ext uri="{9D8B030D-6E8A-4147-A177-3AD203B41FA5}">
                      <a16:colId xmlns:a16="http://schemas.microsoft.com/office/drawing/2014/main" val="4128399051"/>
                    </a:ext>
                  </a:extLst>
                </a:gridCol>
                <a:gridCol w="1252425">
                  <a:extLst>
                    <a:ext uri="{9D8B030D-6E8A-4147-A177-3AD203B41FA5}">
                      <a16:colId xmlns:a16="http://schemas.microsoft.com/office/drawing/2014/main" val="1393490085"/>
                    </a:ext>
                  </a:extLst>
                </a:gridCol>
                <a:gridCol w="963128">
                  <a:extLst>
                    <a:ext uri="{9D8B030D-6E8A-4147-A177-3AD203B41FA5}">
                      <a16:colId xmlns:a16="http://schemas.microsoft.com/office/drawing/2014/main" val="337460371"/>
                    </a:ext>
                  </a:extLst>
                </a:gridCol>
                <a:gridCol w="957610">
                  <a:extLst>
                    <a:ext uri="{9D8B030D-6E8A-4147-A177-3AD203B41FA5}">
                      <a16:colId xmlns:a16="http://schemas.microsoft.com/office/drawing/2014/main" val="2899924654"/>
                    </a:ext>
                  </a:extLst>
                </a:gridCol>
                <a:gridCol w="1136519">
                  <a:extLst>
                    <a:ext uri="{9D8B030D-6E8A-4147-A177-3AD203B41FA5}">
                      <a16:colId xmlns:a16="http://schemas.microsoft.com/office/drawing/2014/main" val="3731351800"/>
                    </a:ext>
                  </a:extLst>
                </a:gridCol>
                <a:gridCol w="1136519">
                  <a:extLst>
                    <a:ext uri="{9D8B030D-6E8A-4147-A177-3AD203B41FA5}">
                      <a16:colId xmlns:a16="http://schemas.microsoft.com/office/drawing/2014/main" val="800942075"/>
                    </a:ext>
                  </a:extLst>
                </a:gridCol>
                <a:gridCol w="1136519">
                  <a:extLst>
                    <a:ext uri="{9D8B030D-6E8A-4147-A177-3AD203B41FA5}">
                      <a16:colId xmlns:a16="http://schemas.microsoft.com/office/drawing/2014/main" val="1271327849"/>
                    </a:ext>
                  </a:extLst>
                </a:gridCol>
                <a:gridCol w="1136519">
                  <a:extLst>
                    <a:ext uri="{9D8B030D-6E8A-4147-A177-3AD203B41FA5}">
                      <a16:colId xmlns:a16="http://schemas.microsoft.com/office/drawing/2014/main" val="3704898384"/>
                    </a:ext>
                  </a:extLst>
                </a:gridCol>
              </a:tblGrid>
              <a:tr h="438912">
                <a:tc>
                  <a:txBody>
                    <a:bodyPr/>
                    <a:lstStyle/>
                    <a:p>
                      <a:pPr algn="r">
                        <a:lnSpc>
                          <a:spcPct val="90000"/>
                        </a:lnSpc>
                      </a:pPr>
                      <a:r>
                        <a:rPr lang="en-US" sz="1400" dirty="0">
                          <a:solidFill>
                            <a:schemeClr val="tx2"/>
                          </a:solidFill>
                        </a:rPr>
                        <a:t>Instrument</a:t>
                      </a:r>
                    </a:p>
                  </a:txBody>
                  <a:tcPr marL="34290" marR="34290" marT="34290" marB="34290" anchor="b">
                    <a:lnL w="12700" cmpd="sng">
                      <a:noFill/>
                    </a:lnL>
                    <a:lnR w="12700" cmpd="sng">
                      <a:noFill/>
                    </a:lnR>
                    <a:lnT w="12700" cmpd="sng">
                      <a:noFill/>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en-US" sz="1400" dirty="0">
                          <a:solidFill>
                            <a:schemeClr val="tx2"/>
                          </a:solidFill>
                        </a:rPr>
                        <a:t>Use Cases</a:t>
                      </a:r>
                    </a:p>
                  </a:txBody>
                  <a:tcPr marL="34290" marR="34290" marT="34290" marB="34290" anchor="b">
                    <a:lnL w="12700" cmpd="sng">
                      <a:noFill/>
                    </a:lnL>
                    <a:lnR w="12700" cmpd="sng">
                      <a:noFill/>
                    </a:lnR>
                    <a:lnT w="12700" cmpd="sng">
                      <a:noFill/>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en-US" sz="1400" dirty="0">
                          <a:solidFill>
                            <a:schemeClr val="tx2"/>
                          </a:solidFill>
                        </a:rPr>
                        <a:t>SME Input</a:t>
                      </a:r>
                    </a:p>
                  </a:txBody>
                  <a:tcPr marL="34290" marR="34290" marT="34290" marB="34290" anchor="b">
                    <a:lnL w="12700" cmpd="sng">
                      <a:noFill/>
                    </a:lnL>
                    <a:lnR w="12700" cmpd="sng">
                      <a:noFill/>
                    </a:lnR>
                    <a:lnT w="12700" cmpd="sng">
                      <a:noFill/>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en-US" sz="1400" dirty="0">
                          <a:solidFill>
                            <a:schemeClr val="tx2"/>
                          </a:solidFill>
                        </a:rPr>
                        <a:t>Model built</a:t>
                      </a:r>
                    </a:p>
                  </a:txBody>
                  <a:tcPr marL="34290" marR="34290" marT="34290" marB="34290" anchor="b">
                    <a:lnL w="12700" cmpd="sng">
                      <a:noFill/>
                    </a:lnL>
                    <a:lnR w="12700" cmpd="sng">
                      <a:noFill/>
                    </a:lnR>
                    <a:lnT w="12700" cmpd="sng">
                      <a:noFill/>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en-US" sz="1400" dirty="0">
                          <a:solidFill>
                            <a:schemeClr val="tx2"/>
                          </a:solidFill>
                        </a:rPr>
                        <a:t>SME/Public Review</a:t>
                      </a:r>
                    </a:p>
                  </a:txBody>
                  <a:tcPr marL="34290" marR="34290" marT="34290" marB="34290" anchor="b">
                    <a:lnL w="12700" cmpd="sng">
                      <a:noFill/>
                    </a:lnL>
                    <a:lnR w="12700" cmpd="sng">
                      <a:noFill/>
                    </a:lnR>
                    <a:lnT w="12700" cmpd="sng">
                      <a:noFill/>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en-US" sz="1400" dirty="0">
                          <a:solidFill>
                            <a:schemeClr val="tx2"/>
                          </a:solidFill>
                        </a:rPr>
                        <a:t>Allotrope Governance</a:t>
                      </a:r>
                    </a:p>
                  </a:txBody>
                  <a:tcPr marL="34290" marR="34290" marT="34290" marB="34290" anchor="b">
                    <a:lnL w="12700" cmpd="sng">
                      <a:noFill/>
                    </a:lnL>
                    <a:lnR w="12700" cmpd="sng">
                      <a:noFill/>
                    </a:lnR>
                    <a:lnT w="12700" cmpd="sng">
                      <a:noFill/>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en-US" sz="1400" dirty="0">
                          <a:solidFill>
                            <a:schemeClr val="tx2"/>
                          </a:solidFill>
                        </a:rPr>
                        <a:t>Artifacts Complete</a:t>
                      </a:r>
                    </a:p>
                  </a:txBody>
                  <a:tcPr marL="34290" marR="34290" marT="34290" marB="34290" anchor="b">
                    <a:lnL w="12700" cmpd="sng">
                      <a:noFill/>
                    </a:lnL>
                    <a:lnR w="12700" cmpd="sng">
                      <a:noFill/>
                    </a:lnR>
                    <a:lnT w="12700" cmpd="sng">
                      <a:noFill/>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en-US" sz="1400" dirty="0">
                          <a:solidFill>
                            <a:schemeClr val="tx2"/>
                          </a:solidFill>
                        </a:rPr>
                        <a:t>Notes</a:t>
                      </a:r>
                    </a:p>
                  </a:txBody>
                  <a:tcPr marL="34290" marR="34290" marT="34290" marB="34290" anchor="b">
                    <a:lnL w="12700" cmpd="sng">
                      <a:noFill/>
                    </a:lnL>
                    <a:lnR w="12700" cmpd="sng">
                      <a:noFill/>
                    </a:lnR>
                    <a:lnT w="12700" cmpd="sng">
                      <a:noFill/>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3713527"/>
                  </a:ext>
                </a:extLst>
              </a:tr>
              <a:tr h="342900">
                <a:tc>
                  <a:txBody>
                    <a:bodyPr/>
                    <a:lstStyle/>
                    <a:p>
                      <a:pPr algn="r"/>
                      <a:r>
                        <a:rPr lang="en-US" sz="1200" b="1" kern="1200" dirty="0">
                          <a:solidFill>
                            <a:schemeClr val="tx2"/>
                          </a:solidFill>
                          <a:latin typeface="+mn-lt"/>
                          <a:ea typeface="+mn-ea"/>
                          <a:cs typeface="+mn-cs"/>
                        </a:rPr>
                        <a:t>Cell Counter</a:t>
                      </a:r>
                    </a:p>
                  </a:txBody>
                  <a:tcPr marL="34290" marR="34290" marT="34290" marB="34290" anchor="ctr">
                    <a:lnL w="12700" cmpd="sng">
                      <a:noFill/>
                    </a:lnL>
                    <a:lnR w="12700" cmpd="sng">
                      <a:noFill/>
                    </a:lnR>
                    <a:lnT w="12700" cap="flat" cmpd="sng" algn="ctr">
                      <a:solidFill>
                        <a:schemeClr val="tx1">
                          <a:lumMod val="65000"/>
                          <a:lumOff val="3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dirty="0"/>
                        <a:t>N/A</a:t>
                      </a:r>
                    </a:p>
                  </a:txBody>
                  <a:tcPr marL="68580" marR="68580" marT="34290" marB="34290" anchor="ctr">
                    <a:lnL w="12700" cmpd="sng">
                      <a:noFill/>
                    </a:lnL>
                    <a:lnR w="12700" cmpd="sng">
                      <a:noFill/>
                    </a:lnR>
                    <a:lnT w="12700" cap="flat" cmpd="sng" algn="ctr">
                      <a:solidFill>
                        <a:schemeClr val="tx1">
                          <a:lumMod val="65000"/>
                          <a:lumOff val="3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a:solidFill>
                            <a:schemeClr val="accent1">
                              <a:lumMod val="75000"/>
                            </a:schemeClr>
                          </a:solidFill>
                          <a:effectLst>
                            <a:outerShdw blurRad="38100" dist="38100" dir="2700000" algn="tl">
                              <a:srgbClr val="000000">
                                <a:alpha val="43137"/>
                              </a:srgbClr>
                            </a:outerShdw>
                          </a:effectLst>
                          <a:sym typeface="Wingdings" panose="05000000000000000000" pitchFamily="2" charset="2"/>
                        </a:rPr>
                        <a:t></a:t>
                      </a:r>
                      <a:endParaRPr lang="en-US" sz="1800" b="1" dirty="0">
                        <a:solidFill>
                          <a:schemeClr val="accent1">
                            <a:lumMod val="75000"/>
                          </a:schemeClr>
                        </a:solidFill>
                        <a:effectLst>
                          <a:outerShdw blurRad="38100" dist="38100" dir="2700000" algn="tl">
                            <a:srgbClr val="000000">
                              <a:alpha val="43137"/>
                            </a:srgbClr>
                          </a:outerShdw>
                        </a:effectLst>
                      </a:endParaRPr>
                    </a:p>
                  </a:txBody>
                  <a:tcPr marL="68580" marR="68580" marT="34290" marB="34290" anchor="ctr">
                    <a:lnL w="12700" cmpd="sng">
                      <a:noFill/>
                    </a:lnL>
                    <a:lnR w="12700" cmpd="sng">
                      <a:noFill/>
                    </a:lnR>
                    <a:lnT w="12700" cap="flat" cmpd="sng" algn="ctr">
                      <a:solidFill>
                        <a:schemeClr val="tx1">
                          <a:lumMod val="65000"/>
                          <a:lumOff val="3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sym typeface="Wingdings" panose="05000000000000000000" pitchFamily="2" charset="2"/>
                        </a:rPr>
                        <a:t></a:t>
                      </a:r>
                      <a:endParaRPr kumimoji="0" lang="en-US" sz="11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endParaRPr>
                    </a:p>
                  </a:txBody>
                  <a:tcPr marL="68580" marR="68580" marT="34290" marB="34290" anchor="ctr">
                    <a:lnL w="12700" cmpd="sng">
                      <a:noFill/>
                    </a:lnL>
                    <a:lnR w="12700" cmpd="sng">
                      <a:noFill/>
                    </a:lnR>
                    <a:lnT w="12700" cap="flat" cmpd="sng" algn="ctr">
                      <a:solidFill>
                        <a:schemeClr val="tx1">
                          <a:lumMod val="65000"/>
                          <a:lumOff val="3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sym typeface="Wingdings" panose="05000000000000000000" pitchFamily="2" charset="2"/>
                        </a:rPr>
                        <a:t></a:t>
                      </a:r>
                      <a:endParaRPr kumimoji="0" lang="en-US" sz="11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endParaRPr>
                    </a:p>
                  </a:txBody>
                  <a:tcPr marL="68580" marR="68580" marT="34290" marB="34290" anchor="ctr">
                    <a:lnL w="12700" cmpd="sng">
                      <a:noFill/>
                    </a:lnL>
                    <a:lnR w="12700" cmpd="sng">
                      <a:noFill/>
                    </a:lnR>
                    <a:lnT w="12700" cap="flat" cmpd="sng" algn="ctr">
                      <a:solidFill>
                        <a:schemeClr val="tx1">
                          <a:lumMod val="65000"/>
                          <a:lumOff val="3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sym typeface="Wingdings" panose="05000000000000000000" pitchFamily="2" charset="2"/>
                        </a:rPr>
                        <a:t></a:t>
                      </a:r>
                      <a:endParaRPr kumimoji="0" lang="en-US" sz="11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endParaRPr>
                    </a:p>
                  </a:txBody>
                  <a:tcPr marL="68580" marR="68580" marT="34290" marB="34290" anchor="ctr">
                    <a:lnL w="12700" cmpd="sng">
                      <a:noFill/>
                    </a:lnL>
                    <a:lnR w="12700" cmpd="sng">
                      <a:noFill/>
                    </a:lnR>
                    <a:lnT w="12700" cap="flat" cmpd="sng" algn="ctr">
                      <a:solidFill>
                        <a:schemeClr val="tx1">
                          <a:lumMod val="65000"/>
                          <a:lumOff val="3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sym typeface="Wingdings" panose="05000000000000000000" pitchFamily="2" charset="2"/>
                        </a:rPr>
                        <a:t></a:t>
                      </a:r>
                      <a:endParaRPr kumimoji="0" lang="en-US" sz="11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endParaRPr>
                    </a:p>
                  </a:txBody>
                  <a:tcPr marL="68580" marR="68580" marT="34290" marB="34290" anchor="ctr">
                    <a:lnL w="12700" cmpd="sng">
                      <a:noFill/>
                    </a:lnL>
                    <a:lnR w="12700" cmpd="sng">
                      <a:noFill/>
                    </a:lnR>
                    <a:lnT w="12700" cap="flat" cmpd="sng" algn="ctr">
                      <a:solidFill>
                        <a:schemeClr val="tx1">
                          <a:lumMod val="65000"/>
                          <a:lumOff val="3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p>
                  </a:txBody>
                  <a:tcPr marL="68580" marR="68580" marT="34290" marB="34290" anchor="ctr">
                    <a:lnL w="12700" cmpd="sng">
                      <a:noFill/>
                    </a:lnL>
                    <a:lnR w="12700" cmpd="sng">
                      <a:noFill/>
                    </a:lnR>
                    <a:lnT w="12700" cap="flat" cmpd="sng" algn="ctr">
                      <a:solidFill>
                        <a:schemeClr val="tx1">
                          <a:lumMod val="65000"/>
                          <a:lumOff val="3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4412795"/>
                  </a:ext>
                </a:extLst>
              </a:tr>
              <a:tr h="390956">
                <a:tc>
                  <a:txBody>
                    <a:bodyPr/>
                    <a:lstStyle/>
                    <a:p>
                      <a:pPr algn="r"/>
                      <a:r>
                        <a:rPr lang="en-US" sz="1200" b="1" kern="1200" dirty="0">
                          <a:solidFill>
                            <a:schemeClr val="tx2"/>
                          </a:solidFill>
                          <a:latin typeface="+mn-lt"/>
                          <a:ea typeface="+mn-ea"/>
                          <a:cs typeface="+mn-cs"/>
                        </a:rPr>
                        <a:t>Blood Gas Analyzer</a:t>
                      </a:r>
                    </a:p>
                  </a:txBody>
                  <a:tcPr marL="34290" marR="3429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dirty="0"/>
                        <a:t>N/A</a:t>
                      </a: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lang="en-US" sz="1100" b="1" dirty="0">
                        <a:solidFill>
                          <a:schemeClr val="accent1">
                            <a:lumMod val="75000"/>
                          </a:schemeClr>
                        </a:solidFill>
                        <a:effectLst>
                          <a:outerShdw blurRad="38100" dist="38100" dir="2700000" algn="tl">
                            <a:srgbClr val="000000">
                              <a:alpha val="43137"/>
                            </a:srgbClr>
                          </a:outerShdw>
                        </a:effectLst>
                      </a:endParaRP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sym typeface="Wingdings" panose="05000000000000000000" pitchFamily="2" charset="2"/>
                        </a:rPr>
                        <a:t></a:t>
                      </a:r>
                      <a:endParaRPr kumimoji="0" lang="en-US" sz="11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endParaRP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sym typeface="Wingdings" panose="05000000000000000000" pitchFamily="2" charset="2"/>
                        </a:rPr>
                        <a:t></a:t>
                      </a:r>
                      <a:endParaRPr kumimoji="0" lang="en-US" sz="11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endParaRP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sym typeface="Wingdings" panose="05000000000000000000" pitchFamily="2" charset="2"/>
                        </a:rPr>
                        <a:t></a:t>
                      </a:r>
                      <a:endParaRPr kumimoji="0" lang="en-US" sz="11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endParaRP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sym typeface="Wingdings" panose="05000000000000000000" pitchFamily="2" charset="2"/>
                        </a:rPr>
                        <a:t></a:t>
                      </a:r>
                      <a:endParaRPr kumimoji="0" lang="en-US" sz="11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endParaRP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3806493"/>
                  </a:ext>
                </a:extLst>
              </a:tr>
              <a:tr h="342900">
                <a:tc>
                  <a:txBody>
                    <a:bodyPr/>
                    <a:lstStyle/>
                    <a:p>
                      <a:pPr algn="r"/>
                      <a:r>
                        <a:rPr lang="en-US" sz="1200" b="1" kern="1200" dirty="0">
                          <a:solidFill>
                            <a:schemeClr val="tx2"/>
                          </a:solidFill>
                          <a:latin typeface="+mn-lt"/>
                          <a:ea typeface="+mn-ea"/>
                          <a:cs typeface="+mn-cs"/>
                        </a:rPr>
                        <a:t>pH meter</a:t>
                      </a:r>
                    </a:p>
                  </a:txBody>
                  <a:tcPr marL="34290" marR="3429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dirty="0"/>
                        <a:t>N/A</a:t>
                      </a: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sym typeface="Wingdings" panose="05000000000000000000" pitchFamily="2" charset="2"/>
                        </a:rPr>
                        <a:t></a:t>
                      </a:r>
                      <a:endParaRPr kumimoji="0" lang="en-US" sz="11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endParaRP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sym typeface="Wingdings" panose="05000000000000000000" pitchFamily="2" charset="2"/>
                        </a:rPr>
                        <a:t></a:t>
                      </a:r>
                      <a:endParaRPr kumimoji="0" lang="en-US" sz="11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endParaRP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i="1" dirty="0"/>
                        <a:t>In process</a:t>
                      </a: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8951219"/>
                  </a:ext>
                </a:extLst>
              </a:tr>
              <a:tr h="390956">
                <a:tc>
                  <a:txBody>
                    <a:bodyPr/>
                    <a:lstStyle/>
                    <a:p>
                      <a:pPr algn="r"/>
                      <a:r>
                        <a:rPr lang="en-US" sz="1200" b="1" kern="1200" dirty="0">
                          <a:solidFill>
                            <a:schemeClr val="tx2"/>
                          </a:solidFill>
                          <a:latin typeface="+mn-lt"/>
                          <a:ea typeface="+mn-ea"/>
                          <a:cs typeface="+mn-cs"/>
                        </a:rPr>
                        <a:t>Conductivity Meter</a:t>
                      </a:r>
                    </a:p>
                  </a:txBody>
                  <a:tcPr marL="34290" marR="3429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dirty="0"/>
                        <a:t>N/A</a:t>
                      </a: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sym typeface="Wingdings" panose="05000000000000000000" pitchFamily="2" charset="2"/>
                        </a:rPr>
                        <a:t></a:t>
                      </a:r>
                      <a:endParaRPr kumimoji="0" lang="en-US" sz="11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endParaRP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sym typeface="Wingdings" panose="05000000000000000000" pitchFamily="2" charset="2"/>
                        </a:rPr>
                        <a:t></a:t>
                      </a:r>
                      <a:endParaRPr kumimoji="0" lang="en-US" sz="11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endParaRP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i="1" dirty="0"/>
                        <a:t>In process</a:t>
                      </a: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7011601"/>
                  </a:ext>
                </a:extLst>
              </a:tr>
              <a:tr h="390956">
                <a:tc>
                  <a:txBody>
                    <a:bodyPr/>
                    <a:lstStyle/>
                    <a:p>
                      <a:pPr algn="r"/>
                      <a:r>
                        <a:rPr lang="en-US" sz="1200" b="1" kern="1200" dirty="0">
                          <a:solidFill>
                            <a:schemeClr val="tx2"/>
                          </a:solidFill>
                          <a:latin typeface="+mn-lt"/>
                          <a:ea typeface="+mn-ea"/>
                          <a:cs typeface="+mn-cs"/>
                        </a:rPr>
                        <a:t>Osmolality Meter</a:t>
                      </a:r>
                    </a:p>
                  </a:txBody>
                  <a:tcPr marL="34290" marR="3429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dirty="0"/>
                        <a:t>N/A</a:t>
                      </a: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sym typeface="Wingdings" panose="05000000000000000000" pitchFamily="2" charset="2"/>
                        </a:rPr>
                        <a:t></a:t>
                      </a:r>
                      <a:endParaRPr kumimoji="0" lang="en-US" sz="11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endParaRP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sym typeface="Wingdings" panose="05000000000000000000" pitchFamily="2" charset="2"/>
                        </a:rPr>
                        <a:t></a:t>
                      </a:r>
                      <a:endParaRPr kumimoji="0" lang="en-US" sz="11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endParaRP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i="1" dirty="0"/>
                        <a:t>In process</a:t>
                      </a: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6833173"/>
                  </a:ext>
                </a:extLst>
              </a:tr>
              <a:tr h="548640">
                <a:tc>
                  <a:txBody>
                    <a:bodyPr/>
                    <a:lstStyle/>
                    <a:p>
                      <a:pPr algn="r"/>
                      <a:r>
                        <a:rPr lang="en-US" sz="1200" b="1" kern="1200" dirty="0">
                          <a:solidFill>
                            <a:schemeClr val="tx2"/>
                          </a:solidFill>
                          <a:latin typeface="+mn-lt"/>
                          <a:ea typeface="+mn-ea"/>
                          <a:cs typeface="+mn-cs"/>
                        </a:rPr>
                        <a:t>RAMAN</a:t>
                      </a:r>
                    </a:p>
                  </a:txBody>
                  <a:tcPr marL="34290" marR="3429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dirty="0"/>
                        <a:t>Raw data and identification</a:t>
                      </a: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sym typeface="Wingdings" panose="05000000000000000000" pitchFamily="2" charset="2"/>
                        </a:rPr>
                        <a:t></a:t>
                      </a:r>
                      <a:endParaRPr kumimoji="0" lang="en-US" sz="11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endParaRP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sym typeface="Wingdings" panose="05000000000000000000" pitchFamily="2" charset="2"/>
                        </a:rPr>
                        <a:t></a:t>
                      </a:r>
                      <a:endParaRPr kumimoji="0" lang="en-US" sz="11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endParaRP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sym typeface="Wingdings" panose="05000000000000000000" pitchFamily="2" charset="2"/>
                        </a:rPr>
                        <a:t></a:t>
                      </a:r>
                      <a:endParaRPr kumimoji="0" lang="en-US" sz="11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endParaRP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dirty="0"/>
                        <a:t>Raw data and identification use case only</a:t>
                      </a: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9884504"/>
                  </a:ext>
                </a:extLst>
              </a:tr>
              <a:tr h="548640">
                <a:tc>
                  <a:txBody>
                    <a:bodyPr/>
                    <a:lstStyle/>
                    <a:p>
                      <a:pPr algn="r"/>
                      <a:r>
                        <a:rPr lang="en-US" sz="1200" b="1" kern="1200" dirty="0">
                          <a:solidFill>
                            <a:schemeClr val="tx2"/>
                          </a:solidFill>
                          <a:latin typeface="+mn-lt"/>
                          <a:ea typeface="+mn-ea"/>
                          <a:cs typeface="+mn-cs"/>
                        </a:rPr>
                        <a:t>NMR</a:t>
                      </a:r>
                    </a:p>
                  </a:txBody>
                  <a:tcPr marL="34290" marR="3429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dirty="0"/>
                        <a:t>Full capture of all data</a:t>
                      </a: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sym typeface="Wingdings" panose="05000000000000000000" pitchFamily="2" charset="2"/>
                        </a:rPr>
                        <a:t></a:t>
                      </a:r>
                      <a:endParaRPr kumimoji="0" lang="en-US" sz="11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endParaRP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sym typeface="Wingdings" panose="05000000000000000000" pitchFamily="2" charset="2"/>
                        </a:rPr>
                        <a:t></a:t>
                      </a:r>
                      <a:endParaRPr kumimoji="0" lang="en-US" sz="11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endParaRP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dirty="0"/>
                        <a:t>BI/Pfizer/Bruker only, data descriptor only</a:t>
                      </a: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7670026"/>
                  </a:ext>
                </a:extLst>
              </a:tr>
              <a:tr h="548640">
                <a:tc>
                  <a:txBody>
                    <a:bodyPr/>
                    <a:lstStyle/>
                    <a:p>
                      <a:pPr algn="r"/>
                      <a:r>
                        <a:rPr lang="en-US" sz="1200" b="1" kern="1200" dirty="0">
                          <a:solidFill>
                            <a:schemeClr val="tx2"/>
                          </a:solidFill>
                          <a:latin typeface="+mn-lt"/>
                          <a:ea typeface="+mn-ea"/>
                          <a:cs typeface="+mn-cs"/>
                        </a:rPr>
                        <a:t>Balance</a:t>
                      </a:r>
                    </a:p>
                  </a:txBody>
                  <a:tcPr marL="34290" marR="34290" marT="34290" marB="3429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sz="1100" dirty="0"/>
                        <a:t>N/A</a:t>
                      </a: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sym typeface="Wingdings" panose="05000000000000000000" pitchFamily="2" charset="2"/>
                        </a:rPr>
                        <a:t></a:t>
                      </a:r>
                      <a:endParaRPr kumimoji="0" lang="en-US" sz="11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a:ea typeface="+mn-ea"/>
                        <a:cs typeface="+mn-cs"/>
                      </a:endParaRP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sz="1100" dirty="0"/>
                        <a:t>Challenges with precision model desired by SMEs</a:t>
                      </a:r>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3066328"/>
                  </a:ext>
                </a:extLst>
              </a:tr>
            </a:tbl>
          </a:graphicData>
        </a:graphic>
      </p:graphicFrame>
    </p:spTree>
    <p:extLst>
      <p:ext uri="{BB962C8B-B14F-4D97-AF65-F5344CB8AC3E}">
        <p14:creationId xmlns:p14="http://schemas.microsoft.com/office/powerpoint/2010/main" val="1816855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700" b="1" dirty="0"/>
              <a:t>Allotrope Project Dashboard</a:t>
            </a:r>
          </a:p>
        </p:txBody>
      </p:sp>
      <p:sp>
        <p:nvSpPr>
          <p:cNvPr id="7" name="Content Placeholder 6"/>
          <p:cNvSpPr>
            <a:spLocks noGrp="1"/>
          </p:cNvSpPr>
          <p:nvPr>
            <p:ph idx="1"/>
          </p:nvPr>
        </p:nvSpPr>
        <p:spPr>
          <a:xfrm>
            <a:off x="377190" y="966978"/>
            <a:ext cx="8398948" cy="3504438"/>
          </a:xfrm>
        </p:spPr>
        <p:txBody>
          <a:bodyPr>
            <a:normAutofit/>
          </a:bodyPr>
          <a:lstStyle/>
          <a:p>
            <a:r>
              <a:rPr lang="en-US" sz="1800" dirty="0"/>
              <a:t>Simple interface for Allotrope &amp; APN Members</a:t>
            </a:r>
          </a:p>
          <a:p>
            <a:r>
              <a:rPr lang="en-US" sz="1800" dirty="0"/>
              <a:t>Single location to capture and display all projects increase transparency, improve connectivity and trigger ideation</a:t>
            </a:r>
          </a:p>
          <a:p>
            <a:r>
              <a:rPr lang="en-US" sz="1800" dirty="0"/>
              <a:t>Minimal effort to capture critical information, </a:t>
            </a:r>
          </a:p>
          <a:p>
            <a:r>
              <a:rPr lang="en-US" sz="1800" dirty="0"/>
              <a:t>Capability to store additional detail documents</a:t>
            </a:r>
          </a:p>
          <a:p>
            <a:r>
              <a:rPr lang="en-US" sz="1800" dirty="0"/>
              <a:t>See </a:t>
            </a:r>
            <a:r>
              <a:rPr lang="en-US" sz="1800" dirty="0">
                <a:hlinkClick r:id="rId3"/>
              </a:rPr>
              <a:t>Link</a:t>
            </a:r>
            <a:endParaRPr lang="en-US" sz="1800" dirty="0"/>
          </a:p>
        </p:txBody>
      </p:sp>
      <p:sp>
        <p:nvSpPr>
          <p:cNvPr id="4" name="Date Placeholder 3"/>
          <p:cNvSpPr>
            <a:spLocks noGrp="1"/>
          </p:cNvSpPr>
          <p:nvPr>
            <p:ph type="dt" sz="half" idx="10"/>
          </p:nvPr>
        </p:nvSpPr>
        <p:spPr/>
        <p:txBody>
          <a:bodyPr/>
          <a:lstStyle/>
          <a:p>
            <a:r>
              <a:rPr lang="en-US"/>
              <a:t>©2018 Allotrope Foundation</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305" y="2841878"/>
            <a:ext cx="4637546" cy="203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7283558" y="4140792"/>
            <a:ext cx="1228725" cy="28994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31982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842059"/>
            <a:ext cx="8229600" cy="3752565"/>
          </a:xfrm>
        </p:spPr>
        <p:txBody>
          <a:bodyPr>
            <a:normAutofit fontScale="62500" lnSpcReduction="20000"/>
          </a:bodyPr>
          <a:lstStyle/>
          <a:p>
            <a:pPr>
              <a:lnSpc>
                <a:spcPct val="105000"/>
              </a:lnSpc>
              <a:spcBef>
                <a:spcPts val="900"/>
              </a:spcBef>
            </a:pPr>
            <a:r>
              <a:rPr lang="en-US" sz="3000" b="1" dirty="0"/>
              <a:t>Allotrope Community Projects</a:t>
            </a:r>
          </a:p>
          <a:p>
            <a:pPr lvl="1">
              <a:lnSpc>
                <a:spcPct val="105000"/>
              </a:lnSpc>
              <a:spcBef>
                <a:spcPts val="900"/>
              </a:spcBef>
            </a:pPr>
            <a:r>
              <a:rPr lang="en-US" sz="2700" dirty="0"/>
              <a:t>Objectives</a:t>
            </a:r>
          </a:p>
          <a:p>
            <a:pPr lvl="2">
              <a:lnSpc>
                <a:spcPct val="105000"/>
              </a:lnSpc>
              <a:spcBef>
                <a:spcPts val="900"/>
              </a:spcBef>
            </a:pPr>
            <a:r>
              <a:rPr lang="en-US" sz="2300" dirty="0"/>
              <a:t>Increase adoption</a:t>
            </a:r>
          </a:p>
          <a:p>
            <a:pPr lvl="2">
              <a:lnSpc>
                <a:spcPct val="105000"/>
              </a:lnSpc>
              <a:spcBef>
                <a:spcPts val="900"/>
              </a:spcBef>
            </a:pPr>
            <a:r>
              <a:rPr lang="en-US" sz="2300" dirty="0"/>
              <a:t>Accelerate development</a:t>
            </a:r>
          </a:p>
          <a:p>
            <a:pPr lvl="2">
              <a:lnSpc>
                <a:spcPct val="105000"/>
              </a:lnSpc>
              <a:spcBef>
                <a:spcPts val="900"/>
              </a:spcBef>
            </a:pPr>
            <a:r>
              <a:rPr lang="en-US" sz="2300" dirty="0"/>
              <a:t>Improve collaboration between members and vendors</a:t>
            </a:r>
          </a:p>
          <a:p>
            <a:pPr lvl="1">
              <a:lnSpc>
                <a:spcPct val="105000"/>
              </a:lnSpc>
              <a:spcBef>
                <a:spcPts val="900"/>
              </a:spcBef>
            </a:pPr>
            <a:r>
              <a:rPr lang="en-US" sz="2700" dirty="0"/>
              <a:t>Defined &amp; co-funded by participating Member or APN companies</a:t>
            </a:r>
          </a:p>
          <a:p>
            <a:pPr lvl="1">
              <a:lnSpc>
                <a:spcPct val="105000"/>
              </a:lnSpc>
              <a:spcBef>
                <a:spcPts val="900"/>
              </a:spcBef>
            </a:pPr>
            <a:r>
              <a:rPr lang="en-US" sz="2700" dirty="0"/>
              <a:t>Any resulting Framework enhancements or extensions contributed back to Allotrope</a:t>
            </a:r>
          </a:p>
          <a:p>
            <a:pPr lvl="1">
              <a:lnSpc>
                <a:spcPct val="105000"/>
              </a:lnSpc>
              <a:spcBef>
                <a:spcPts val="900"/>
              </a:spcBef>
            </a:pPr>
            <a:r>
              <a:rPr lang="en-US" sz="2700" dirty="0"/>
              <a:t>First example in-flight: </a:t>
            </a:r>
            <a:r>
              <a:rPr lang="en-US" sz="2700" b="1" dirty="0"/>
              <a:t>Empower Data Converter</a:t>
            </a:r>
          </a:p>
          <a:p>
            <a:pPr>
              <a:lnSpc>
                <a:spcPct val="105000"/>
              </a:lnSpc>
              <a:spcBef>
                <a:spcPts val="900"/>
              </a:spcBef>
            </a:pPr>
            <a:r>
              <a:rPr lang="en-US" sz="3000" b="1" dirty="0"/>
              <a:t>Collaboration with Pistoia Alliance</a:t>
            </a:r>
          </a:p>
          <a:p>
            <a:pPr lvl="1">
              <a:lnSpc>
                <a:spcPct val="105000"/>
              </a:lnSpc>
              <a:spcBef>
                <a:spcPts val="900"/>
              </a:spcBef>
            </a:pPr>
            <a:r>
              <a:rPr lang="en-US" sz="2700" dirty="0"/>
              <a:t>Method Database </a:t>
            </a:r>
            <a:r>
              <a:rPr lang="en-US" sz="2700" dirty="0" err="1"/>
              <a:t>PoC</a:t>
            </a:r>
            <a:r>
              <a:rPr lang="en-US" sz="2700" dirty="0"/>
              <a:t> in-flight, leveraging Allotrope Framework and standards</a:t>
            </a:r>
          </a:p>
          <a:p>
            <a:pPr>
              <a:lnSpc>
                <a:spcPct val="105000"/>
              </a:lnSpc>
              <a:spcBef>
                <a:spcPts val="900"/>
              </a:spcBef>
            </a:pPr>
            <a:endParaRPr lang="en-US" sz="2700" dirty="0"/>
          </a:p>
        </p:txBody>
      </p:sp>
      <p:sp>
        <p:nvSpPr>
          <p:cNvPr id="3" name="Title 2"/>
          <p:cNvSpPr>
            <a:spLocks noGrp="1"/>
          </p:cNvSpPr>
          <p:nvPr>
            <p:ph type="title"/>
          </p:nvPr>
        </p:nvSpPr>
        <p:spPr>
          <a:xfrm>
            <a:off x="457200" y="205978"/>
            <a:ext cx="8229600" cy="543617"/>
          </a:xfrm>
        </p:spPr>
        <p:txBody>
          <a:bodyPr anchor="t">
            <a:normAutofit fontScale="90000"/>
          </a:bodyPr>
          <a:lstStyle/>
          <a:p>
            <a:r>
              <a:rPr lang="en-US" sz="3300" dirty="0"/>
              <a:t>New collaboration models in 2018</a:t>
            </a:r>
          </a:p>
        </p:txBody>
      </p:sp>
      <p:sp>
        <p:nvSpPr>
          <p:cNvPr id="4" name="Date Placeholder 3"/>
          <p:cNvSpPr>
            <a:spLocks noGrp="1"/>
          </p:cNvSpPr>
          <p:nvPr>
            <p:ph type="dt" sz="half" idx="10"/>
          </p:nvPr>
        </p:nvSpPr>
        <p:spPr/>
        <p:txBody>
          <a:bodyPr/>
          <a:lstStyle/>
          <a:p>
            <a:r>
              <a:rPr lang="en-US">
                <a:solidFill>
                  <a:prstClr val="black">
                    <a:tint val="75000"/>
                  </a:prstClr>
                </a:solidFill>
              </a:rPr>
              <a:t>©2018 Allotrope Foundation</a:t>
            </a:r>
            <a:endParaRPr lang="en-US" dirty="0">
              <a:solidFill>
                <a:prstClr val="black">
                  <a:tint val="75000"/>
                </a:prstClr>
              </a:solidFill>
            </a:endParaRPr>
          </a:p>
        </p:txBody>
      </p:sp>
    </p:spTree>
    <p:extLst>
      <p:ext uri="{BB962C8B-B14F-4D97-AF65-F5344CB8AC3E}">
        <p14:creationId xmlns:p14="http://schemas.microsoft.com/office/powerpoint/2010/main" val="1348552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5978"/>
            <a:ext cx="8577816" cy="857250"/>
          </a:xfrm>
        </p:spPr>
        <p:txBody>
          <a:bodyPr>
            <a:noAutofit/>
          </a:bodyPr>
          <a:lstStyle/>
          <a:p>
            <a:pPr>
              <a:lnSpc>
                <a:spcPct val="85000"/>
              </a:lnSpc>
            </a:pPr>
            <a:r>
              <a:rPr lang="en-US" sz="2100" dirty="0" err="1"/>
              <a:t>Pitstoia</a:t>
            </a:r>
            <a:r>
              <a:rPr lang="en-US" sz="2100" dirty="0"/>
              <a:t>-Allotrope Method DB: Digitalizing the “Analytical Method Description” will improve Data Reproducibility and reduce Method Implementation effort</a:t>
            </a:r>
          </a:p>
        </p:txBody>
      </p:sp>
      <p:sp>
        <p:nvSpPr>
          <p:cNvPr id="2" name="Content Placeholder 1"/>
          <p:cNvSpPr>
            <a:spLocks noGrp="1"/>
          </p:cNvSpPr>
          <p:nvPr>
            <p:ph type="body" idx="1"/>
          </p:nvPr>
        </p:nvSpPr>
        <p:spPr>
          <a:xfrm>
            <a:off x="457200" y="912100"/>
            <a:ext cx="4040188" cy="479822"/>
          </a:xfrm>
        </p:spPr>
        <p:txBody>
          <a:bodyPr>
            <a:normAutofit/>
          </a:bodyPr>
          <a:lstStyle/>
          <a:p>
            <a:r>
              <a:rPr lang="en-US" sz="1800" dirty="0"/>
              <a:t>Introduction</a:t>
            </a:r>
          </a:p>
        </p:txBody>
      </p:sp>
      <p:sp>
        <p:nvSpPr>
          <p:cNvPr id="5" name="Content Placeholder 4"/>
          <p:cNvSpPr>
            <a:spLocks noGrp="1"/>
          </p:cNvSpPr>
          <p:nvPr>
            <p:ph sz="half" idx="2"/>
          </p:nvPr>
        </p:nvSpPr>
        <p:spPr>
          <a:xfrm>
            <a:off x="457200" y="1391921"/>
            <a:ext cx="4040188" cy="2475672"/>
          </a:xfrm>
        </p:spPr>
        <p:txBody>
          <a:bodyPr>
            <a:noAutofit/>
          </a:bodyPr>
          <a:lstStyle/>
          <a:p>
            <a:r>
              <a:rPr lang="en-US" sz="1350" dirty="0"/>
              <a:t>Method recapitulation is difficult and time consuming, within a company and even more across collaborating partners.</a:t>
            </a:r>
          </a:p>
          <a:p>
            <a:pPr>
              <a:spcBef>
                <a:spcPts val="900"/>
              </a:spcBef>
            </a:pPr>
            <a:r>
              <a:rPr lang="en-US" sz="1350" dirty="0"/>
              <a:t>A solution to store, search and retrieve a digital version of a method would improve scientist’s ability to retain institutional knowledge, reduce time for method development and improve the process for method execution.</a:t>
            </a:r>
          </a:p>
          <a:p>
            <a:r>
              <a:rPr lang="en-US" sz="1350" dirty="0"/>
              <a:t>Replacing the text-based Method instructions with a digital, standardized instruction will lead to better experimental reproducibility</a:t>
            </a:r>
          </a:p>
        </p:txBody>
      </p:sp>
      <p:sp>
        <p:nvSpPr>
          <p:cNvPr id="6" name="Text Placeholder 5"/>
          <p:cNvSpPr>
            <a:spLocks noGrp="1"/>
          </p:cNvSpPr>
          <p:nvPr>
            <p:ph type="body" sz="quarter" idx="3"/>
          </p:nvPr>
        </p:nvSpPr>
        <p:spPr>
          <a:xfrm>
            <a:off x="4645032" y="912100"/>
            <a:ext cx="4041775" cy="479822"/>
          </a:xfrm>
        </p:spPr>
        <p:txBody>
          <a:bodyPr>
            <a:normAutofit/>
          </a:bodyPr>
          <a:lstStyle/>
          <a:p>
            <a:r>
              <a:rPr lang="en-US" sz="1800" dirty="0"/>
              <a:t>2018 </a:t>
            </a:r>
            <a:r>
              <a:rPr lang="en-US" sz="1800" dirty="0" err="1"/>
              <a:t>PoC</a:t>
            </a:r>
            <a:r>
              <a:rPr lang="en-US" sz="1800" dirty="0"/>
              <a:t> Deliverables</a:t>
            </a:r>
          </a:p>
        </p:txBody>
      </p:sp>
      <p:sp>
        <p:nvSpPr>
          <p:cNvPr id="7" name="Content Placeholder 6"/>
          <p:cNvSpPr>
            <a:spLocks noGrp="1"/>
          </p:cNvSpPr>
          <p:nvPr>
            <p:ph sz="quarter" idx="4"/>
          </p:nvPr>
        </p:nvSpPr>
        <p:spPr>
          <a:xfrm>
            <a:off x="4645032" y="1391921"/>
            <a:ext cx="4389984" cy="3512346"/>
          </a:xfrm>
        </p:spPr>
        <p:txBody>
          <a:bodyPr>
            <a:noAutofit/>
          </a:bodyPr>
          <a:lstStyle/>
          <a:p>
            <a:pPr marL="0" indent="0">
              <a:lnSpc>
                <a:spcPct val="105000"/>
              </a:lnSpc>
              <a:spcBef>
                <a:spcPts val="450"/>
              </a:spcBef>
              <a:buNone/>
            </a:pPr>
            <a:r>
              <a:rPr lang="en-US" sz="1350" dirty="0"/>
              <a:t>A framework only handling HPLC data with two CDS systems and few different instruments.</a:t>
            </a:r>
          </a:p>
          <a:p>
            <a:pPr marL="0" indent="0">
              <a:lnSpc>
                <a:spcPct val="105000"/>
              </a:lnSpc>
              <a:spcBef>
                <a:spcPts val="450"/>
              </a:spcBef>
              <a:buNone/>
            </a:pPr>
            <a:r>
              <a:rPr lang="en-US" sz="1350" dirty="0"/>
              <a:t>Key 5 components are:</a:t>
            </a:r>
          </a:p>
          <a:p>
            <a:pPr>
              <a:lnSpc>
                <a:spcPct val="105000"/>
              </a:lnSpc>
              <a:spcBef>
                <a:spcPts val="450"/>
              </a:spcBef>
            </a:pPr>
            <a:r>
              <a:rPr lang="en-US" sz="1350" dirty="0"/>
              <a:t>Method Model for LC UV Data Acquisition</a:t>
            </a:r>
          </a:p>
          <a:p>
            <a:pPr lvl="1">
              <a:lnSpc>
                <a:spcPct val="105000"/>
              </a:lnSpc>
              <a:spcBef>
                <a:spcPts val="450"/>
              </a:spcBef>
            </a:pPr>
            <a:r>
              <a:rPr lang="en-US" sz="1200" dirty="0"/>
              <a:t>Definition of common parameters</a:t>
            </a:r>
          </a:p>
          <a:p>
            <a:pPr lvl="1">
              <a:lnSpc>
                <a:spcPct val="105000"/>
              </a:lnSpc>
              <a:spcBef>
                <a:spcPts val="450"/>
              </a:spcBef>
            </a:pPr>
            <a:r>
              <a:rPr lang="en-US" sz="1200" dirty="0"/>
              <a:t>Method model</a:t>
            </a:r>
          </a:p>
          <a:p>
            <a:pPr>
              <a:lnSpc>
                <a:spcPct val="105000"/>
              </a:lnSpc>
              <a:spcBef>
                <a:spcPts val="450"/>
              </a:spcBef>
            </a:pPr>
            <a:r>
              <a:rPr lang="en-US" sz="1350" dirty="0"/>
              <a:t>Method Database</a:t>
            </a:r>
          </a:p>
          <a:p>
            <a:pPr lvl="1">
              <a:lnSpc>
                <a:spcPct val="105000"/>
              </a:lnSpc>
              <a:spcBef>
                <a:spcPts val="450"/>
              </a:spcBef>
            </a:pPr>
            <a:r>
              <a:rPr lang="en-US" sz="1200" dirty="0"/>
              <a:t>Method file import and export</a:t>
            </a:r>
          </a:p>
          <a:p>
            <a:pPr lvl="1">
              <a:lnSpc>
                <a:spcPct val="105000"/>
              </a:lnSpc>
              <a:spcBef>
                <a:spcPts val="450"/>
              </a:spcBef>
            </a:pPr>
            <a:r>
              <a:rPr lang="en-US" sz="1200" dirty="0"/>
              <a:t>Method file search and visualization</a:t>
            </a:r>
          </a:p>
          <a:p>
            <a:pPr>
              <a:lnSpc>
                <a:spcPct val="105000"/>
              </a:lnSpc>
              <a:spcBef>
                <a:spcPts val="450"/>
              </a:spcBef>
            </a:pPr>
            <a:r>
              <a:rPr lang="en-US" sz="1350" dirty="0"/>
              <a:t>Human Readable Method </a:t>
            </a:r>
            <a:r>
              <a:rPr lang="en-US" sz="1350" dirty="0" err="1"/>
              <a:t>PoC</a:t>
            </a:r>
            <a:endParaRPr lang="en-US" sz="1350" dirty="0"/>
          </a:p>
          <a:p>
            <a:pPr lvl="1">
              <a:lnSpc>
                <a:spcPct val="105000"/>
              </a:lnSpc>
              <a:spcBef>
                <a:spcPts val="450"/>
              </a:spcBef>
            </a:pPr>
            <a:r>
              <a:rPr lang="en-US" sz="1200" dirty="0"/>
              <a:t>Text version of digital instruction set</a:t>
            </a:r>
          </a:p>
          <a:p>
            <a:pPr>
              <a:lnSpc>
                <a:spcPct val="105000"/>
              </a:lnSpc>
              <a:spcBef>
                <a:spcPts val="450"/>
              </a:spcBef>
            </a:pPr>
            <a:r>
              <a:rPr lang="en-US" sz="1350" dirty="0"/>
              <a:t>Import/ Export capability for Agilent CDS</a:t>
            </a:r>
          </a:p>
          <a:p>
            <a:pPr>
              <a:lnSpc>
                <a:spcPct val="105000"/>
              </a:lnSpc>
              <a:spcBef>
                <a:spcPts val="450"/>
              </a:spcBef>
            </a:pPr>
            <a:r>
              <a:rPr lang="en-US" sz="1350" dirty="0"/>
              <a:t>Import/ Export capability for Empower CDS</a:t>
            </a:r>
          </a:p>
        </p:txBody>
      </p:sp>
      <p:sp>
        <p:nvSpPr>
          <p:cNvPr id="4" name="Date Placeholder 3"/>
          <p:cNvSpPr>
            <a:spLocks noGrp="1"/>
          </p:cNvSpPr>
          <p:nvPr>
            <p:ph type="dt" sz="half" idx="10"/>
          </p:nvPr>
        </p:nvSpPr>
        <p:spPr/>
        <p:txBody>
          <a:bodyPr/>
          <a:lstStyle/>
          <a:p>
            <a:r>
              <a:rPr lang="en-US">
                <a:solidFill>
                  <a:prstClr val="black">
                    <a:tint val="75000"/>
                  </a:prstClr>
                </a:solidFill>
              </a:rPr>
              <a:t>©2018 Allotrope Foundation</a:t>
            </a:r>
            <a:endParaRPr lang="en-US" dirty="0">
              <a:solidFill>
                <a:prstClr val="black">
                  <a:tint val="75000"/>
                </a:prstClr>
              </a:solidFill>
            </a:endParaRPr>
          </a:p>
        </p:txBody>
      </p:sp>
      <p:sp>
        <p:nvSpPr>
          <p:cNvPr id="10" name="Content Placeholder 1"/>
          <p:cNvSpPr txBox="1">
            <a:spLocks/>
          </p:cNvSpPr>
          <p:nvPr/>
        </p:nvSpPr>
        <p:spPr>
          <a:xfrm>
            <a:off x="457200" y="3682198"/>
            <a:ext cx="4040188" cy="479822"/>
          </a:xfrm>
          <a:prstGeom prst="rect">
            <a:avLst/>
          </a:prstGeom>
        </p:spPr>
        <p:txBody>
          <a:bodyPr vert="horz" lIns="68580" tIns="34290" rIns="68580" bIns="34290" rtlCol="0" anchor="b">
            <a:normAutofit/>
          </a:bodyPr>
          <a:lstStyle>
            <a:lvl1pPr marL="0" indent="0" algn="l" defTabSz="1219140" rtl="0" eaLnBrk="1" latinLnBrk="0" hangingPunct="1">
              <a:spcBef>
                <a:spcPct val="20000"/>
              </a:spcBef>
              <a:buClr>
                <a:srgbClr val="DD6C07"/>
              </a:buClr>
              <a:buFont typeface="Arial" panose="020B0604020202020204" pitchFamily="34" charset="0"/>
              <a:buNone/>
              <a:defRPr sz="3200" b="1" kern="1200">
                <a:solidFill>
                  <a:schemeClr val="tx1">
                    <a:lumMod val="65000"/>
                    <a:lumOff val="35000"/>
                  </a:schemeClr>
                </a:solidFill>
                <a:latin typeface="+mn-lt"/>
                <a:ea typeface="+mn-ea"/>
                <a:cs typeface="+mn-cs"/>
              </a:defRPr>
            </a:lvl1pPr>
            <a:lvl2pPr marL="609570" indent="0" algn="l" defTabSz="1219140" rtl="0" eaLnBrk="1" latinLnBrk="0" hangingPunct="1">
              <a:spcBef>
                <a:spcPct val="20000"/>
              </a:spcBef>
              <a:buClr>
                <a:srgbClr val="DD6C07"/>
              </a:buClr>
              <a:buFont typeface="Arial" panose="020B0604020202020204" pitchFamily="34" charset="0"/>
              <a:buNone/>
              <a:defRPr sz="2667" b="1" kern="1200">
                <a:solidFill>
                  <a:schemeClr val="tx1">
                    <a:lumMod val="65000"/>
                    <a:lumOff val="35000"/>
                  </a:schemeClr>
                </a:solidFill>
                <a:latin typeface="+mn-lt"/>
                <a:ea typeface="+mn-ea"/>
                <a:cs typeface="+mn-cs"/>
              </a:defRPr>
            </a:lvl2pPr>
            <a:lvl3pPr marL="1219140" indent="0" algn="l" defTabSz="1219140" rtl="0" eaLnBrk="1" latinLnBrk="0" hangingPunct="1">
              <a:spcBef>
                <a:spcPct val="20000"/>
              </a:spcBef>
              <a:buClr>
                <a:srgbClr val="DD6C07"/>
              </a:buClr>
              <a:buFont typeface="Arial" panose="020B0604020202020204" pitchFamily="34" charset="0"/>
              <a:buNone/>
              <a:defRPr sz="2400" b="1" kern="1200">
                <a:solidFill>
                  <a:schemeClr val="tx1">
                    <a:lumMod val="65000"/>
                    <a:lumOff val="35000"/>
                  </a:schemeClr>
                </a:solidFill>
                <a:latin typeface="+mn-lt"/>
                <a:ea typeface="+mn-ea"/>
                <a:cs typeface="+mn-cs"/>
              </a:defRPr>
            </a:lvl3pPr>
            <a:lvl4pPr marL="1828709" indent="0" algn="l" defTabSz="1219140" rtl="0" eaLnBrk="1" latinLnBrk="0" hangingPunct="1">
              <a:spcBef>
                <a:spcPct val="20000"/>
              </a:spcBef>
              <a:buClr>
                <a:srgbClr val="DD6C07"/>
              </a:buClr>
              <a:buFont typeface="Arial" panose="020B0604020202020204" pitchFamily="34" charset="0"/>
              <a:buNone/>
              <a:defRPr sz="2133" b="1" kern="1200">
                <a:solidFill>
                  <a:schemeClr val="tx1">
                    <a:lumMod val="65000"/>
                    <a:lumOff val="35000"/>
                  </a:schemeClr>
                </a:solidFill>
                <a:latin typeface="+mn-lt"/>
                <a:ea typeface="+mn-ea"/>
                <a:cs typeface="+mn-cs"/>
              </a:defRPr>
            </a:lvl4pPr>
            <a:lvl5pPr marL="2438278" indent="0" algn="l" defTabSz="1219140" rtl="0" eaLnBrk="1" latinLnBrk="0" hangingPunct="1">
              <a:spcBef>
                <a:spcPct val="20000"/>
              </a:spcBef>
              <a:buFont typeface="Arial" panose="020B0604020202020204" pitchFamily="34" charset="0"/>
              <a:buNone/>
              <a:defRPr sz="2133" b="1" kern="1200">
                <a:solidFill>
                  <a:schemeClr val="tx1">
                    <a:lumMod val="65000"/>
                    <a:lumOff val="35000"/>
                  </a:schemeClr>
                </a:solidFill>
                <a:latin typeface="+mn-lt"/>
                <a:ea typeface="+mn-ea"/>
                <a:cs typeface="+mn-cs"/>
              </a:defRPr>
            </a:lvl5pPr>
            <a:lvl6pPr marL="3047848" indent="0" algn="l" defTabSz="1219140" rtl="0" eaLnBrk="1" latinLnBrk="0" hangingPunct="1">
              <a:spcBef>
                <a:spcPct val="20000"/>
              </a:spcBef>
              <a:buFont typeface="Arial" panose="020B0604020202020204" pitchFamily="34" charset="0"/>
              <a:buNone/>
              <a:defRPr sz="2133" b="1" kern="1200">
                <a:solidFill>
                  <a:schemeClr val="tx1"/>
                </a:solidFill>
                <a:latin typeface="+mn-lt"/>
                <a:ea typeface="+mn-ea"/>
                <a:cs typeface="+mn-cs"/>
              </a:defRPr>
            </a:lvl6pPr>
            <a:lvl7pPr marL="3657418" indent="0" algn="l" defTabSz="1219140" rtl="0" eaLnBrk="1" latinLnBrk="0" hangingPunct="1">
              <a:spcBef>
                <a:spcPct val="20000"/>
              </a:spcBef>
              <a:buFont typeface="Arial" panose="020B0604020202020204" pitchFamily="34" charset="0"/>
              <a:buNone/>
              <a:defRPr sz="2133" b="1" kern="1200">
                <a:solidFill>
                  <a:schemeClr val="tx1"/>
                </a:solidFill>
                <a:latin typeface="+mn-lt"/>
                <a:ea typeface="+mn-ea"/>
                <a:cs typeface="+mn-cs"/>
              </a:defRPr>
            </a:lvl7pPr>
            <a:lvl8pPr marL="4266987" indent="0" algn="l" defTabSz="1219140" rtl="0" eaLnBrk="1" latinLnBrk="0" hangingPunct="1">
              <a:spcBef>
                <a:spcPct val="20000"/>
              </a:spcBef>
              <a:buFont typeface="Arial" panose="020B0604020202020204" pitchFamily="34" charset="0"/>
              <a:buNone/>
              <a:defRPr sz="2133" b="1" kern="1200">
                <a:solidFill>
                  <a:schemeClr val="tx1"/>
                </a:solidFill>
                <a:latin typeface="+mn-lt"/>
                <a:ea typeface="+mn-ea"/>
                <a:cs typeface="+mn-cs"/>
              </a:defRPr>
            </a:lvl8pPr>
            <a:lvl9pPr marL="4876557" indent="0" algn="l" defTabSz="1219140" rtl="0" eaLnBrk="1" latinLnBrk="0" hangingPunct="1">
              <a:spcBef>
                <a:spcPct val="20000"/>
              </a:spcBef>
              <a:buFont typeface="Arial" panose="020B0604020202020204" pitchFamily="34" charset="0"/>
              <a:buNone/>
              <a:defRPr sz="2133" b="1" kern="1200">
                <a:solidFill>
                  <a:schemeClr val="tx1"/>
                </a:solidFill>
                <a:latin typeface="+mn-lt"/>
                <a:ea typeface="+mn-ea"/>
                <a:cs typeface="+mn-cs"/>
              </a:defRPr>
            </a:lvl9pPr>
          </a:lstStyle>
          <a:p>
            <a:r>
              <a:rPr lang="en-US" sz="1800" dirty="0"/>
              <a:t>Sponsors/Partners</a:t>
            </a:r>
          </a:p>
        </p:txBody>
      </p:sp>
      <p:pic>
        <p:nvPicPr>
          <p:cNvPr id="11" name="Picture 10"/>
          <p:cNvPicPr>
            <a:picLocks noChangeAspect="1"/>
          </p:cNvPicPr>
          <p:nvPr/>
        </p:nvPicPr>
        <p:blipFill rotWithShape="1">
          <a:blip r:embed="rId2"/>
          <a:srcRect l="5069" t="16262" r="4947" b="50408"/>
          <a:stretch/>
        </p:blipFill>
        <p:spPr>
          <a:xfrm>
            <a:off x="152606" y="4080997"/>
            <a:ext cx="1560515" cy="701416"/>
          </a:xfrm>
          <a:prstGeom prst="rect">
            <a:avLst/>
          </a:prstGeom>
        </p:spPr>
      </p:pic>
      <p:pic>
        <p:nvPicPr>
          <p:cNvPr id="12" name="Picture 11"/>
          <p:cNvPicPr>
            <a:picLocks noChangeAspect="1"/>
          </p:cNvPicPr>
          <p:nvPr/>
        </p:nvPicPr>
        <p:blipFill rotWithShape="1">
          <a:blip r:embed="rId2"/>
          <a:srcRect l="1745" t="85152" r="2001" b="1290"/>
          <a:stretch/>
        </p:blipFill>
        <p:spPr>
          <a:xfrm>
            <a:off x="1700695" y="4489741"/>
            <a:ext cx="1612516" cy="275625"/>
          </a:xfrm>
          <a:prstGeom prst="rect">
            <a:avLst/>
          </a:prstGeom>
        </p:spPr>
      </p:pic>
      <p:pic>
        <p:nvPicPr>
          <p:cNvPr id="13" name="Picture 12"/>
          <p:cNvPicPr>
            <a:picLocks noChangeAspect="1"/>
          </p:cNvPicPr>
          <p:nvPr/>
        </p:nvPicPr>
        <p:blipFill rotWithShape="1">
          <a:blip r:embed="rId2"/>
          <a:srcRect l="8392" t="54211" r="56499" b="36229"/>
          <a:stretch/>
        </p:blipFill>
        <p:spPr>
          <a:xfrm>
            <a:off x="1845843" y="4136652"/>
            <a:ext cx="892949" cy="295054"/>
          </a:xfrm>
          <a:prstGeom prst="rect">
            <a:avLst/>
          </a:prstGeom>
        </p:spPr>
      </p:pic>
      <p:pic>
        <p:nvPicPr>
          <p:cNvPr id="14" name="Picture 13"/>
          <p:cNvPicPr>
            <a:picLocks noChangeAspect="1"/>
          </p:cNvPicPr>
          <p:nvPr/>
        </p:nvPicPr>
        <p:blipFill rotWithShape="1">
          <a:blip r:embed="rId2"/>
          <a:srcRect l="43040" t="51186" r="9775" b="32019"/>
          <a:stretch/>
        </p:blipFill>
        <p:spPr>
          <a:xfrm>
            <a:off x="3371127" y="4406338"/>
            <a:ext cx="1200083" cy="518336"/>
          </a:xfrm>
          <a:prstGeom prst="rect">
            <a:avLst/>
          </a:prstGeom>
        </p:spPr>
      </p:pic>
      <p:pic>
        <p:nvPicPr>
          <p:cNvPr id="15" name="Picture 14"/>
          <p:cNvPicPr>
            <a:picLocks noChangeAspect="1"/>
          </p:cNvPicPr>
          <p:nvPr/>
        </p:nvPicPr>
        <p:blipFill rotWithShape="1">
          <a:blip r:embed="rId2"/>
          <a:srcRect l="1745" t="66698" r="26964" b="13777"/>
          <a:stretch/>
        </p:blipFill>
        <p:spPr>
          <a:xfrm>
            <a:off x="2796714" y="3893048"/>
            <a:ext cx="1317115" cy="437726"/>
          </a:xfrm>
          <a:prstGeom prst="rect">
            <a:avLst/>
          </a:prstGeom>
        </p:spPr>
      </p:pic>
    </p:spTree>
    <p:extLst>
      <p:ext uri="{BB962C8B-B14F-4D97-AF65-F5344CB8AC3E}">
        <p14:creationId xmlns:p14="http://schemas.microsoft.com/office/powerpoint/2010/main" val="925782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©2018 Allotrope Foundation</a:t>
            </a:r>
            <a:endParaRPr lang="en-US" dirty="0">
              <a:solidFill>
                <a:prstClr val="black">
                  <a:tint val="75000"/>
                </a:prstClr>
              </a:solidFill>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90500" y="266700"/>
            <a:ext cx="8763000" cy="4600575"/>
          </a:xfrm>
          <a:prstGeom prst="rect">
            <a:avLst/>
          </a:prstGeom>
        </p:spPr>
      </p:pic>
    </p:spTree>
    <p:extLst>
      <p:ext uri="{BB962C8B-B14F-4D97-AF65-F5344CB8AC3E}">
        <p14:creationId xmlns:p14="http://schemas.microsoft.com/office/powerpoint/2010/main" val="100562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a:stCxn id="7" idx="0"/>
            <a:endCxn id="47" idx="2"/>
          </p:cNvCxnSpPr>
          <p:nvPr/>
        </p:nvCxnSpPr>
        <p:spPr>
          <a:xfrm flipH="1" flipV="1">
            <a:off x="4523609" y="2276808"/>
            <a:ext cx="1226056" cy="575002"/>
          </a:xfrm>
          <a:prstGeom prst="line">
            <a:avLst/>
          </a:prstGeom>
          <a:ln w="22225">
            <a:solidFill>
              <a:schemeClr val="bg1">
                <a:lumMod val="50000"/>
              </a:schemeClr>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0" idx="0"/>
            <a:endCxn id="47" idx="2"/>
          </p:cNvCxnSpPr>
          <p:nvPr/>
        </p:nvCxnSpPr>
        <p:spPr>
          <a:xfrm flipH="1" flipV="1">
            <a:off x="4523608" y="2276808"/>
            <a:ext cx="2466830" cy="675280"/>
          </a:xfrm>
          <a:prstGeom prst="line">
            <a:avLst/>
          </a:prstGeom>
          <a:ln w="22225">
            <a:solidFill>
              <a:schemeClr val="bg1">
                <a:lumMod val="50000"/>
              </a:schemeClr>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1" idx="0"/>
            <a:endCxn id="47" idx="2"/>
          </p:cNvCxnSpPr>
          <p:nvPr/>
        </p:nvCxnSpPr>
        <p:spPr>
          <a:xfrm flipH="1" flipV="1">
            <a:off x="4523608" y="2276808"/>
            <a:ext cx="3602495" cy="672378"/>
          </a:xfrm>
          <a:prstGeom prst="line">
            <a:avLst/>
          </a:prstGeom>
          <a:ln w="22225">
            <a:solidFill>
              <a:schemeClr val="bg1">
                <a:lumMod val="50000"/>
              </a:schemeClr>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0" idx="2"/>
            <a:endCxn id="47" idx="2"/>
          </p:cNvCxnSpPr>
          <p:nvPr/>
        </p:nvCxnSpPr>
        <p:spPr>
          <a:xfrm flipV="1">
            <a:off x="944692" y="2276809"/>
            <a:ext cx="3578917" cy="653033"/>
          </a:xfrm>
          <a:prstGeom prst="line">
            <a:avLst/>
          </a:prstGeom>
          <a:ln w="22225">
            <a:solidFill>
              <a:schemeClr val="bg1">
                <a:lumMod val="50000"/>
              </a:schemeClr>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 idx="0"/>
            <a:endCxn id="47" idx="2"/>
          </p:cNvCxnSpPr>
          <p:nvPr/>
        </p:nvCxnSpPr>
        <p:spPr>
          <a:xfrm flipV="1">
            <a:off x="2141543" y="2276808"/>
            <a:ext cx="2382066" cy="567396"/>
          </a:xfrm>
          <a:prstGeom prst="line">
            <a:avLst/>
          </a:prstGeom>
          <a:ln w="22225">
            <a:solidFill>
              <a:schemeClr val="bg1">
                <a:lumMod val="50000"/>
              </a:schemeClr>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9" idx="0"/>
            <a:endCxn id="47" idx="2"/>
          </p:cNvCxnSpPr>
          <p:nvPr/>
        </p:nvCxnSpPr>
        <p:spPr>
          <a:xfrm flipV="1">
            <a:off x="3319255" y="2276808"/>
            <a:ext cx="1204354" cy="632048"/>
          </a:xfrm>
          <a:prstGeom prst="line">
            <a:avLst/>
          </a:prstGeom>
          <a:ln w="22225">
            <a:solidFill>
              <a:schemeClr val="bg1">
                <a:lumMod val="50000"/>
              </a:schemeClr>
            </a:solidFill>
            <a:headEnd type="none"/>
            <a:tailEnd type="arrow"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4800" y="76374"/>
            <a:ext cx="8610600" cy="553613"/>
          </a:xfrm>
        </p:spPr>
        <p:txBody>
          <a:bodyPr anchor="t">
            <a:normAutofit/>
          </a:bodyPr>
          <a:lstStyle/>
          <a:p>
            <a:r>
              <a:rPr lang="en-US" sz="2700" dirty="0">
                <a:latin typeface="Harabara Mais Bold"/>
              </a:rPr>
              <a:t>The Benefits</a:t>
            </a:r>
            <a:endParaRPr lang="en-GB" sz="2700" dirty="0">
              <a:latin typeface="Harabara Mais Bold"/>
            </a:endParaRPr>
          </a:p>
        </p:txBody>
      </p:sp>
      <p:grpSp>
        <p:nvGrpSpPr>
          <p:cNvPr id="16" name="Group 15"/>
          <p:cNvGrpSpPr/>
          <p:nvPr/>
        </p:nvGrpSpPr>
        <p:grpSpPr>
          <a:xfrm>
            <a:off x="439710" y="2644722"/>
            <a:ext cx="1009964" cy="958195"/>
            <a:chOff x="536224" y="981935"/>
            <a:chExt cx="1346619" cy="1277593"/>
          </a:xfrm>
        </p:grpSpPr>
        <p:sp>
          <p:nvSpPr>
            <p:cNvPr id="30" name="Rounded Rectangle 29"/>
            <p:cNvSpPr/>
            <p:nvPr/>
          </p:nvSpPr>
          <p:spPr>
            <a:xfrm>
              <a:off x="536224" y="981935"/>
              <a:ext cx="1346619" cy="380159"/>
            </a:xfrm>
            <a:prstGeom prst="roundRect">
              <a:avLst>
                <a:gd name="adj" fmla="val 28259"/>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algn="ctr" hangingPunct="1">
                <a:lnSpc>
                  <a:spcPct val="85000"/>
                </a:lnSpc>
              </a:pPr>
              <a:r>
                <a:rPr lang="en-GB" sz="788" dirty="0">
                  <a:solidFill>
                    <a:srgbClr val="1F497D"/>
                  </a:solidFill>
                </a:rPr>
                <a:t>Reduced Manual Effort &amp; Paper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224" y="1370759"/>
              <a:ext cx="1345345" cy="888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14" name="Group 13"/>
          <p:cNvGrpSpPr/>
          <p:nvPr/>
        </p:nvGrpSpPr>
        <p:grpSpPr>
          <a:xfrm>
            <a:off x="1593900" y="2536234"/>
            <a:ext cx="1095286" cy="1066683"/>
            <a:chOff x="4155890" y="590062"/>
            <a:chExt cx="1460381" cy="1422244"/>
          </a:xfrm>
        </p:grpSpPr>
        <p:sp>
          <p:nvSpPr>
            <p:cNvPr id="17" name="Rounded Rectangle 16"/>
            <p:cNvSpPr/>
            <p:nvPr/>
          </p:nvSpPr>
          <p:spPr>
            <a:xfrm>
              <a:off x="4187725" y="590062"/>
              <a:ext cx="1428546" cy="410628"/>
            </a:xfrm>
            <a:prstGeom prst="roundRect">
              <a:avLst/>
            </a:prstGeom>
            <a:solidFill>
              <a:schemeClr val="bg1">
                <a:alpha val="67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pPr algn="ctr" hangingPunct="1">
                <a:lnSpc>
                  <a:spcPct val="85000"/>
                </a:lnSpc>
              </a:pPr>
              <a:r>
                <a:rPr lang="en-US" sz="788" dirty="0">
                  <a:solidFill>
                    <a:srgbClr val="1F497D"/>
                  </a:solidFill>
                </a:rPr>
                <a:t>Better Scientific Reproducibility</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5890" y="1000689"/>
              <a:ext cx="1460380" cy="10116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12" name="Group 11"/>
          <p:cNvGrpSpPr/>
          <p:nvPr/>
        </p:nvGrpSpPr>
        <p:grpSpPr>
          <a:xfrm>
            <a:off x="5082436" y="2470380"/>
            <a:ext cx="1234839" cy="1132537"/>
            <a:chOff x="7862973" y="649055"/>
            <a:chExt cx="1646452" cy="1510049"/>
          </a:xfrm>
        </p:grpSpPr>
        <p:sp>
          <p:nvSpPr>
            <p:cNvPr id="15" name="Rounded Rectangle 14"/>
            <p:cNvSpPr/>
            <p:nvPr/>
          </p:nvSpPr>
          <p:spPr>
            <a:xfrm>
              <a:off x="7862973" y="649055"/>
              <a:ext cx="1646452" cy="508575"/>
            </a:xfrm>
            <a:prstGeom prst="roundRect">
              <a:avLst>
                <a:gd name="adj" fmla="val 10884"/>
              </a:avLst>
            </a:prstGeom>
            <a:solidFill>
              <a:schemeClr val="bg1">
                <a:alpha val="68000"/>
              </a:schemeClr>
            </a:solidFill>
            <a:ln>
              <a:noFill/>
            </a:ln>
          </p:spPr>
          <p:style>
            <a:lnRef idx="2">
              <a:schemeClr val="accent1"/>
            </a:lnRef>
            <a:fillRef idx="1">
              <a:schemeClr val="lt1"/>
            </a:fillRef>
            <a:effectRef idx="0">
              <a:schemeClr val="accent1"/>
            </a:effectRef>
            <a:fontRef idx="minor">
              <a:schemeClr val="dk1"/>
            </a:fontRef>
          </p:style>
          <p:txBody>
            <a:bodyPr rtlCol="0" anchor="b"/>
            <a:lstStyle/>
            <a:p>
              <a:pPr algn="ctr" hangingPunct="1">
                <a:lnSpc>
                  <a:spcPct val="85000"/>
                </a:lnSpc>
              </a:pPr>
              <a:r>
                <a:rPr lang="en-US" sz="788" dirty="0">
                  <a:solidFill>
                    <a:srgbClr val="1F497D"/>
                  </a:solidFill>
                </a:rPr>
                <a:t>Increased Data Integrity, Context, Quality</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5802" y="1157628"/>
              <a:ext cx="1513623" cy="1001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18" name="Group 17"/>
          <p:cNvGrpSpPr/>
          <p:nvPr/>
        </p:nvGrpSpPr>
        <p:grpSpPr>
          <a:xfrm>
            <a:off x="4003393" y="2662247"/>
            <a:ext cx="1034436" cy="940670"/>
            <a:chOff x="242533" y="3989777"/>
            <a:chExt cx="1379248" cy="1254226"/>
          </a:xfrm>
        </p:grpSpPr>
        <p:sp>
          <p:nvSpPr>
            <p:cNvPr id="13" name="Rounded Rectangle 12"/>
            <p:cNvSpPr/>
            <p:nvPr/>
          </p:nvSpPr>
          <p:spPr>
            <a:xfrm>
              <a:off x="242533" y="3989777"/>
              <a:ext cx="1379248" cy="288244"/>
            </a:xfrm>
            <a:prstGeom prst="roundRect">
              <a:avLst/>
            </a:prstGeom>
            <a:solidFill>
              <a:schemeClr val="bg1">
                <a:alpha val="68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pPr algn="ctr" hangingPunct="1">
                <a:lnSpc>
                  <a:spcPct val="85000"/>
                </a:lnSpc>
              </a:pPr>
              <a:r>
                <a:rPr lang="en-GB" sz="788" dirty="0">
                  <a:solidFill>
                    <a:srgbClr val="1F497D"/>
                  </a:solidFill>
                </a:rPr>
                <a:t>Simplified IT</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533" y="4278022"/>
              <a:ext cx="1379248" cy="9659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19" name="Group 18"/>
          <p:cNvGrpSpPr/>
          <p:nvPr/>
        </p:nvGrpSpPr>
        <p:grpSpPr>
          <a:xfrm>
            <a:off x="2833408" y="2597415"/>
            <a:ext cx="1052626" cy="1005502"/>
            <a:chOff x="3426390" y="3485855"/>
            <a:chExt cx="1403502" cy="1340669"/>
          </a:xfrm>
        </p:grpSpPr>
        <p:sp>
          <p:nvSpPr>
            <p:cNvPr id="21" name="Rounded Rectangle 20"/>
            <p:cNvSpPr/>
            <p:nvPr/>
          </p:nvSpPr>
          <p:spPr>
            <a:xfrm>
              <a:off x="3426390" y="3485855"/>
              <a:ext cx="1403502" cy="329052"/>
            </a:xfrm>
            <a:prstGeom prst="roundRect">
              <a:avLst/>
            </a:prstGeom>
            <a:solidFill>
              <a:schemeClr val="bg1">
                <a:alpha val="68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pPr algn="ctr" hangingPunct="1">
                <a:lnSpc>
                  <a:spcPct val="85000"/>
                </a:lnSpc>
              </a:pPr>
              <a:r>
                <a:rPr lang="en-GB" sz="788" dirty="0">
                  <a:solidFill>
                    <a:srgbClr val="1F497D"/>
                  </a:solidFill>
                </a:rPr>
                <a:t>Streamlined Access, Sharing, Integration</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6393" y="3901109"/>
              <a:ext cx="1295580" cy="925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20" name="Group 19"/>
          <p:cNvGrpSpPr/>
          <p:nvPr/>
        </p:nvGrpSpPr>
        <p:grpSpPr>
          <a:xfrm>
            <a:off x="6461500" y="2679221"/>
            <a:ext cx="1057877" cy="923696"/>
            <a:chOff x="6374073" y="4393187"/>
            <a:chExt cx="1410503" cy="1231594"/>
          </a:xfrm>
        </p:grpSpPr>
        <p:sp>
          <p:nvSpPr>
            <p:cNvPr id="23" name="Rounded Rectangle 22"/>
            <p:cNvSpPr/>
            <p:nvPr/>
          </p:nvSpPr>
          <p:spPr>
            <a:xfrm>
              <a:off x="6433547" y="4393187"/>
              <a:ext cx="1199237" cy="374946"/>
            </a:xfrm>
            <a:prstGeom prst="roundRect">
              <a:avLst/>
            </a:prstGeom>
            <a:solidFill>
              <a:schemeClr val="bg1">
                <a:alpha val="68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pPr algn="ctr" hangingPunct="1">
                <a:lnSpc>
                  <a:spcPct val="85000"/>
                </a:lnSpc>
              </a:pPr>
              <a:r>
                <a:rPr lang="en-GB" sz="788" dirty="0">
                  <a:solidFill>
                    <a:srgbClr val="1F497D"/>
                  </a:solidFill>
                </a:rPr>
                <a:t>Foundation for Data Science</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4073" y="4757009"/>
              <a:ext cx="1410503" cy="8677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4" name="Group 3"/>
          <p:cNvGrpSpPr/>
          <p:nvPr/>
        </p:nvGrpSpPr>
        <p:grpSpPr>
          <a:xfrm>
            <a:off x="7519379" y="2498486"/>
            <a:ext cx="1265174" cy="1104431"/>
            <a:chOff x="9019726" y="3476591"/>
            <a:chExt cx="1686898" cy="1472575"/>
          </a:xfrm>
        </p:grpSpPr>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47984" y="4077525"/>
              <a:ext cx="1161421" cy="8716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 name="Rounded Rectangle 27"/>
            <p:cNvSpPr/>
            <p:nvPr/>
          </p:nvSpPr>
          <p:spPr>
            <a:xfrm>
              <a:off x="9019726" y="3476591"/>
              <a:ext cx="1686898" cy="6020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lIns="34290" rIns="34290" rtlCol="0" anchor="b"/>
            <a:lstStyle/>
            <a:p>
              <a:pPr algn="ctr" hangingPunct="1">
                <a:lnSpc>
                  <a:spcPct val="85000"/>
                </a:lnSpc>
              </a:pPr>
              <a:r>
                <a:rPr lang="en-GB" sz="788" dirty="0">
                  <a:solidFill>
                    <a:srgbClr val="1F497D"/>
                  </a:solidFill>
                </a:rPr>
                <a:t>Consolidated Requirements</a:t>
              </a:r>
            </a:p>
            <a:p>
              <a:pPr algn="ctr" hangingPunct="1">
                <a:lnSpc>
                  <a:spcPct val="85000"/>
                </a:lnSpc>
              </a:pPr>
              <a:r>
                <a:rPr lang="en-GB" sz="788" dirty="0">
                  <a:solidFill>
                    <a:srgbClr val="1F497D"/>
                  </a:solidFill>
                </a:rPr>
                <a:t>Lower Innovation Barrier </a:t>
              </a:r>
            </a:p>
          </p:txBody>
        </p:sp>
      </p:grpSp>
      <p:sp>
        <p:nvSpPr>
          <p:cNvPr id="25" name="AutoShape 92"/>
          <p:cNvSpPr/>
          <p:nvPr/>
        </p:nvSpPr>
        <p:spPr>
          <a:xfrm>
            <a:off x="2858248" y="4165642"/>
            <a:ext cx="3330722" cy="862244"/>
          </a:xfrm>
          <a:prstGeom prst="rect">
            <a:avLst/>
          </a:prstGeom>
          <a:noFill/>
          <a:ln w="6350">
            <a:noFill/>
          </a:ln>
        </p:spPr>
        <p:txBody>
          <a:bodyPr lIns="34290" rIns="34290" rtlCol="0" anchor="ctr"/>
          <a:lstStyle/>
          <a:p>
            <a:pPr algn="ctr"/>
            <a:r>
              <a:rPr lang="en-US" b="1" dirty="0">
                <a:solidFill>
                  <a:schemeClr val="accent1">
                    <a:lumMod val="75000"/>
                  </a:schemeClr>
                </a:solidFill>
                <a:latin typeface="Helvetica"/>
              </a:rPr>
              <a:t>Standardized Data &amp; Metadata</a:t>
            </a:r>
            <a:endParaRPr lang="en-US" dirty="0">
              <a:solidFill>
                <a:schemeClr val="accent1">
                  <a:lumMod val="75000"/>
                </a:schemeClr>
              </a:solidFill>
            </a:endParaRPr>
          </a:p>
        </p:txBody>
      </p:sp>
      <p:cxnSp>
        <p:nvCxnSpPr>
          <p:cNvPr id="26" name="Straight Connector 25"/>
          <p:cNvCxnSpPr>
            <a:stCxn id="5" idx="2"/>
            <a:endCxn id="25" idx="0"/>
          </p:cNvCxnSpPr>
          <p:nvPr/>
        </p:nvCxnSpPr>
        <p:spPr>
          <a:xfrm>
            <a:off x="944214" y="3602917"/>
            <a:ext cx="3579395" cy="562724"/>
          </a:xfrm>
          <a:prstGeom prst="line">
            <a:avLst/>
          </a:prstGeom>
          <a:ln w="22225">
            <a:solidFill>
              <a:schemeClr val="bg1">
                <a:lumMod val="50000"/>
              </a:schemeClr>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9" idx="2"/>
            <a:endCxn id="25" idx="0"/>
          </p:cNvCxnSpPr>
          <p:nvPr/>
        </p:nvCxnSpPr>
        <p:spPr>
          <a:xfrm>
            <a:off x="3319255" y="3602917"/>
            <a:ext cx="1204354" cy="562724"/>
          </a:xfrm>
          <a:prstGeom prst="line">
            <a:avLst/>
          </a:prstGeom>
          <a:ln w="22225">
            <a:solidFill>
              <a:schemeClr val="bg1">
                <a:lumMod val="50000"/>
              </a:schemeClr>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8" idx="2"/>
            <a:endCxn id="25" idx="0"/>
          </p:cNvCxnSpPr>
          <p:nvPr/>
        </p:nvCxnSpPr>
        <p:spPr>
          <a:xfrm>
            <a:off x="4520611" y="3602917"/>
            <a:ext cx="2998" cy="562724"/>
          </a:xfrm>
          <a:prstGeom prst="line">
            <a:avLst/>
          </a:prstGeom>
          <a:ln w="22225">
            <a:solidFill>
              <a:schemeClr val="bg1">
                <a:lumMod val="50000"/>
              </a:schemeClr>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7" idx="2"/>
            <a:endCxn id="25" idx="0"/>
          </p:cNvCxnSpPr>
          <p:nvPr/>
        </p:nvCxnSpPr>
        <p:spPr>
          <a:xfrm flipH="1">
            <a:off x="4523609" y="3602917"/>
            <a:ext cx="1226056" cy="562724"/>
          </a:xfrm>
          <a:prstGeom prst="line">
            <a:avLst/>
          </a:prstGeom>
          <a:ln w="22225">
            <a:solidFill>
              <a:schemeClr val="bg1">
                <a:lumMod val="50000"/>
              </a:schemeClr>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0" idx="2"/>
            <a:endCxn id="25" idx="0"/>
          </p:cNvCxnSpPr>
          <p:nvPr/>
        </p:nvCxnSpPr>
        <p:spPr>
          <a:xfrm flipH="1">
            <a:off x="4523608" y="3602917"/>
            <a:ext cx="2466830" cy="562724"/>
          </a:xfrm>
          <a:prstGeom prst="line">
            <a:avLst/>
          </a:prstGeom>
          <a:ln w="22225">
            <a:solidFill>
              <a:schemeClr val="bg1">
                <a:lumMod val="50000"/>
              </a:schemeClr>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1" idx="2"/>
            <a:endCxn id="25" idx="0"/>
          </p:cNvCxnSpPr>
          <p:nvPr/>
        </p:nvCxnSpPr>
        <p:spPr>
          <a:xfrm flipH="1">
            <a:off x="4523608" y="3602917"/>
            <a:ext cx="3602495" cy="562724"/>
          </a:xfrm>
          <a:prstGeom prst="line">
            <a:avLst/>
          </a:prstGeom>
          <a:ln w="22225">
            <a:solidFill>
              <a:schemeClr val="bg1">
                <a:lumMod val="50000"/>
              </a:schemeClr>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25" idx="0"/>
          </p:cNvCxnSpPr>
          <p:nvPr/>
        </p:nvCxnSpPr>
        <p:spPr>
          <a:xfrm>
            <a:off x="2152399" y="3558523"/>
            <a:ext cx="2371210" cy="607118"/>
          </a:xfrm>
          <a:prstGeom prst="line">
            <a:avLst/>
          </a:prstGeom>
          <a:ln w="22225">
            <a:solidFill>
              <a:schemeClr val="bg1">
                <a:lumMod val="50000"/>
              </a:schemeClr>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47" name="AutoShape 92"/>
          <p:cNvSpPr/>
          <p:nvPr/>
        </p:nvSpPr>
        <p:spPr>
          <a:xfrm>
            <a:off x="2858248" y="1885950"/>
            <a:ext cx="3330722" cy="390858"/>
          </a:xfrm>
          <a:prstGeom prst="rect">
            <a:avLst/>
          </a:prstGeom>
          <a:noFill/>
          <a:ln w="6350">
            <a:noFill/>
          </a:ln>
        </p:spPr>
        <p:txBody>
          <a:bodyPr lIns="34290" rIns="34290" rtlCol="0" anchor="ctr"/>
          <a:lstStyle/>
          <a:p>
            <a:pPr algn="ctr"/>
            <a:r>
              <a:rPr lang="en-US" sz="2100" b="1" dirty="0">
                <a:solidFill>
                  <a:schemeClr val="accent1">
                    <a:lumMod val="75000"/>
                  </a:schemeClr>
                </a:solidFill>
                <a:latin typeface="Helvetica"/>
              </a:rPr>
              <a:t>Pharma</a:t>
            </a:r>
            <a:endParaRPr lang="en-US" sz="2100" dirty="0">
              <a:solidFill>
                <a:schemeClr val="accent1">
                  <a:lumMod val="75000"/>
                </a:schemeClr>
              </a:solidFill>
            </a:endParaRPr>
          </a:p>
        </p:txBody>
      </p:sp>
      <p:cxnSp>
        <p:nvCxnSpPr>
          <p:cNvPr id="48" name="Straight Connector 47"/>
          <p:cNvCxnSpPr>
            <a:stCxn id="88" idx="2"/>
            <a:endCxn id="47" idx="0"/>
          </p:cNvCxnSpPr>
          <p:nvPr/>
        </p:nvCxnSpPr>
        <p:spPr>
          <a:xfrm flipH="1">
            <a:off x="4523609" y="1338601"/>
            <a:ext cx="2633232" cy="547349"/>
          </a:xfrm>
          <a:prstGeom prst="line">
            <a:avLst/>
          </a:prstGeom>
          <a:ln w="22225">
            <a:solidFill>
              <a:schemeClr val="bg1">
                <a:lumMod val="50000"/>
              </a:schemeClr>
            </a:solidFill>
            <a:headEnd type="arrow" w="lg" len="lg"/>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3" idx="2"/>
            <a:endCxn id="47" idx="2"/>
          </p:cNvCxnSpPr>
          <p:nvPr/>
        </p:nvCxnSpPr>
        <p:spPr>
          <a:xfrm flipV="1">
            <a:off x="4520611" y="2276809"/>
            <a:ext cx="2998" cy="601622"/>
          </a:xfrm>
          <a:prstGeom prst="line">
            <a:avLst/>
          </a:prstGeom>
          <a:ln w="22225">
            <a:solidFill>
              <a:schemeClr val="bg1">
                <a:lumMod val="50000"/>
              </a:schemeClr>
            </a:solidFill>
            <a:headEnd type="none"/>
            <a:tailEnd type="arrow" w="lg" len="lg"/>
          </a:ln>
        </p:spPr>
        <p:style>
          <a:lnRef idx="1">
            <a:schemeClr val="accent1"/>
          </a:lnRef>
          <a:fillRef idx="0">
            <a:schemeClr val="accent1"/>
          </a:fillRef>
          <a:effectRef idx="0">
            <a:schemeClr val="accent1"/>
          </a:effectRef>
          <a:fontRef idx="minor">
            <a:schemeClr val="tx1"/>
          </a:fontRef>
        </p:style>
      </p:cxnSp>
      <p:sp>
        <p:nvSpPr>
          <p:cNvPr id="86" name="AutoShape 92"/>
          <p:cNvSpPr/>
          <p:nvPr/>
        </p:nvSpPr>
        <p:spPr>
          <a:xfrm>
            <a:off x="993068" y="988843"/>
            <a:ext cx="1938524" cy="349758"/>
          </a:xfrm>
          <a:prstGeom prst="rect">
            <a:avLst/>
          </a:prstGeom>
          <a:noFill/>
          <a:ln w="6350">
            <a:noFill/>
          </a:ln>
        </p:spPr>
        <p:txBody>
          <a:bodyPr lIns="34290" rIns="34290" rtlCol="0" anchor="ctr"/>
          <a:lstStyle/>
          <a:p>
            <a:pPr algn="ctr"/>
            <a:r>
              <a:rPr lang="en-US" b="1" dirty="0">
                <a:solidFill>
                  <a:schemeClr val="accent1">
                    <a:lumMod val="75000"/>
                  </a:schemeClr>
                </a:solidFill>
                <a:latin typeface="Helvetica"/>
              </a:rPr>
              <a:t>Safer Medicines</a:t>
            </a:r>
            <a:endParaRPr lang="en-US" dirty="0">
              <a:solidFill>
                <a:schemeClr val="accent1">
                  <a:lumMod val="75000"/>
                </a:schemeClr>
              </a:solidFill>
            </a:endParaRPr>
          </a:p>
        </p:txBody>
      </p:sp>
      <p:sp>
        <p:nvSpPr>
          <p:cNvPr id="87" name="AutoShape 92"/>
          <p:cNvSpPr/>
          <p:nvPr/>
        </p:nvSpPr>
        <p:spPr>
          <a:xfrm>
            <a:off x="3859167" y="990135"/>
            <a:ext cx="1322889" cy="347174"/>
          </a:xfrm>
          <a:prstGeom prst="rect">
            <a:avLst/>
          </a:prstGeom>
          <a:noFill/>
          <a:ln w="6350">
            <a:noFill/>
          </a:ln>
        </p:spPr>
        <p:txBody>
          <a:bodyPr lIns="34290" rIns="34290" rtlCol="0" anchor="ctr"/>
          <a:lstStyle/>
          <a:p>
            <a:pPr algn="ctr"/>
            <a:r>
              <a:rPr lang="en-US" b="1" dirty="0">
                <a:solidFill>
                  <a:schemeClr val="accent1">
                    <a:lumMod val="75000"/>
                  </a:schemeClr>
                </a:solidFill>
                <a:latin typeface="Helvetica"/>
              </a:rPr>
              <a:t>Sooner</a:t>
            </a:r>
            <a:endParaRPr lang="en-US" dirty="0">
              <a:solidFill>
                <a:schemeClr val="accent1">
                  <a:lumMod val="75000"/>
                </a:schemeClr>
              </a:solidFill>
            </a:endParaRPr>
          </a:p>
        </p:txBody>
      </p:sp>
      <p:sp>
        <p:nvSpPr>
          <p:cNvPr id="88" name="AutoShape 92"/>
          <p:cNvSpPr/>
          <p:nvPr/>
        </p:nvSpPr>
        <p:spPr>
          <a:xfrm>
            <a:off x="6187579" y="988843"/>
            <a:ext cx="1938524" cy="349758"/>
          </a:xfrm>
          <a:prstGeom prst="rect">
            <a:avLst/>
          </a:prstGeom>
          <a:noFill/>
          <a:ln w="6350">
            <a:noFill/>
          </a:ln>
        </p:spPr>
        <p:txBody>
          <a:bodyPr lIns="34290" rIns="34290" rtlCol="0" anchor="ctr"/>
          <a:lstStyle/>
          <a:p>
            <a:pPr algn="ctr"/>
            <a:r>
              <a:rPr lang="en-US" b="1" dirty="0">
                <a:solidFill>
                  <a:schemeClr val="accent1">
                    <a:lumMod val="75000"/>
                  </a:schemeClr>
                </a:solidFill>
                <a:latin typeface="Helvetica"/>
              </a:rPr>
              <a:t>Lower Cost</a:t>
            </a:r>
            <a:endParaRPr lang="en-US" dirty="0">
              <a:solidFill>
                <a:schemeClr val="accent1">
                  <a:lumMod val="75000"/>
                </a:schemeClr>
              </a:solidFill>
            </a:endParaRPr>
          </a:p>
        </p:txBody>
      </p:sp>
      <p:sp>
        <p:nvSpPr>
          <p:cNvPr id="96" name="AutoShape 92"/>
          <p:cNvSpPr/>
          <p:nvPr/>
        </p:nvSpPr>
        <p:spPr>
          <a:xfrm>
            <a:off x="2858248" y="116645"/>
            <a:ext cx="3330722" cy="413747"/>
          </a:xfrm>
          <a:prstGeom prst="rect">
            <a:avLst/>
          </a:prstGeom>
          <a:noFill/>
          <a:ln w="6350">
            <a:noFill/>
          </a:ln>
        </p:spPr>
        <p:txBody>
          <a:bodyPr lIns="34290" rIns="34290" rtlCol="0" anchor="ctr"/>
          <a:lstStyle/>
          <a:p>
            <a:pPr algn="ctr"/>
            <a:r>
              <a:rPr lang="en-US" sz="2100" b="1" dirty="0">
                <a:solidFill>
                  <a:schemeClr val="accent1">
                    <a:lumMod val="75000"/>
                  </a:schemeClr>
                </a:solidFill>
                <a:latin typeface="Helvetica"/>
              </a:rPr>
              <a:t>Patients</a:t>
            </a:r>
          </a:p>
        </p:txBody>
      </p:sp>
      <p:cxnSp>
        <p:nvCxnSpPr>
          <p:cNvPr id="99" name="Straight Connector 98"/>
          <p:cNvCxnSpPr>
            <a:stCxn id="87" idx="2"/>
            <a:endCxn id="47" idx="0"/>
          </p:cNvCxnSpPr>
          <p:nvPr/>
        </p:nvCxnSpPr>
        <p:spPr>
          <a:xfrm>
            <a:off x="4520612" y="1337308"/>
            <a:ext cx="2997" cy="548642"/>
          </a:xfrm>
          <a:prstGeom prst="line">
            <a:avLst/>
          </a:prstGeom>
          <a:ln w="22225">
            <a:solidFill>
              <a:schemeClr val="bg1">
                <a:lumMod val="50000"/>
              </a:schemeClr>
            </a:solidFill>
            <a:headEnd type="arrow" w="lg" len="lg"/>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86" idx="2"/>
            <a:endCxn id="47" idx="0"/>
          </p:cNvCxnSpPr>
          <p:nvPr/>
        </p:nvCxnSpPr>
        <p:spPr>
          <a:xfrm>
            <a:off x="1962330" y="1338601"/>
            <a:ext cx="2561279" cy="547349"/>
          </a:xfrm>
          <a:prstGeom prst="line">
            <a:avLst/>
          </a:prstGeom>
          <a:ln w="22225">
            <a:solidFill>
              <a:schemeClr val="bg1">
                <a:lumMod val="50000"/>
              </a:schemeClr>
            </a:solidFill>
            <a:headEnd type="arrow" w="lg" len="lg"/>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88" idx="0"/>
            <a:endCxn id="96" idx="2"/>
          </p:cNvCxnSpPr>
          <p:nvPr/>
        </p:nvCxnSpPr>
        <p:spPr>
          <a:xfrm flipH="1" flipV="1">
            <a:off x="4523609" y="530392"/>
            <a:ext cx="2633232" cy="458451"/>
          </a:xfrm>
          <a:prstGeom prst="line">
            <a:avLst/>
          </a:prstGeom>
          <a:ln w="22225">
            <a:solidFill>
              <a:schemeClr val="bg1">
                <a:lumMod val="50000"/>
              </a:schemeClr>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87" idx="0"/>
            <a:endCxn id="96" idx="2"/>
          </p:cNvCxnSpPr>
          <p:nvPr/>
        </p:nvCxnSpPr>
        <p:spPr>
          <a:xfrm flipV="1">
            <a:off x="4520612" y="530392"/>
            <a:ext cx="2997" cy="459743"/>
          </a:xfrm>
          <a:prstGeom prst="line">
            <a:avLst/>
          </a:prstGeom>
          <a:ln w="22225">
            <a:solidFill>
              <a:schemeClr val="bg1">
                <a:lumMod val="50000"/>
              </a:schemeClr>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86" idx="0"/>
            <a:endCxn id="96" idx="2"/>
          </p:cNvCxnSpPr>
          <p:nvPr/>
        </p:nvCxnSpPr>
        <p:spPr>
          <a:xfrm flipV="1">
            <a:off x="1962330" y="530392"/>
            <a:ext cx="2561279" cy="458451"/>
          </a:xfrm>
          <a:prstGeom prst="line">
            <a:avLst/>
          </a:prstGeom>
          <a:ln w="22225">
            <a:solidFill>
              <a:schemeClr val="bg1">
                <a:lumMod val="50000"/>
              </a:schemeClr>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24" name="Date Placeholder 23"/>
          <p:cNvSpPr>
            <a:spLocks noGrp="1"/>
          </p:cNvSpPr>
          <p:nvPr>
            <p:ph type="dt" sz="half" idx="10"/>
          </p:nvPr>
        </p:nvSpPr>
        <p:spPr/>
        <p:txBody>
          <a:bodyPr/>
          <a:lstStyle/>
          <a:p>
            <a:r>
              <a:rPr lang="en-US"/>
              <a:t>©2018 Allotrope Foundation</a:t>
            </a:r>
            <a:endParaRPr lang="en-US" dirty="0"/>
          </a:p>
        </p:txBody>
      </p:sp>
    </p:spTree>
    <p:extLst>
      <p:ext uri="{BB962C8B-B14F-4D97-AF65-F5344CB8AC3E}">
        <p14:creationId xmlns:p14="http://schemas.microsoft.com/office/powerpoint/2010/main" val="277973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par>
                                <p:cTn id="8" presetID="22" presetClass="entr" presetSubtype="4"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down)">
                                      <p:cBhvr>
                                        <p:cTn id="10" dur="500"/>
                                        <p:tgtEl>
                                          <p:spTgt spid="56"/>
                                        </p:tgtEl>
                                      </p:cBhvr>
                                    </p:animEffect>
                                  </p:childTnLst>
                                </p:cTn>
                              </p:par>
                              <p:par>
                                <p:cTn id="11" presetID="22" presetClass="entr" presetSubtype="4"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4"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down)">
                                      <p:cBhvr>
                                        <p:cTn id="16" dur="500"/>
                                        <p:tgtEl>
                                          <p:spTgt spid="51"/>
                                        </p:tgtEl>
                                      </p:cBhvr>
                                    </p:animEffect>
                                  </p:childTnLst>
                                </p:cTn>
                              </p:par>
                              <p:par>
                                <p:cTn id="17" presetID="22" presetClass="entr" presetSubtype="4"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500"/>
                                        <p:tgtEl>
                                          <p:spTgt spid="53"/>
                                        </p:tgtEl>
                                      </p:cBhvr>
                                    </p:animEffect>
                                  </p:childTnLst>
                                </p:cTn>
                              </p:par>
                              <p:par>
                                <p:cTn id="20" presetID="22" presetClass="entr" presetSubtype="4"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down)">
                                      <p:cBhvr>
                                        <p:cTn id="22" dur="500"/>
                                        <p:tgtEl>
                                          <p:spTgt spid="52"/>
                                        </p:tgtEl>
                                      </p:cBhvr>
                                    </p:animEffect>
                                  </p:childTnLst>
                                </p:cTn>
                              </p:par>
                              <p:par>
                                <p:cTn id="23" presetID="22" presetClass="entr" presetSubtype="4"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down)">
                                      <p:cBhvr>
                                        <p:cTn id="25" dur="500"/>
                                        <p:tgtEl>
                                          <p:spTgt spid="54"/>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down)">
                                      <p:cBhvr>
                                        <p:cTn id="29" dur="500"/>
                                        <p:tgtEl>
                                          <p:spTgt spid="47"/>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down)">
                                      <p:cBhvr>
                                        <p:cTn id="33" dur="500"/>
                                        <p:tgtEl>
                                          <p:spTgt spid="48"/>
                                        </p:tgtEl>
                                      </p:cBhvr>
                                    </p:animEffect>
                                  </p:childTnLst>
                                </p:cTn>
                              </p:par>
                              <p:par>
                                <p:cTn id="34" presetID="22" presetClass="entr" presetSubtype="4" fill="hold" nodeType="withEffect">
                                  <p:stCondLst>
                                    <p:cond delay="0"/>
                                  </p:stCondLst>
                                  <p:childTnLst>
                                    <p:set>
                                      <p:cBhvr>
                                        <p:cTn id="35" dur="1" fill="hold">
                                          <p:stCondLst>
                                            <p:cond delay="0"/>
                                          </p:stCondLst>
                                        </p:cTn>
                                        <p:tgtEl>
                                          <p:spTgt spid="102"/>
                                        </p:tgtEl>
                                        <p:attrNameLst>
                                          <p:attrName>style.visibility</p:attrName>
                                        </p:attrNameLst>
                                      </p:cBhvr>
                                      <p:to>
                                        <p:strVal val="visible"/>
                                      </p:to>
                                    </p:set>
                                    <p:animEffect transition="in" filter="wipe(down)">
                                      <p:cBhvr>
                                        <p:cTn id="36" dur="500"/>
                                        <p:tgtEl>
                                          <p:spTgt spid="102"/>
                                        </p:tgtEl>
                                      </p:cBhvr>
                                    </p:animEffect>
                                  </p:childTnLst>
                                </p:cTn>
                              </p:par>
                              <p:par>
                                <p:cTn id="37" presetID="22" presetClass="entr" presetSubtype="4" fill="hold"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wipe(down)">
                                      <p:cBhvr>
                                        <p:cTn id="39" dur="500"/>
                                        <p:tgtEl>
                                          <p:spTgt spid="9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wipe(down)">
                                      <p:cBhvr>
                                        <p:cTn id="42" dur="500"/>
                                        <p:tgtEl>
                                          <p:spTgt spid="8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wipe(down)">
                                      <p:cBhvr>
                                        <p:cTn id="45" dur="500"/>
                                        <p:tgtEl>
                                          <p:spTgt spid="8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wipe(down)">
                                      <p:cBhvr>
                                        <p:cTn id="48" dur="500"/>
                                        <p:tgtEl>
                                          <p:spTgt spid="86"/>
                                        </p:tgtEl>
                                      </p:cBhvr>
                                    </p:animEffect>
                                  </p:childTnLst>
                                </p:cTn>
                              </p:par>
                            </p:childTnLst>
                          </p:cTn>
                        </p:par>
                        <p:par>
                          <p:cTn id="49" fill="hold">
                            <p:stCondLst>
                              <p:cond delay="1500"/>
                            </p:stCondLst>
                            <p:childTnLst>
                              <p:par>
                                <p:cTn id="50" presetID="22" presetClass="entr" presetSubtype="4" fill="hold" nodeType="afterEffect">
                                  <p:stCondLst>
                                    <p:cond delay="0"/>
                                  </p:stCondLst>
                                  <p:childTnLst>
                                    <p:set>
                                      <p:cBhvr>
                                        <p:cTn id="51" dur="1" fill="hold">
                                          <p:stCondLst>
                                            <p:cond delay="0"/>
                                          </p:stCondLst>
                                        </p:cTn>
                                        <p:tgtEl>
                                          <p:spTgt spid="106"/>
                                        </p:tgtEl>
                                        <p:attrNameLst>
                                          <p:attrName>style.visibility</p:attrName>
                                        </p:attrNameLst>
                                      </p:cBhvr>
                                      <p:to>
                                        <p:strVal val="visible"/>
                                      </p:to>
                                    </p:set>
                                    <p:animEffect transition="in" filter="wipe(down)">
                                      <p:cBhvr>
                                        <p:cTn id="52" dur="500"/>
                                        <p:tgtEl>
                                          <p:spTgt spid="106"/>
                                        </p:tgtEl>
                                      </p:cBhvr>
                                    </p:animEffect>
                                  </p:childTnLst>
                                </p:cTn>
                              </p:par>
                              <p:par>
                                <p:cTn id="53" presetID="22" presetClass="entr" presetSubtype="4" fill="hold" nodeType="withEffect">
                                  <p:stCondLst>
                                    <p:cond delay="0"/>
                                  </p:stCondLst>
                                  <p:childTnLst>
                                    <p:set>
                                      <p:cBhvr>
                                        <p:cTn id="54" dur="1" fill="hold">
                                          <p:stCondLst>
                                            <p:cond delay="0"/>
                                          </p:stCondLst>
                                        </p:cTn>
                                        <p:tgtEl>
                                          <p:spTgt spid="105"/>
                                        </p:tgtEl>
                                        <p:attrNameLst>
                                          <p:attrName>style.visibility</p:attrName>
                                        </p:attrNameLst>
                                      </p:cBhvr>
                                      <p:to>
                                        <p:strVal val="visible"/>
                                      </p:to>
                                    </p:set>
                                    <p:animEffect transition="in" filter="wipe(down)">
                                      <p:cBhvr>
                                        <p:cTn id="55" dur="500"/>
                                        <p:tgtEl>
                                          <p:spTgt spid="105"/>
                                        </p:tgtEl>
                                      </p:cBhvr>
                                    </p:animEffect>
                                  </p:childTnLst>
                                </p:cTn>
                              </p:par>
                              <p:par>
                                <p:cTn id="56" presetID="22" presetClass="entr" presetSubtype="4" fill="hold" nodeType="withEffect">
                                  <p:stCondLst>
                                    <p:cond delay="0"/>
                                  </p:stCondLst>
                                  <p:childTnLst>
                                    <p:set>
                                      <p:cBhvr>
                                        <p:cTn id="57" dur="1" fill="hold">
                                          <p:stCondLst>
                                            <p:cond delay="0"/>
                                          </p:stCondLst>
                                        </p:cTn>
                                        <p:tgtEl>
                                          <p:spTgt spid="107"/>
                                        </p:tgtEl>
                                        <p:attrNameLst>
                                          <p:attrName>style.visibility</p:attrName>
                                        </p:attrNameLst>
                                      </p:cBhvr>
                                      <p:to>
                                        <p:strVal val="visible"/>
                                      </p:to>
                                    </p:set>
                                    <p:animEffect transition="in" filter="wipe(down)">
                                      <p:cBhvr>
                                        <p:cTn id="58" dur="500"/>
                                        <p:tgtEl>
                                          <p:spTgt spid="10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96"/>
                                        </p:tgtEl>
                                        <p:attrNameLst>
                                          <p:attrName>style.visibility</p:attrName>
                                        </p:attrNameLst>
                                      </p:cBhvr>
                                      <p:to>
                                        <p:strVal val="visible"/>
                                      </p:to>
                                    </p:set>
                                    <p:animEffect transition="in" filter="wipe(down)">
                                      <p:cBhvr>
                                        <p:cTn id="61"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86" grpId="0"/>
      <p:bldP spid="87" grpId="0"/>
      <p:bldP spid="88" grpId="0"/>
      <p:bldP spid="9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86409"/>
            <a:ext cx="8229600" cy="1438275"/>
          </a:xfrm>
        </p:spPr>
        <p:txBody>
          <a:bodyPr>
            <a:noAutofit/>
          </a:bodyPr>
          <a:lstStyle/>
          <a:p>
            <a:pPr marL="0" indent="0">
              <a:buNone/>
            </a:pPr>
            <a:r>
              <a:rPr lang="en-US" sz="2100" b="1" dirty="0"/>
              <a:t>Framework</a:t>
            </a:r>
          </a:p>
          <a:p>
            <a:r>
              <a:rPr lang="en-US" sz="2100" dirty="0"/>
              <a:t>Complete v1 Data Model (ADM)</a:t>
            </a:r>
          </a:p>
          <a:p>
            <a:r>
              <a:rPr lang="en-US" sz="2100" dirty="0"/>
              <a:t>Operationalize ontology &amp; model development</a:t>
            </a:r>
          </a:p>
        </p:txBody>
      </p:sp>
      <p:cxnSp>
        <p:nvCxnSpPr>
          <p:cNvPr id="6" name="Straight Connector 5"/>
          <p:cNvCxnSpPr/>
          <p:nvPr/>
        </p:nvCxnSpPr>
        <p:spPr>
          <a:xfrm flipV="1">
            <a:off x="338225" y="3856382"/>
            <a:ext cx="962645" cy="727860"/>
          </a:xfrm>
          <a:prstGeom prst="line">
            <a:avLst/>
          </a:prstGeom>
          <a:ln w="212725">
            <a:gradFill>
              <a:gsLst>
                <a:gs pos="19000">
                  <a:schemeClr val="bg1">
                    <a:lumMod val="75000"/>
                  </a:schemeClr>
                </a:gs>
                <a:gs pos="37000">
                  <a:schemeClr val="accent1">
                    <a:lumMod val="60000"/>
                    <a:lumOff val="40000"/>
                  </a:schemeClr>
                </a:gs>
                <a:gs pos="93000">
                  <a:schemeClr val="accent1">
                    <a:lumMod val="50000"/>
                  </a:schemeClr>
                </a:gs>
              </a:gsLst>
              <a:lin ang="5400000" scaled="1"/>
            </a:gradFill>
            <a:tailEnd type="triangle" w="med" len="sm"/>
          </a:ln>
          <a:effectLst/>
        </p:spPr>
        <p:style>
          <a:lnRef idx="1">
            <a:schemeClr val="accent1"/>
          </a:lnRef>
          <a:fillRef idx="0">
            <a:schemeClr val="accent1"/>
          </a:fillRef>
          <a:effectRef idx="0">
            <a:schemeClr val="accent1"/>
          </a:effectRef>
          <a:fontRef idx="minor">
            <a:schemeClr val="tx1"/>
          </a:fontRef>
        </p:style>
      </p:cxnSp>
      <p:sp>
        <p:nvSpPr>
          <p:cNvPr id="7" name="Oval 6"/>
          <p:cNvSpPr>
            <a:spLocks noChangeAspect="1"/>
          </p:cNvSpPr>
          <p:nvPr/>
        </p:nvSpPr>
        <p:spPr>
          <a:xfrm>
            <a:off x="15137" y="4292682"/>
            <a:ext cx="646176" cy="565404"/>
          </a:xfrm>
          <a:prstGeom prst="ellipse">
            <a:avLst/>
          </a:prstGeom>
          <a:ln>
            <a:noFill/>
          </a:ln>
          <a:effectLst/>
        </p:spPr>
        <p:style>
          <a:lnRef idx="3">
            <a:schemeClr val="lt1"/>
          </a:lnRef>
          <a:fillRef idx="1">
            <a:schemeClr val="accent6"/>
          </a:fillRef>
          <a:effectRef idx="1">
            <a:schemeClr val="accent6"/>
          </a:effectRef>
          <a:fontRef idx="minor">
            <a:schemeClr val="lt1"/>
          </a:fontRef>
        </p:style>
        <p:txBody>
          <a:bodyPr lIns="45720" rIns="45720" rtlCol="0" anchor="ctr"/>
          <a:lstStyle/>
          <a:p>
            <a:pPr algn="ctr"/>
            <a:r>
              <a:rPr lang="en-US" sz="1400" b="1" dirty="0"/>
              <a:t>2018</a:t>
            </a:r>
          </a:p>
        </p:txBody>
      </p:sp>
      <p:sp>
        <p:nvSpPr>
          <p:cNvPr id="10" name="Title 9"/>
          <p:cNvSpPr>
            <a:spLocks noGrp="1"/>
          </p:cNvSpPr>
          <p:nvPr>
            <p:ph type="title"/>
          </p:nvPr>
        </p:nvSpPr>
        <p:spPr>
          <a:xfrm>
            <a:off x="457200" y="62741"/>
            <a:ext cx="8229600" cy="523668"/>
          </a:xfrm>
        </p:spPr>
        <p:txBody>
          <a:bodyPr>
            <a:normAutofit fontScale="90000"/>
          </a:bodyPr>
          <a:lstStyle/>
          <a:p>
            <a:r>
              <a:rPr lang="en-US" sz="3600" dirty="0"/>
              <a:t>2018</a:t>
            </a:r>
          </a:p>
        </p:txBody>
      </p:sp>
      <p:sp>
        <p:nvSpPr>
          <p:cNvPr id="11" name="Content Placeholder 1"/>
          <p:cNvSpPr txBox="1">
            <a:spLocks/>
          </p:cNvSpPr>
          <p:nvPr/>
        </p:nvSpPr>
        <p:spPr>
          <a:xfrm>
            <a:off x="2236305" y="3140470"/>
            <a:ext cx="6768548" cy="1874755"/>
          </a:xfrm>
          <a:prstGeom prst="rect">
            <a:avLst/>
          </a:prstGeom>
        </p:spPr>
        <p:txBody>
          <a:bodyPr vert="horz" lIns="68580" tIns="34290" rIns="68580" bIns="34290" rtlCol="0">
            <a:noAutofit/>
          </a:bodyPr>
          <a:lstStyle>
            <a:lvl1pPr marL="457189" indent="-457189" algn="l" defTabSz="1219170" rtl="0" eaLnBrk="1" latinLnBrk="0" hangingPunct="1">
              <a:spcBef>
                <a:spcPct val="20000"/>
              </a:spcBef>
              <a:buClr>
                <a:srgbClr val="DD6C07"/>
              </a:buClr>
              <a:buFont typeface="Arial" panose="020B0604020202020204" pitchFamily="34" charset="0"/>
              <a:buChar char="•"/>
              <a:defRPr sz="4267" kern="1200">
                <a:solidFill>
                  <a:schemeClr val="tx1">
                    <a:lumMod val="65000"/>
                    <a:lumOff val="35000"/>
                  </a:schemeClr>
                </a:solidFill>
                <a:latin typeface="+mn-lt"/>
                <a:ea typeface="+mn-ea"/>
                <a:cs typeface="+mn-cs"/>
              </a:defRPr>
            </a:lvl1pPr>
            <a:lvl2pPr marL="990575" indent="-380990" algn="l" defTabSz="1219170" rtl="0" eaLnBrk="1" latinLnBrk="0" hangingPunct="1">
              <a:spcBef>
                <a:spcPct val="20000"/>
              </a:spcBef>
              <a:buClr>
                <a:srgbClr val="DD6C07"/>
              </a:buClr>
              <a:buFont typeface="Arial" panose="020B0604020202020204" pitchFamily="34" charset="0"/>
              <a:buChar char="–"/>
              <a:defRPr sz="3733" kern="1200">
                <a:solidFill>
                  <a:schemeClr val="tx1">
                    <a:lumMod val="65000"/>
                    <a:lumOff val="35000"/>
                  </a:schemeClr>
                </a:solidFill>
                <a:latin typeface="+mn-lt"/>
                <a:ea typeface="+mn-ea"/>
                <a:cs typeface="+mn-cs"/>
              </a:defRPr>
            </a:lvl2pPr>
            <a:lvl3pPr marL="1523962" indent="-304792" algn="l" defTabSz="1219170" rtl="0" eaLnBrk="1" latinLnBrk="0" hangingPunct="1">
              <a:spcBef>
                <a:spcPct val="20000"/>
              </a:spcBef>
              <a:buClr>
                <a:srgbClr val="DD6C07"/>
              </a:buClr>
              <a:buFont typeface="Arial" panose="020B0604020202020204" pitchFamily="34" charset="0"/>
              <a:buChar char="•"/>
              <a:defRPr sz="3200" kern="1200">
                <a:solidFill>
                  <a:schemeClr val="tx1">
                    <a:lumMod val="65000"/>
                    <a:lumOff val="35000"/>
                  </a:schemeClr>
                </a:solidFill>
                <a:latin typeface="+mn-lt"/>
                <a:ea typeface="+mn-ea"/>
                <a:cs typeface="+mn-cs"/>
              </a:defRPr>
            </a:lvl3pPr>
            <a:lvl4pPr marL="2133547" indent="-304792" algn="l" defTabSz="1219170" rtl="0" eaLnBrk="1" latinLnBrk="0" hangingPunct="1">
              <a:spcBef>
                <a:spcPct val="20000"/>
              </a:spcBef>
              <a:buClr>
                <a:srgbClr val="DD6C07"/>
              </a:buClr>
              <a:buFont typeface="Arial" panose="020B0604020202020204" pitchFamily="34" charset="0"/>
              <a:buChar char="–"/>
              <a:defRPr sz="2667" kern="1200">
                <a:solidFill>
                  <a:schemeClr val="tx1">
                    <a:lumMod val="65000"/>
                    <a:lumOff val="35000"/>
                  </a:schemeClr>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lumMod val="65000"/>
                    <a:lumOff val="3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None/>
            </a:pPr>
            <a:r>
              <a:rPr lang="en-US" sz="2100" b="1" dirty="0"/>
              <a:t>Organization</a:t>
            </a:r>
          </a:p>
          <a:p>
            <a:r>
              <a:rPr lang="en-US" sz="2100" dirty="0"/>
              <a:t>Create focus on support for commercial entities &amp; developer community</a:t>
            </a:r>
          </a:p>
          <a:p>
            <a:endParaRPr lang="en-US" sz="2100" dirty="0"/>
          </a:p>
        </p:txBody>
      </p:sp>
      <p:sp>
        <p:nvSpPr>
          <p:cNvPr id="12" name="Content Placeholder 1"/>
          <p:cNvSpPr txBox="1">
            <a:spLocks/>
          </p:cNvSpPr>
          <p:nvPr/>
        </p:nvSpPr>
        <p:spPr>
          <a:xfrm>
            <a:off x="1300870" y="2024684"/>
            <a:ext cx="7584713" cy="1016691"/>
          </a:xfrm>
          <a:prstGeom prst="rect">
            <a:avLst/>
          </a:prstGeom>
        </p:spPr>
        <p:txBody>
          <a:bodyPr vert="horz" lIns="68580" tIns="34290" rIns="68580" bIns="34290" rtlCol="0">
            <a:noAutofit/>
          </a:bodyPr>
          <a:lstStyle>
            <a:lvl1pPr marL="457189" indent="-457189" algn="l" defTabSz="1219170" rtl="0" eaLnBrk="1" latinLnBrk="0" hangingPunct="1">
              <a:spcBef>
                <a:spcPct val="20000"/>
              </a:spcBef>
              <a:buClr>
                <a:srgbClr val="DD6C07"/>
              </a:buClr>
              <a:buFont typeface="Arial" panose="020B0604020202020204" pitchFamily="34" charset="0"/>
              <a:buChar char="•"/>
              <a:defRPr sz="4267" kern="1200">
                <a:solidFill>
                  <a:schemeClr val="tx1">
                    <a:lumMod val="65000"/>
                    <a:lumOff val="35000"/>
                  </a:schemeClr>
                </a:solidFill>
                <a:latin typeface="+mn-lt"/>
                <a:ea typeface="+mn-ea"/>
                <a:cs typeface="+mn-cs"/>
              </a:defRPr>
            </a:lvl1pPr>
            <a:lvl2pPr marL="990575" indent="-380990" algn="l" defTabSz="1219170" rtl="0" eaLnBrk="1" latinLnBrk="0" hangingPunct="1">
              <a:spcBef>
                <a:spcPct val="20000"/>
              </a:spcBef>
              <a:buClr>
                <a:srgbClr val="DD6C07"/>
              </a:buClr>
              <a:buFont typeface="Arial" panose="020B0604020202020204" pitchFamily="34" charset="0"/>
              <a:buChar char="–"/>
              <a:defRPr sz="3733" kern="1200">
                <a:solidFill>
                  <a:schemeClr val="tx1">
                    <a:lumMod val="65000"/>
                    <a:lumOff val="35000"/>
                  </a:schemeClr>
                </a:solidFill>
                <a:latin typeface="+mn-lt"/>
                <a:ea typeface="+mn-ea"/>
                <a:cs typeface="+mn-cs"/>
              </a:defRPr>
            </a:lvl2pPr>
            <a:lvl3pPr marL="1523962" indent="-304792" algn="l" defTabSz="1219170" rtl="0" eaLnBrk="1" latinLnBrk="0" hangingPunct="1">
              <a:spcBef>
                <a:spcPct val="20000"/>
              </a:spcBef>
              <a:buClr>
                <a:srgbClr val="DD6C07"/>
              </a:buClr>
              <a:buFont typeface="Arial" panose="020B0604020202020204" pitchFamily="34" charset="0"/>
              <a:buChar char="•"/>
              <a:defRPr sz="3200" kern="1200">
                <a:solidFill>
                  <a:schemeClr val="tx1">
                    <a:lumMod val="65000"/>
                    <a:lumOff val="35000"/>
                  </a:schemeClr>
                </a:solidFill>
                <a:latin typeface="+mn-lt"/>
                <a:ea typeface="+mn-ea"/>
                <a:cs typeface="+mn-cs"/>
              </a:defRPr>
            </a:lvl3pPr>
            <a:lvl4pPr marL="2133547" indent="-304792" algn="l" defTabSz="1219170" rtl="0" eaLnBrk="1" latinLnBrk="0" hangingPunct="1">
              <a:spcBef>
                <a:spcPct val="20000"/>
              </a:spcBef>
              <a:buClr>
                <a:srgbClr val="DD6C07"/>
              </a:buClr>
              <a:buFont typeface="Arial" panose="020B0604020202020204" pitchFamily="34" charset="0"/>
              <a:buChar char="–"/>
              <a:defRPr sz="2667" kern="1200">
                <a:solidFill>
                  <a:schemeClr val="tx1">
                    <a:lumMod val="65000"/>
                    <a:lumOff val="35000"/>
                  </a:schemeClr>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lumMod val="65000"/>
                    <a:lumOff val="3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None/>
            </a:pPr>
            <a:r>
              <a:rPr lang="en-US" sz="2100" b="1" dirty="0"/>
              <a:t>Drive adoption</a:t>
            </a:r>
          </a:p>
          <a:p>
            <a:r>
              <a:rPr lang="en-US" sz="2100" dirty="0"/>
              <a:t>Community Projects- drive adoption &amp; demonstrate value</a:t>
            </a:r>
          </a:p>
        </p:txBody>
      </p:sp>
      <p:sp>
        <p:nvSpPr>
          <p:cNvPr id="5" name="Date Placeholder 4"/>
          <p:cNvSpPr>
            <a:spLocks noGrp="1"/>
          </p:cNvSpPr>
          <p:nvPr>
            <p:ph type="dt" sz="half" idx="10"/>
          </p:nvPr>
        </p:nvSpPr>
        <p:spPr/>
        <p:txBody>
          <a:bodyPr/>
          <a:lstStyle/>
          <a:p>
            <a:r>
              <a:rPr lang="en-US"/>
              <a:t>©2018 Allotrope Foundation</a:t>
            </a:r>
            <a:endParaRPr lang="en-US" dirty="0"/>
          </a:p>
        </p:txBody>
      </p:sp>
    </p:spTree>
    <p:extLst>
      <p:ext uri="{BB962C8B-B14F-4D97-AF65-F5344CB8AC3E}">
        <p14:creationId xmlns:p14="http://schemas.microsoft.com/office/powerpoint/2010/main" val="209113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©2018 Allotrope Foundation</a:t>
            </a:r>
            <a:endParaRPr lang="en-US" dirty="0"/>
          </a:p>
        </p:txBody>
      </p:sp>
      <p:pic>
        <p:nvPicPr>
          <p:cNvPr id="4" name="Picture 3"/>
          <p:cNvPicPr>
            <a:picLocks noChangeAspect="1"/>
          </p:cNvPicPr>
          <p:nvPr/>
        </p:nvPicPr>
        <p:blipFill>
          <a:blip r:embed="rId2"/>
          <a:stretch>
            <a:fillRect/>
          </a:stretch>
        </p:blipFill>
        <p:spPr>
          <a:xfrm>
            <a:off x="139224" y="148248"/>
            <a:ext cx="4743672" cy="228183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4299804" y="2823924"/>
            <a:ext cx="4736754" cy="212850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937761" y="2339176"/>
            <a:ext cx="3854336" cy="507831"/>
          </a:xfrm>
          <a:prstGeom prst="rect">
            <a:avLst/>
          </a:prstGeom>
          <a:noFill/>
        </p:spPr>
        <p:txBody>
          <a:bodyPr wrap="square" rtlCol="0">
            <a:spAutoFit/>
          </a:bodyPr>
          <a:lstStyle/>
          <a:p>
            <a:r>
              <a:rPr lang="en-US" sz="1350" b="1" dirty="0"/>
              <a:t>Agilent Technologies Inc. CEO Michael McMullen on Q3 2018 Results - Earnings Call Transcript</a:t>
            </a:r>
          </a:p>
        </p:txBody>
      </p:sp>
      <p:pic>
        <p:nvPicPr>
          <p:cNvPr id="7" name="Picture 6"/>
          <p:cNvPicPr>
            <a:picLocks noChangeAspect="1"/>
          </p:cNvPicPr>
          <p:nvPr/>
        </p:nvPicPr>
        <p:blipFill>
          <a:blip r:embed="rId4"/>
          <a:stretch>
            <a:fillRect/>
          </a:stretch>
        </p:blipFill>
        <p:spPr>
          <a:xfrm>
            <a:off x="651075" y="2545625"/>
            <a:ext cx="3244270" cy="239813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5237197" y="40456"/>
            <a:ext cx="3340073" cy="2298719"/>
          </a:xfrm>
          <a:prstGeom prst="rect">
            <a:avLst/>
          </a:prstGeom>
        </p:spPr>
      </p:pic>
    </p:spTree>
    <p:extLst>
      <p:ext uri="{BB962C8B-B14F-4D97-AF65-F5344CB8AC3E}">
        <p14:creationId xmlns:p14="http://schemas.microsoft.com/office/powerpoint/2010/main" val="3852844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3407D5-7E70-45E1-AF46-F2C78BF569C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b="10389"/>
          <a:stretch/>
        </p:blipFill>
        <p:spPr>
          <a:xfrm>
            <a:off x="246323" y="2634344"/>
            <a:ext cx="4347332" cy="2194560"/>
          </a:xfrm>
          <a:prstGeom prst="rect">
            <a:avLst/>
          </a:prstGeom>
        </p:spPr>
      </p:pic>
      <p:pic>
        <p:nvPicPr>
          <p:cNvPr id="7" name="Picture 6">
            <a:extLst>
              <a:ext uri="{FF2B5EF4-FFF2-40B4-BE49-F238E27FC236}">
                <a16:creationId xmlns:a16="http://schemas.microsoft.com/office/drawing/2014/main" id="{AD060B4A-2700-468F-B87E-AADAABFCD85A}"/>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Lst>
          </a:blip>
          <a:srcRect l="14248" t="5471" r="19171" b="14536"/>
          <a:stretch/>
        </p:blipFill>
        <p:spPr>
          <a:xfrm>
            <a:off x="719982" y="467244"/>
            <a:ext cx="3247294" cy="2194560"/>
          </a:xfrm>
          <a:prstGeom prst="rect">
            <a:avLst/>
          </a:prstGeom>
        </p:spPr>
      </p:pic>
      <p:sp>
        <p:nvSpPr>
          <p:cNvPr id="8" name="Rectangle 7">
            <a:extLst>
              <a:ext uri="{FF2B5EF4-FFF2-40B4-BE49-F238E27FC236}">
                <a16:creationId xmlns:a16="http://schemas.microsoft.com/office/drawing/2014/main" id="{48E35BDE-C1B8-4F6B-B052-569D6EF22223}"/>
              </a:ext>
            </a:extLst>
          </p:cNvPr>
          <p:cNvSpPr/>
          <p:nvPr/>
        </p:nvSpPr>
        <p:spPr>
          <a:xfrm>
            <a:off x="4714737" y="222123"/>
            <a:ext cx="88600" cy="4699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AB2642F8-6E25-469F-95C0-59C7DFB25DF7}"/>
              </a:ext>
            </a:extLst>
          </p:cNvPr>
          <p:cNvSpPr txBox="1"/>
          <p:nvPr/>
        </p:nvSpPr>
        <p:spPr>
          <a:xfrm>
            <a:off x="6172200" y="1"/>
            <a:ext cx="2143728" cy="584775"/>
          </a:xfrm>
          <a:prstGeom prst="rect">
            <a:avLst/>
          </a:prstGeom>
          <a:noFill/>
        </p:spPr>
        <p:txBody>
          <a:bodyPr wrap="none" rtlCol="0">
            <a:spAutoFit/>
          </a:bodyPr>
          <a:lstStyle/>
          <a:p>
            <a:r>
              <a:rPr lang="en-US" sz="3200" b="1" dirty="0">
                <a:solidFill>
                  <a:srgbClr val="043877"/>
                </a:solidFill>
                <a:latin typeface="+mj-lt"/>
                <a:ea typeface="+mj-ea"/>
                <a:cs typeface="+mj-cs"/>
              </a:rPr>
              <a:t>After Today</a:t>
            </a:r>
          </a:p>
        </p:txBody>
      </p:sp>
      <p:sp>
        <p:nvSpPr>
          <p:cNvPr id="19" name="TextBox 18">
            <a:extLst>
              <a:ext uri="{FF2B5EF4-FFF2-40B4-BE49-F238E27FC236}">
                <a16:creationId xmlns:a16="http://schemas.microsoft.com/office/drawing/2014/main" id="{14734A7F-175A-46DD-A2FD-3EDA6E06D15C}"/>
              </a:ext>
            </a:extLst>
          </p:cNvPr>
          <p:cNvSpPr txBox="1"/>
          <p:nvPr/>
        </p:nvSpPr>
        <p:spPr>
          <a:xfrm>
            <a:off x="1523950" y="1"/>
            <a:ext cx="2402581" cy="584775"/>
          </a:xfrm>
          <a:prstGeom prst="rect">
            <a:avLst/>
          </a:prstGeom>
          <a:noFill/>
        </p:spPr>
        <p:txBody>
          <a:bodyPr wrap="none" rtlCol="0">
            <a:spAutoFit/>
          </a:bodyPr>
          <a:lstStyle/>
          <a:p>
            <a:r>
              <a:rPr lang="en-US" sz="3200" b="1" dirty="0">
                <a:solidFill>
                  <a:srgbClr val="043877"/>
                </a:solidFill>
                <a:latin typeface="+mj-lt"/>
                <a:ea typeface="+mj-ea"/>
                <a:cs typeface="+mj-cs"/>
              </a:rPr>
              <a:t>Before Today</a:t>
            </a:r>
          </a:p>
        </p:txBody>
      </p:sp>
      <p:sp>
        <p:nvSpPr>
          <p:cNvPr id="20" name="TextBox 19">
            <a:extLst>
              <a:ext uri="{FF2B5EF4-FFF2-40B4-BE49-F238E27FC236}">
                <a16:creationId xmlns:a16="http://schemas.microsoft.com/office/drawing/2014/main" id="{857BB6D7-5C84-463E-A150-4BD2027B4F99}"/>
              </a:ext>
            </a:extLst>
          </p:cNvPr>
          <p:cNvSpPr txBox="1"/>
          <p:nvPr/>
        </p:nvSpPr>
        <p:spPr>
          <a:xfrm>
            <a:off x="4924420" y="1218275"/>
            <a:ext cx="3247043" cy="1754326"/>
          </a:xfrm>
          <a:prstGeom prst="rect">
            <a:avLst/>
          </a:prstGeom>
          <a:noFill/>
        </p:spPr>
        <p:txBody>
          <a:bodyPr wrap="none" rtlCol="0">
            <a:spAutoFit/>
          </a:bodyPr>
          <a:lstStyle/>
          <a:p>
            <a:pPr marL="214313" indent="-214313">
              <a:buFont typeface="Arial" panose="020B0604020202020204" pitchFamily="34" charset="0"/>
              <a:buChar char="•"/>
            </a:pPr>
            <a:r>
              <a:rPr lang="en-US" dirty="0"/>
              <a:t>Simplification</a:t>
            </a:r>
          </a:p>
          <a:p>
            <a:pPr marL="214313" indent="-214313">
              <a:buFont typeface="Arial" panose="020B0604020202020204" pitchFamily="34" charset="0"/>
              <a:buChar char="•"/>
            </a:pPr>
            <a:r>
              <a:rPr lang="en-US" dirty="0"/>
              <a:t>Scalability</a:t>
            </a:r>
          </a:p>
          <a:p>
            <a:pPr marL="214313" indent="-214313">
              <a:buFont typeface="Arial" panose="020B0604020202020204" pitchFamily="34" charset="0"/>
              <a:buChar char="•"/>
            </a:pPr>
            <a:r>
              <a:rPr lang="en-US" dirty="0"/>
              <a:t>Commercial Vendor Products</a:t>
            </a:r>
          </a:p>
          <a:p>
            <a:pPr marL="214313" indent="-214313">
              <a:buFont typeface="Arial" panose="020B0604020202020204" pitchFamily="34" charset="0"/>
              <a:buChar char="•"/>
            </a:pPr>
            <a:r>
              <a:rPr lang="en-US" dirty="0"/>
              <a:t>New Innovation Opportunities</a:t>
            </a:r>
          </a:p>
          <a:p>
            <a:pPr marL="214313" indent="-214313">
              <a:buFont typeface="Arial" panose="020B0604020202020204" pitchFamily="34" charset="0"/>
              <a:buChar char="•"/>
            </a:pPr>
            <a:r>
              <a:rPr lang="en-US" dirty="0"/>
              <a:t>Membership Growth</a:t>
            </a:r>
          </a:p>
          <a:p>
            <a:pPr marL="214313" indent="-214313">
              <a:buFont typeface="Arial" panose="020B0604020202020204" pitchFamily="34" charset="0"/>
              <a:buChar char="•"/>
            </a:pPr>
            <a:r>
              <a:rPr lang="en-US" dirty="0"/>
              <a:t>Cross-Initiative Collaborations</a:t>
            </a:r>
          </a:p>
        </p:txBody>
      </p:sp>
      <p:grpSp>
        <p:nvGrpSpPr>
          <p:cNvPr id="2" name="Group 1">
            <a:extLst>
              <a:ext uri="{FF2B5EF4-FFF2-40B4-BE49-F238E27FC236}">
                <a16:creationId xmlns:a16="http://schemas.microsoft.com/office/drawing/2014/main" id="{15F43648-FF5A-42DC-BB1B-0ACC1E661A6E}"/>
              </a:ext>
            </a:extLst>
          </p:cNvPr>
          <p:cNvGrpSpPr/>
          <p:nvPr/>
        </p:nvGrpSpPr>
        <p:grpSpPr>
          <a:xfrm>
            <a:off x="5471558" y="446463"/>
            <a:ext cx="3836217" cy="4376075"/>
            <a:chOff x="6768943" y="595284"/>
            <a:chExt cx="5114956" cy="5834766"/>
          </a:xfrm>
        </p:grpSpPr>
        <p:pic>
          <p:nvPicPr>
            <p:cNvPr id="16" name="Picture 15">
              <a:extLst>
                <a:ext uri="{FF2B5EF4-FFF2-40B4-BE49-F238E27FC236}">
                  <a16:creationId xmlns:a16="http://schemas.microsoft.com/office/drawing/2014/main" id="{4C4CBE48-9E3E-42F4-8E46-2E560E2D055B}"/>
                </a:ext>
              </a:extLst>
            </p:cNvPr>
            <p:cNvPicPr>
              <a:picLocks noChangeAspect="1"/>
            </p:cNvPicPr>
            <p:nvPr/>
          </p:nvPicPr>
          <p:blipFill>
            <a:blip r:embed="rId7"/>
            <a:stretch>
              <a:fillRect/>
            </a:stretch>
          </p:blipFill>
          <p:spPr>
            <a:xfrm>
              <a:off x="7282931" y="595284"/>
              <a:ext cx="4600968" cy="5258250"/>
            </a:xfrm>
            <a:prstGeom prst="rect">
              <a:avLst/>
            </a:prstGeom>
          </p:spPr>
        </p:pic>
        <p:sp>
          <p:nvSpPr>
            <p:cNvPr id="17" name="TextBox 16">
              <a:extLst>
                <a:ext uri="{FF2B5EF4-FFF2-40B4-BE49-F238E27FC236}">
                  <a16:creationId xmlns:a16="http://schemas.microsoft.com/office/drawing/2014/main" id="{D2BF2229-4F76-4B6F-9341-71075F5430A4}"/>
                </a:ext>
              </a:extLst>
            </p:cNvPr>
            <p:cNvSpPr txBox="1"/>
            <p:nvPr/>
          </p:nvSpPr>
          <p:spPr>
            <a:xfrm>
              <a:off x="6768943" y="5999163"/>
              <a:ext cx="1718847" cy="430887"/>
            </a:xfrm>
            <a:prstGeom prst="rect">
              <a:avLst/>
            </a:prstGeom>
            <a:noFill/>
          </p:spPr>
          <p:txBody>
            <a:bodyPr wrap="none" rtlCol="0">
              <a:spAutoFit/>
            </a:bodyPr>
            <a:lstStyle/>
            <a:p>
              <a:r>
                <a:rPr lang="en-US" sz="1500" b="1" dirty="0"/>
                <a:t>April 25, 2018</a:t>
              </a:r>
            </a:p>
          </p:txBody>
        </p:sp>
        <p:sp>
          <p:nvSpPr>
            <p:cNvPr id="21" name="Oval 20">
              <a:extLst>
                <a:ext uri="{FF2B5EF4-FFF2-40B4-BE49-F238E27FC236}">
                  <a16:creationId xmlns:a16="http://schemas.microsoft.com/office/drawing/2014/main" id="{5B0063BB-B18F-499B-8864-79795BE5AF20}"/>
                </a:ext>
              </a:extLst>
            </p:cNvPr>
            <p:cNvSpPr>
              <a:spLocks noChangeAspect="1"/>
            </p:cNvSpPr>
            <p:nvPr/>
          </p:nvSpPr>
          <p:spPr>
            <a:xfrm>
              <a:off x="7282931" y="5514109"/>
              <a:ext cx="457200" cy="4572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 name="Date Placeholder 3"/>
          <p:cNvSpPr>
            <a:spLocks noGrp="1"/>
          </p:cNvSpPr>
          <p:nvPr>
            <p:ph type="dt" sz="half" idx="10"/>
          </p:nvPr>
        </p:nvSpPr>
        <p:spPr/>
        <p:txBody>
          <a:bodyPr/>
          <a:lstStyle/>
          <a:p>
            <a:r>
              <a:rPr lang="en-US"/>
              <a:t>©2018 Allotrope Foundation</a:t>
            </a:r>
            <a:endParaRPr lang="en-US" dirty="0"/>
          </a:p>
        </p:txBody>
      </p:sp>
    </p:spTree>
    <p:extLst>
      <p:ext uri="{BB962C8B-B14F-4D97-AF65-F5344CB8AC3E}">
        <p14:creationId xmlns:p14="http://schemas.microsoft.com/office/powerpoint/2010/main" val="2602252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2720" t="14545" r="20899" b="13207"/>
          <a:stretch/>
        </p:blipFill>
        <p:spPr>
          <a:xfrm>
            <a:off x="1286971" y="352032"/>
            <a:ext cx="6444329" cy="4502147"/>
          </a:xfrm>
          <a:prstGeom prst="rect">
            <a:avLst/>
          </a:prstGeom>
        </p:spPr>
      </p:pic>
      <p:sp>
        <p:nvSpPr>
          <p:cNvPr id="10" name="Rounded Rectangle 9"/>
          <p:cNvSpPr/>
          <p:nvPr/>
        </p:nvSpPr>
        <p:spPr bwMode="auto">
          <a:xfrm>
            <a:off x="4269028" y="1147475"/>
            <a:ext cx="2751995" cy="659423"/>
          </a:xfrm>
          <a:prstGeom prst="roundRect">
            <a:avLst/>
          </a:prstGeom>
          <a:noFill/>
          <a:ln w="76200" cap="flat" cmpd="sng" algn="ctr">
            <a:solidFill>
              <a:srgbClr val="FF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0"/>
              </a:spcBef>
              <a:spcAft>
                <a:spcPct val="0"/>
              </a:spcAft>
            </a:pPr>
            <a:endParaRPr lang="en-US" sz="1350" b="1">
              <a:solidFill>
                <a:srgbClr val="000000"/>
              </a:solidFill>
              <a:latin typeface="Arial" charset="0"/>
            </a:endParaRPr>
          </a:p>
        </p:txBody>
      </p:sp>
      <p:sp>
        <p:nvSpPr>
          <p:cNvPr id="5" name="TextBox 4"/>
          <p:cNvSpPr txBox="1"/>
          <p:nvPr/>
        </p:nvSpPr>
        <p:spPr>
          <a:xfrm>
            <a:off x="7199057" y="1115951"/>
            <a:ext cx="1736694" cy="784830"/>
          </a:xfrm>
          <a:prstGeom prst="rect">
            <a:avLst/>
          </a:prstGeom>
          <a:noFill/>
        </p:spPr>
        <p:txBody>
          <a:bodyPr wrap="none" lIns="68580" rIns="68580" rtlCol="0" anchor="t" anchorCtr="0">
            <a:spAutoFit/>
          </a:bodyPr>
          <a:lstStyle/>
          <a:p>
            <a:pPr defTabSz="685800">
              <a:spcBef>
                <a:spcPct val="0"/>
              </a:spcBef>
            </a:pPr>
            <a:r>
              <a:rPr lang="en-US" sz="1500" b="1" kern="0" dirty="0">
                <a:solidFill>
                  <a:srgbClr val="FF0000"/>
                </a:solidFill>
                <a:latin typeface="Tahoma" pitchFamily="34" charset="0"/>
                <a:ea typeface="Tahoma" pitchFamily="34" charset="0"/>
                <a:cs typeface="Tahoma" pitchFamily="34" charset="0"/>
              </a:rPr>
              <a:t>Characterization</a:t>
            </a:r>
          </a:p>
          <a:p>
            <a:pPr defTabSz="685800">
              <a:spcBef>
                <a:spcPct val="0"/>
              </a:spcBef>
            </a:pPr>
            <a:r>
              <a:rPr lang="en-US" sz="1500" b="1" kern="0" dirty="0">
                <a:solidFill>
                  <a:srgbClr val="FF0000"/>
                </a:solidFill>
                <a:latin typeface="Tahoma" pitchFamily="34" charset="0"/>
                <a:ea typeface="Tahoma" pitchFamily="34" charset="0"/>
                <a:cs typeface="Tahoma" pitchFamily="34" charset="0"/>
              </a:rPr>
              <a:t>of starting </a:t>
            </a:r>
          </a:p>
          <a:p>
            <a:pPr defTabSz="685800">
              <a:spcBef>
                <a:spcPct val="0"/>
              </a:spcBef>
            </a:pPr>
            <a:r>
              <a:rPr lang="en-US" sz="1500" b="1" kern="0" dirty="0">
                <a:solidFill>
                  <a:srgbClr val="FF0000"/>
                </a:solidFill>
                <a:latin typeface="Tahoma" pitchFamily="34" charset="0"/>
                <a:ea typeface="Tahoma" pitchFamily="34" charset="0"/>
                <a:cs typeface="Tahoma" pitchFamily="34" charset="0"/>
              </a:rPr>
              <a:t>materials…</a:t>
            </a:r>
          </a:p>
        </p:txBody>
      </p:sp>
      <p:sp>
        <p:nvSpPr>
          <p:cNvPr id="8" name="Rounded Rectangle 7"/>
          <p:cNvSpPr/>
          <p:nvPr/>
        </p:nvSpPr>
        <p:spPr bwMode="auto">
          <a:xfrm>
            <a:off x="4823085" y="1877518"/>
            <a:ext cx="2197938" cy="629588"/>
          </a:xfrm>
          <a:prstGeom prst="roundRect">
            <a:avLst/>
          </a:prstGeom>
          <a:noFill/>
          <a:ln w="76200" cap="flat" cmpd="sng" algn="ctr">
            <a:solidFill>
              <a:srgbClr val="00B05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0"/>
              </a:spcBef>
              <a:spcAft>
                <a:spcPct val="0"/>
              </a:spcAft>
            </a:pPr>
            <a:endParaRPr lang="en-US" sz="1350" b="1">
              <a:solidFill>
                <a:srgbClr val="000000"/>
              </a:solidFill>
              <a:latin typeface="Arial" charset="0"/>
            </a:endParaRPr>
          </a:p>
        </p:txBody>
      </p:sp>
      <p:sp>
        <p:nvSpPr>
          <p:cNvPr id="9" name="Rounded Rectangle 8"/>
          <p:cNvSpPr/>
          <p:nvPr/>
        </p:nvSpPr>
        <p:spPr bwMode="auto">
          <a:xfrm>
            <a:off x="4952645" y="2617504"/>
            <a:ext cx="2068377" cy="631613"/>
          </a:xfrm>
          <a:prstGeom prst="roundRect">
            <a:avLst/>
          </a:prstGeom>
          <a:noFill/>
          <a:ln w="76200" cap="flat" cmpd="sng" algn="ctr">
            <a:solidFill>
              <a:srgbClr val="00B05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0"/>
              </a:spcBef>
              <a:spcAft>
                <a:spcPct val="0"/>
              </a:spcAft>
            </a:pPr>
            <a:endParaRPr lang="en-US" sz="1350" b="1">
              <a:solidFill>
                <a:srgbClr val="000000"/>
              </a:solidFill>
              <a:latin typeface="Arial" charset="0"/>
            </a:endParaRPr>
          </a:p>
        </p:txBody>
      </p:sp>
      <p:sp>
        <p:nvSpPr>
          <p:cNvPr id="11" name="Rounded Rectangle 10"/>
          <p:cNvSpPr/>
          <p:nvPr/>
        </p:nvSpPr>
        <p:spPr bwMode="auto">
          <a:xfrm>
            <a:off x="6051614" y="3373925"/>
            <a:ext cx="969408" cy="617206"/>
          </a:xfrm>
          <a:prstGeom prst="roundRect">
            <a:avLst/>
          </a:prstGeom>
          <a:noFill/>
          <a:ln w="76200" cap="flat" cmpd="sng" algn="ctr">
            <a:solidFill>
              <a:srgbClr val="00B05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0"/>
              </a:spcBef>
              <a:spcAft>
                <a:spcPct val="0"/>
              </a:spcAft>
            </a:pPr>
            <a:endParaRPr lang="en-US" sz="1350" b="1">
              <a:solidFill>
                <a:srgbClr val="000000"/>
              </a:solidFill>
              <a:latin typeface="Arial" charset="0"/>
            </a:endParaRPr>
          </a:p>
        </p:txBody>
      </p:sp>
      <p:sp>
        <p:nvSpPr>
          <p:cNvPr id="12" name="TextBox 11"/>
          <p:cNvSpPr txBox="1"/>
          <p:nvPr/>
        </p:nvSpPr>
        <p:spPr>
          <a:xfrm>
            <a:off x="7199057" y="2750916"/>
            <a:ext cx="1812035" cy="553998"/>
          </a:xfrm>
          <a:prstGeom prst="rect">
            <a:avLst/>
          </a:prstGeom>
          <a:noFill/>
        </p:spPr>
        <p:txBody>
          <a:bodyPr wrap="none" lIns="68580" rIns="68580" rtlCol="0" anchor="t" anchorCtr="0">
            <a:spAutoFit/>
          </a:bodyPr>
          <a:lstStyle/>
          <a:p>
            <a:pPr defTabSz="685800">
              <a:spcBef>
                <a:spcPct val="0"/>
              </a:spcBef>
            </a:pPr>
            <a:r>
              <a:rPr lang="en-US" sz="1500" b="1" kern="0" dirty="0">
                <a:solidFill>
                  <a:srgbClr val="00B050"/>
                </a:solidFill>
                <a:latin typeface="Tahoma" pitchFamily="34" charset="0"/>
                <a:ea typeface="Tahoma" pitchFamily="34" charset="0"/>
                <a:cs typeface="Tahoma" pitchFamily="34" charset="0"/>
              </a:rPr>
              <a:t>The context of</a:t>
            </a:r>
          </a:p>
          <a:p>
            <a:pPr defTabSz="685800">
              <a:spcBef>
                <a:spcPct val="0"/>
              </a:spcBef>
            </a:pPr>
            <a:r>
              <a:rPr lang="en-US" sz="1500" b="1" kern="0" dirty="0">
                <a:solidFill>
                  <a:srgbClr val="00B050"/>
                </a:solidFill>
                <a:latin typeface="Tahoma" pitchFamily="34" charset="0"/>
                <a:ea typeface="Tahoma" pitchFamily="34" charset="0"/>
                <a:cs typeface="Tahoma" pitchFamily="34" charset="0"/>
              </a:rPr>
              <a:t>the experiment…</a:t>
            </a:r>
          </a:p>
        </p:txBody>
      </p:sp>
      <p:sp>
        <p:nvSpPr>
          <p:cNvPr id="13" name="Title 1"/>
          <p:cNvSpPr>
            <a:spLocks noGrp="1"/>
          </p:cNvSpPr>
          <p:nvPr>
            <p:ph type="title"/>
          </p:nvPr>
        </p:nvSpPr>
        <p:spPr>
          <a:xfrm>
            <a:off x="381000" y="352033"/>
            <a:ext cx="8686800" cy="443198"/>
          </a:xfrm>
          <a:solidFill>
            <a:schemeClr val="bg1"/>
          </a:solidFill>
        </p:spPr>
        <p:txBody>
          <a:bodyPr>
            <a:noAutofit/>
          </a:bodyPr>
          <a:lstStyle/>
          <a:p>
            <a:pPr eaLnBrk="1" hangingPunct="1"/>
            <a:r>
              <a:rPr lang="en-US" altLang="en-US" sz="3200" dirty="0"/>
              <a:t>Reproducibility: Data Quality and Context Matter</a:t>
            </a:r>
          </a:p>
        </p:txBody>
      </p:sp>
      <p:sp>
        <p:nvSpPr>
          <p:cNvPr id="15" name="Rectangle 14"/>
          <p:cNvSpPr/>
          <p:nvPr/>
        </p:nvSpPr>
        <p:spPr>
          <a:xfrm>
            <a:off x="2132322" y="4861147"/>
            <a:ext cx="5184156" cy="230832"/>
          </a:xfrm>
          <a:prstGeom prst="rect">
            <a:avLst/>
          </a:prstGeom>
          <a:solidFill>
            <a:schemeClr val="bg1"/>
          </a:solidFill>
        </p:spPr>
        <p:txBody>
          <a:bodyPr wrap="square">
            <a:spAutoFit/>
          </a:bodyPr>
          <a:lstStyle/>
          <a:p>
            <a:r>
              <a:rPr lang="en-US" sz="900" b="1" dirty="0">
                <a:latin typeface="AdvOT82c4f4c4"/>
              </a:rPr>
              <a:t>PLOS Biology | DOI:10.1371/journal.pbio.1002165 June 9, 2015</a:t>
            </a:r>
            <a:endParaRPr lang="en-US" sz="900" b="1" dirty="0"/>
          </a:p>
        </p:txBody>
      </p:sp>
      <p:pic>
        <p:nvPicPr>
          <p:cNvPr id="14" name="Picture 13"/>
          <p:cNvPicPr>
            <a:picLocks noChangeAspect="1"/>
          </p:cNvPicPr>
          <p:nvPr/>
        </p:nvPicPr>
        <p:blipFill>
          <a:blip r:embed="rId3"/>
          <a:stretch>
            <a:fillRect/>
          </a:stretch>
        </p:blipFill>
        <p:spPr>
          <a:xfrm>
            <a:off x="129851" y="2055685"/>
            <a:ext cx="1451868" cy="960689"/>
          </a:xfrm>
          <a:prstGeom prst="rect">
            <a:avLst/>
          </a:prstGeom>
          <a:ln>
            <a:noFill/>
          </a:ln>
          <a:effectLst>
            <a:outerShdw blurRad="292100" dist="139700" dir="2700000" algn="tl" rotWithShape="0">
              <a:srgbClr val="333333">
                <a:alpha val="65000"/>
              </a:srgbClr>
            </a:outerShdw>
          </a:effectLst>
        </p:spPr>
      </p:pic>
      <p:sp>
        <p:nvSpPr>
          <p:cNvPr id="2" name="Date Placeholder 1"/>
          <p:cNvSpPr>
            <a:spLocks noGrp="1"/>
          </p:cNvSpPr>
          <p:nvPr>
            <p:ph type="dt" sz="half" idx="10"/>
          </p:nvPr>
        </p:nvSpPr>
        <p:spPr/>
        <p:txBody>
          <a:bodyPr/>
          <a:lstStyle/>
          <a:p>
            <a:r>
              <a:rPr lang="en-US"/>
              <a:t>©2018 Allotrope Foundation</a:t>
            </a:r>
            <a:endParaRPr lang="en-US" dirty="0"/>
          </a:p>
        </p:txBody>
      </p:sp>
    </p:spTree>
    <p:extLst>
      <p:ext uri="{BB962C8B-B14F-4D97-AF65-F5344CB8AC3E}">
        <p14:creationId xmlns:p14="http://schemas.microsoft.com/office/powerpoint/2010/main" val="154626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8" grpId="0" animBg="1"/>
      <p:bldP spid="9" grpId="0" animBg="1"/>
      <p:bldP spid="11" grpId="0" animBg="1"/>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©2018 Allotrope Foundation</a:t>
            </a:r>
            <a:endParaRPr lang="en-US" dirty="0"/>
          </a:p>
        </p:txBody>
      </p:sp>
    </p:spTree>
    <p:extLst>
      <p:ext uri="{BB962C8B-B14F-4D97-AF65-F5344CB8AC3E}">
        <p14:creationId xmlns:p14="http://schemas.microsoft.com/office/powerpoint/2010/main" val="4207991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000" dirty="0"/>
              <a:t>High Variety of Result Data</a:t>
            </a:r>
          </a:p>
        </p:txBody>
      </p:sp>
      <p:pic>
        <p:nvPicPr>
          <p:cNvPr id="4" name="Picture 3" descr="Image result for pH ti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1" y="903850"/>
            <a:ext cx="1227803" cy="9196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2" descr="Image result for Gas chromato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393" y="924747"/>
            <a:ext cx="1833835" cy="8633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675631" y="1795264"/>
            <a:ext cx="1564852" cy="300082"/>
          </a:xfrm>
          <a:prstGeom prst="rect">
            <a:avLst/>
          </a:prstGeom>
        </p:spPr>
        <p:txBody>
          <a:bodyPr wrap="none">
            <a:spAutoFit/>
          </a:bodyPr>
          <a:lstStyle/>
          <a:p>
            <a:r>
              <a:rPr lang="en-US" sz="1350" dirty="0">
                <a:latin typeface="Lucida Sans" panose="020B0602030504020204" pitchFamily="34" charset="0"/>
              </a:rPr>
              <a:t>chromatography</a:t>
            </a:r>
          </a:p>
        </p:txBody>
      </p:sp>
      <p:sp>
        <p:nvSpPr>
          <p:cNvPr id="8" name="TextBox 7"/>
          <p:cNvSpPr txBox="1"/>
          <p:nvPr/>
        </p:nvSpPr>
        <p:spPr>
          <a:xfrm>
            <a:off x="1835591" y="1794858"/>
            <a:ext cx="420308" cy="300082"/>
          </a:xfrm>
          <a:prstGeom prst="rect">
            <a:avLst/>
          </a:prstGeom>
          <a:noFill/>
        </p:spPr>
        <p:txBody>
          <a:bodyPr wrap="none" rtlCol="0">
            <a:spAutoFit/>
          </a:bodyPr>
          <a:lstStyle/>
          <a:p>
            <a:r>
              <a:rPr lang="en-US" sz="1350" dirty="0">
                <a:latin typeface="Lucida Sans" panose="020B0602030504020204" pitchFamily="34" charset="0"/>
              </a:rPr>
              <a:t>pH</a:t>
            </a:r>
          </a:p>
        </p:txBody>
      </p:sp>
      <p:pic>
        <p:nvPicPr>
          <p:cNvPr id="10" name="Picture 2" descr="Image result for thermogravimetric analys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7770" y="950099"/>
            <a:ext cx="1466616" cy="89117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447673" y="1795264"/>
            <a:ext cx="1677389" cy="300082"/>
          </a:xfrm>
          <a:prstGeom prst="rect">
            <a:avLst/>
          </a:prstGeom>
        </p:spPr>
        <p:txBody>
          <a:bodyPr wrap="square">
            <a:spAutoFit/>
          </a:bodyPr>
          <a:lstStyle/>
          <a:p>
            <a:r>
              <a:rPr lang="en-US" sz="1350" dirty="0">
                <a:latin typeface="Lucida Sans" panose="020B0602030504020204" pitchFamily="34" charset="0"/>
              </a:rPr>
              <a:t>thermogravimetry </a:t>
            </a:r>
            <a:endParaRPr lang="en-US" sz="1350" dirty="0"/>
          </a:p>
        </p:txBody>
      </p:sp>
      <p:cxnSp>
        <p:nvCxnSpPr>
          <p:cNvPr id="13" name="Straight Connector 12"/>
          <p:cNvCxnSpPr/>
          <p:nvPr/>
        </p:nvCxnSpPr>
        <p:spPr>
          <a:xfrm>
            <a:off x="1485900" y="2140365"/>
            <a:ext cx="61832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85900" y="3482467"/>
            <a:ext cx="6183261"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2" descr="https://upload.wikimedia.org/wikipedia/commons/b/bf/Neubauer_improved_with_cell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5485" y="3664657"/>
            <a:ext cx="1240470" cy="9303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Image result for ms/ms spectr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7770" y="2372125"/>
            <a:ext cx="1530155" cy="8540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5900" y="3538818"/>
            <a:ext cx="1576234" cy="1081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descr="File:Mass spectrum coprostano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39840" y="2230692"/>
            <a:ext cx="1665343" cy="96688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35648" y="2230693"/>
            <a:ext cx="1901675" cy="1045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5833040" y="3197575"/>
            <a:ext cx="1363681" cy="300082"/>
          </a:xfrm>
          <a:prstGeom prst="rect">
            <a:avLst/>
          </a:prstGeom>
        </p:spPr>
        <p:txBody>
          <a:bodyPr wrap="square">
            <a:spAutoFit/>
          </a:bodyPr>
          <a:lstStyle/>
          <a:p>
            <a:r>
              <a:rPr lang="en-US" sz="1350" dirty="0">
                <a:latin typeface="Lucida Sans" panose="020B0602030504020204" pitchFamily="34" charset="0"/>
              </a:rPr>
              <a:t>HPLC-MS-MS</a:t>
            </a:r>
          </a:p>
        </p:txBody>
      </p:sp>
      <p:sp>
        <p:nvSpPr>
          <p:cNvPr id="23" name="TextBox 22"/>
          <p:cNvSpPr txBox="1"/>
          <p:nvPr/>
        </p:nvSpPr>
        <p:spPr>
          <a:xfrm>
            <a:off x="6046812" y="3720413"/>
            <a:ext cx="877163" cy="923330"/>
          </a:xfrm>
          <a:prstGeom prst="rect">
            <a:avLst/>
          </a:prstGeom>
          <a:noFill/>
        </p:spPr>
        <p:txBody>
          <a:bodyPr wrap="none" rtlCol="0">
            <a:spAutoFit/>
          </a:bodyPr>
          <a:lstStyle/>
          <a:p>
            <a:r>
              <a:rPr lang="en-US" sz="5400" b="1" dirty="0">
                <a:latin typeface="Lucida Sans" panose="020B0602030504020204" pitchFamily="34" charset="0"/>
              </a:rPr>
              <a:t>…</a:t>
            </a:r>
          </a:p>
        </p:txBody>
      </p:sp>
      <p:sp>
        <p:nvSpPr>
          <p:cNvPr id="24" name="Rectangle 23"/>
          <p:cNvSpPr/>
          <p:nvPr/>
        </p:nvSpPr>
        <p:spPr>
          <a:xfrm>
            <a:off x="1506167" y="3172518"/>
            <a:ext cx="1776448" cy="300082"/>
          </a:xfrm>
          <a:prstGeom prst="rect">
            <a:avLst/>
          </a:prstGeom>
        </p:spPr>
        <p:txBody>
          <a:bodyPr wrap="none">
            <a:spAutoFit/>
          </a:bodyPr>
          <a:lstStyle/>
          <a:p>
            <a:r>
              <a:rPr lang="en-US" sz="1350" dirty="0">
                <a:latin typeface="Lucida Sans" panose="020B0602030504020204" pitchFamily="34" charset="0"/>
              </a:rPr>
              <a:t>mass spectroscopy</a:t>
            </a:r>
          </a:p>
        </p:txBody>
      </p:sp>
      <p:sp>
        <p:nvSpPr>
          <p:cNvPr id="25" name="Rectangle 24"/>
          <p:cNvSpPr/>
          <p:nvPr/>
        </p:nvSpPr>
        <p:spPr>
          <a:xfrm>
            <a:off x="3791961" y="3172751"/>
            <a:ext cx="918841" cy="300082"/>
          </a:xfrm>
          <a:prstGeom prst="rect">
            <a:avLst/>
          </a:prstGeom>
        </p:spPr>
        <p:txBody>
          <a:bodyPr wrap="none">
            <a:spAutoFit/>
          </a:bodyPr>
          <a:lstStyle/>
          <a:p>
            <a:r>
              <a:rPr lang="en-US" sz="1350" dirty="0">
                <a:latin typeface="Lucida Sans" panose="020B0602030504020204" pitchFamily="34" charset="0"/>
              </a:rPr>
              <a:t>HPLC-MS</a:t>
            </a:r>
            <a:endParaRPr lang="en-US" sz="1350" dirty="0"/>
          </a:p>
        </p:txBody>
      </p:sp>
      <p:sp>
        <p:nvSpPr>
          <p:cNvPr id="26" name="Rectangle 25"/>
          <p:cNvSpPr/>
          <p:nvPr/>
        </p:nvSpPr>
        <p:spPr>
          <a:xfrm>
            <a:off x="3745350" y="4612666"/>
            <a:ext cx="1162498" cy="300082"/>
          </a:xfrm>
          <a:prstGeom prst="rect">
            <a:avLst/>
          </a:prstGeom>
        </p:spPr>
        <p:txBody>
          <a:bodyPr wrap="none">
            <a:spAutoFit/>
          </a:bodyPr>
          <a:lstStyle/>
          <a:p>
            <a:r>
              <a:rPr lang="en-US" sz="1350" dirty="0">
                <a:latin typeface="Lucida Sans" panose="020B0602030504020204" pitchFamily="34" charset="0"/>
              </a:rPr>
              <a:t>cell counter</a:t>
            </a:r>
          </a:p>
        </p:txBody>
      </p:sp>
      <p:sp>
        <p:nvSpPr>
          <p:cNvPr id="27" name="Rectangle 26"/>
          <p:cNvSpPr/>
          <p:nvPr/>
        </p:nvSpPr>
        <p:spPr>
          <a:xfrm>
            <a:off x="1979015" y="4595009"/>
            <a:ext cx="538930" cy="300082"/>
          </a:xfrm>
          <a:prstGeom prst="rect">
            <a:avLst/>
          </a:prstGeom>
        </p:spPr>
        <p:txBody>
          <a:bodyPr wrap="none">
            <a:spAutoFit/>
          </a:bodyPr>
          <a:lstStyle/>
          <a:p>
            <a:r>
              <a:rPr lang="en-US" sz="1350" dirty="0"/>
              <a:t>NMR</a:t>
            </a:r>
          </a:p>
        </p:txBody>
      </p:sp>
      <p:sp>
        <p:nvSpPr>
          <p:cNvPr id="28" name="Date Placeholder 3"/>
          <p:cNvSpPr>
            <a:spLocks noGrp="1"/>
          </p:cNvSpPr>
          <p:nvPr>
            <p:ph type="dt" sz="half" idx="10"/>
          </p:nvPr>
        </p:nvSpPr>
        <p:spPr>
          <a:xfrm>
            <a:off x="1485900" y="4767263"/>
            <a:ext cx="1600200" cy="273844"/>
          </a:xfrm>
        </p:spPr>
        <p:txBody>
          <a:bodyPr/>
          <a:lstStyle/>
          <a:p>
            <a:r>
              <a:rPr lang="en-US">
                <a:solidFill>
                  <a:prstClr val="black">
                    <a:tint val="75000"/>
                  </a:prstClr>
                </a:solidFill>
              </a:rPr>
              <a:t>©2018 Allotrope Foundation</a:t>
            </a:r>
            <a:endParaRPr lang="en-US" dirty="0">
              <a:solidFill>
                <a:prstClr val="black">
                  <a:tint val="75000"/>
                </a:prstClr>
              </a:solidFill>
            </a:endParaRPr>
          </a:p>
        </p:txBody>
      </p:sp>
    </p:spTree>
    <p:extLst>
      <p:ext uri="{BB962C8B-B14F-4D97-AF65-F5344CB8AC3E}">
        <p14:creationId xmlns:p14="http://schemas.microsoft.com/office/powerpoint/2010/main" val="2975097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000" dirty="0"/>
              <a:t>Landscape of Existing Standards</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663" y="852484"/>
            <a:ext cx="5486604" cy="40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5" name="TextBox 4"/>
          <p:cNvSpPr txBox="1"/>
          <p:nvPr/>
        </p:nvSpPr>
        <p:spPr>
          <a:xfrm>
            <a:off x="5442671" y="2011034"/>
            <a:ext cx="739305" cy="507831"/>
          </a:xfrm>
          <a:prstGeom prst="rect">
            <a:avLst/>
          </a:prstGeom>
          <a:solidFill>
            <a:schemeClr val="accent4"/>
          </a:solidFill>
        </p:spPr>
        <p:txBody>
          <a:bodyPr wrap="none" rtlCol="0">
            <a:spAutoFit/>
          </a:bodyPr>
          <a:lstStyle/>
          <a:p>
            <a:r>
              <a:rPr lang="de-DE" sz="2700" dirty="0">
                <a:solidFill>
                  <a:schemeClr val="bg1"/>
                </a:solidFill>
                <a:latin typeface="Lucida Sans" panose="020B0602030504020204" pitchFamily="34" charset="0"/>
              </a:rPr>
              <a:t>ISO</a:t>
            </a:r>
            <a:endParaRPr lang="en-US" sz="2700" dirty="0" err="1">
              <a:solidFill>
                <a:schemeClr val="bg1"/>
              </a:solidFill>
              <a:latin typeface="Lucida Sans" panose="020B0602030504020204" pitchFamily="34" charset="0"/>
            </a:endParaRPr>
          </a:p>
        </p:txBody>
      </p:sp>
      <p:sp>
        <p:nvSpPr>
          <p:cNvPr id="6" name="TextBox 5"/>
          <p:cNvSpPr txBox="1"/>
          <p:nvPr/>
        </p:nvSpPr>
        <p:spPr>
          <a:xfrm>
            <a:off x="3869302" y="2302653"/>
            <a:ext cx="561372" cy="300082"/>
          </a:xfrm>
          <a:prstGeom prst="rect">
            <a:avLst/>
          </a:prstGeom>
          <a:solidFill>
            <a:schemeClr val="accent4"/>
          </a:solidFill>
        </p:spPr>
        <p:txBody>
          <a:bodyPr wrap="none" rtlCol="0">
            <a:spAutoFit/>
          </a:bodyPr>
          <a:lstStyle/>
          <a:p>
            <a:r>
              <a:rPr lang="de-DE" sz="1350" dirty="0">
                <a:solidFill>
                  <a:schemeClr val="bg1"/>
                </a:solidFill>
                <a:latin typeface="Lucida Sans" panose="020B0602030504020204" pitchFamily="34" charset="0"/>
              </a:rPr>
              <a:t>W3C</a:t>
            </a:r>
            <a:endParaRPr lang="en-US" sz="1350" dirty="0" err="1">
              <a:solidFill>
                <a:schemeClr val="bg1"/>
              </a:solidFill>
              <a:latin typeface="Lucida Sans" panose="020B0602030504020204" pitchFamily="34" charset="0"/>
            </a:endParaRPr>
          </a:p>
        </p:txBody>
      </p:sp>
      <p:sp>
        <p:nvSpPr>
          <p:cNvPr id="7" name="TextBox 6"/>
          <p:cNvSpPr txBox="1"/>
          <p:nvPr/>
        </p:nvSpPr>
        <p:spPr>
          <a:xfrm>
            <a:off x="5084864" y="3655612"/>
            <a:ext cx="685800" cy="646331"/>
          </a:xfrm>
          <a:prstGeom prst="rect">
            <a:avLst/>
          </a:prstGeom>
          <a:solidFill>
            <a:schemeClr val="accent4"/>
          </a:solidFill>
        </p:spPr>
        <p:txBody>
          <a:bodyPr wrap="square" rtlCol="0">
            <a:spAutoFit/>
          </a:bodyPr>
          <a:lstStyle/>
          <a:p>
            <a:r>
              <a:rPr lang="de-DE" dirty="0">
                <a:solidFill>
                  <a:schemeClr val="bg1"/>
                </a:solidFill>
                <a:latin typeface="Lucida Sans" panose="020B0602030504020204" pitchFamily="34" charset="0"/>
              </a:rPr>
              <a:t>IE TF</a:t>
            </a:r>
            <a:endParaRPr lang="en-US" sz="2100" dirty="0" err="1">
              <a:solidFill>
                <a:schemeClr val="bg1"/>
              </a:solidFill>
              <a:latin typeface="Lucida Sans" panose="020B0602030504020204" pitchFamily="34" charset="0"/>
            </a:endParaRPr>
          </a:p>
        </p:txBody>
      </p:sp>
      <p:sp>
        <p:nvSpPr>
          <p:cNvPr id="8" name="TextBox 7"/>
          <p:cNvSpPr txBox="1"/>
          <p:nvPr/>
        </p:nvSpPr>
        <p:spPr>
          <a:xfrm>
            <a:off x="2731272" y="2898205"/>
            <a:ext cx="622286" cy="276999"/>
          </a:xfrm>
          <a:prstGeom prst="rect">
            <a:avLst/>
          </a:prstGeom>
          <a:solidFill>
            <a:schemeClr val="accent4"/>
          </a:solidFill>
        </p:spPr>
        <p:txBody>
          <a:bodyPr wrap="none" rtlCol="0">
            <a:spAutoFit/>
          </a:bodyPr>
          <a:lstStyle/>
          <a:p>
            <a:r>
              <a:rPr lang="de-DE" sz="1200" dirty="0">
                <a:solidFill>
                  <a:schemeClr val="bg1"/>
                </a:solidFill>
                <a:latin typeface="Lucida Sans" panose="020B0602030504020204" pitchFamily="34" charset="0"/>
              </a:rPr>
              <a:t>OASIS</a:t>
            </a:r>
            <a:endParaRPr lang="en-US" sz="1200" dirty="0" err="1">
              <a:solidFill>
                <a:schemeClr val="bg1"/>
              </a:solidFill>
              <a:latin typeface="Lucida Sans" panose="020B0602030504020204" pitchFamily="34" charset="0"/>
            </a:endParaRPr>
          </a:p>
        </p:txBody>
      </p:sp>
      <p:sp>
        <p:nvSpPr>
          <p:cNvPr id="9" name="TextBox 8"/>
          <p:cNvSpPr txBox="1"/>
          <p:nvPr/>
        </p:nvSpPr>
        <p:spPr>
          <a:xfrm>
            <a:off x="3767921" y="3920723"/>
            <a:ext cx="454796" cy="415498"/>
          </a:xfrm>
          <a:prstGeom prst="rect">
            <a:avLst/>
          </a:prstGeom>
          <a:solidFill>
            <a:schemeClr val="accent4"/>
          </a:solidFill>
        </p:spPr>
        <p:txBody>
          <a:bodyPr wrap="square" rtlCol="0">
            <a:spAutoFit/>
          </a:bodyPr>
          <a:lstStyle/>
          <a:p>
            <a:r>
              <a:rPr lang="de-DE" sz="1050" dirty="0">
                <a:solidFill>
                  <a:schemeClr val="bg1"/>
                </a:solidFill>
                <a:latin typeface="Lucida Sans" panose="020B0602030504020204" pitchFamily="34" charset="0"/>
              </a:rPr>
              <a:t>OMG</a:t>
            </a:r>
            <a:endParaRPr lang="en-US" sz="1200" dirty="0" err="1">
              <a:solidFill>
                <a:schemeClr val="bg1"/>
              </a:solidFill>
              <a:latin typeface="Lucida Sans" panose="020B0602030504020204" pitchFamily="34" charset="0"/>
            </a:endParaRPr>
          </a:p>
        </p:txBody>
      </p:sp>
      <p:sp>
        <p:nvSpPr>
          <p:cNvPr id="10" name="TextBox 9"/>
          <p:cNvSpPr txBox="1"/>
          <p:nvPr/>
        </p:nvSpPr>
        <p:spPr>
          <a:xfrm>
            <a:off x="2813557" y="1833100"/>
            <a:ext cx="318842" cy="369332"/>
          </a:xfrm>
          <a:prstGeom prst="rect">
            <a:avLst/>
          </a:prstGeom>
          <a:solidFill>
            <a:schemeClr val="accent4"/>
          </a:solidFill>
        </p:spPr>
        <p:txBody>
          <a:bodyPr wrap="square" rtlCol="0">
            <a:spAutoFit/>
          </a:bodyPr>
          <a:lstStyle/>
          <a:p>
            <a:r>
              <a:rPr lang="de-DE" sz="900" dirty="0">
                <a:solidFill>
                  <a:schemeClr val="bg1"/>
                </a:solidFill>
                <a:latin typeface="Lucida Sans" panose="020B0602030504020204" pitchFamily="34" charset="0"/>
              </a:rPr>
              <a:t>LC</a:t>
            </a:r>
            <a:endParaRPr lang="en-US" sz="1050" dirty="0" err="1">
              <a:solidFill>
                <a:schemeClr val="bg1"/>
              </a:solidFill>
              <a:latin typeface="Lucida Sans" panose="020B0602030504020204" pitchFamily="34" charset="0"/>
            </a:endParaRPr>
          </a:p>
        </p:txBody>
      </p:sp>
      <p:sp>
        <p:nvSpPr>
          <p:cNvPr id="11" name="TextBox 10"/>
          <p:cNvSpPr txBox="1"/>
          <p:nvPr/>
        </p:nvSpPr>
        <p:spPr>
          <a:xfrm>
            <a:off x="2787322" y="4559806"/>
            <a:ext cx="386819" cy="276999"/>
          </a:xfrm>
          <a:prstGeom prst="rect">
            <a:avLst/>
          </a:prstGeom>
          <a:solidFill>
            <a:schemeClr val="accent4"/>
          </a:solidFill>
        </p:spPr>
        <p:txBody>
          <a:bodyPr wrap="square" rtlCol="0">
            <a:spAutoFit/>
          </a:bodyPr>
          <a:lstStyle/>
          <a:p>
            <a:r>
              <a:rPr lang="de-DE" sz="600" dirty="0">
                <a:solidFill>
                  <a:schemeClr val="bg1"/>
                </a:solidFill>
                <a:latin typeface="Lucida Sans" panose="020B0602030504020204" pitchFamily="34" charset="0"/>
              </a:rPr>
              <a:t>CDISC</a:t>
            </a:r>
            <a:endParaRPr lang="en-US" sz="675" dirty="0" err="1">
              <a:solidFill>
                <a:schemeClr val="bg1"/>
              </a:solidFill>
              <a:latin typeface="Lucida Sans" panose="020B0602030504020204" pitchFamily="34" charset="0"/>
            </a:endParaRPr>
          </a:p>
        </p:txBody>
      </p:sp>
      <p:sp>
        <p:nvSpPr>
          <p:cNvPr id="12" name="TextBox 11"/>
          <p:cNvSpPr txBox="1"/>
          <p:nvPr/>
        </p:nvSpPr>
        <p:spPr>
          <a:xfrm>
            <a:off x="3163788" y="1279491"/>
            <a:ext cx="293040" cy="230832"/>
          </a:xfrm>
          <a:prstGeom prst="rect">
            <a:avLst/>
          </a:prstGeom>
          <a:solidFill>
            <a:schemeClr val="accent4"/>
          </a:solidFill>
        </p:spPr>
        <p:txBody>
          <a:bodyPr wrap="square" rtlCol="0">
            <a:spAutoFit/>
          </a:bodyPr>
          <a:lstStyle/>
          <a:p>
            <a:r>
              <a:rPr lang="de-DE" sz="450" dirty="0">
                <a:solidFill>
                  <a:schemeClr val="bg1"/>
                </a:solidFill>
                <a:latin typeface="Lucida Sans" panose="020B0602030504020204" pitchFamily="34" charset="0"/>
              </a:rPr>
              <a:t>NISO</a:t>
            </a:r>
            <a:endParaRPr lang="en-US" sz="525" dirty="0" err="1">
              <a:solidFill>
                <a:schemeClr val="bg1"/>
              </a:solidFill>
              <a:latin typeface="Lucida Sans" panose="020B0602030504020204" pitchFamily="34" charset="0"/>
            </a:endParaRPr>
          </a:p>
        </p:txBody>
      </p:sp>
      <p:sp>
        <p:nvSpPr>
          <p:cNvPr id="13" name="TextBox 12"/>
          <p:cNvSpPr txBox="1"/>
          <p:nvPr/>
        </p:nvSpPr>
        <p:spPr>
          <a:xfrm>
            <a:off x="2009481" y="2155149"/>
            <a:ext cx="284471" cy="253916"/>
          </a:xfrm>
          <a:prstGeom prst="rect">
            <a:avLst/>
          </a:prstGeom>
          <a:solidFill>
            <a:schemeClr val="accent4"/>
          </a:solidFill>
        </p:spPr>
        <p:txBody>
          <a:bodyPr wrap="square" rtlCol="0">
            <a:spAutoFit/>
          </a:bodyPr>
          <a:lstStyle/>
          <a:p>
            <a:r>
              <a:rPr lang="de-DE" sz="525" dirty="0">
                <a:solidFill>
                  <a:schemeClr val="bg1"/>
                </a:solidFill>
                <a:latin typeface="Lucida Sans" panose="020B0602030504020204" pitchFamily="34" charset="0"/>
              </a:rPr>
              <a:t>OAI</a:t>
            </a:r>
            <a:endParaRPr lang="en-US" sz="600" dirty="0" err="1">
              <a:solidFill>
                <a:schemeClr val="bg1"/>
              </a:solidFill>
              <a:latin typeface="Lucida Sans" panose="020B0602030504020204" pitchFamily="34" charset="0"/>
            </a:endParaRPr>
          </a:p>
        </p:txBody>
      </p:sp>
      <p:sp>
        <p:nvSpPr>
          <p:cNvPr id="14" name="Date Placeholder 3"/>
          <p:cNvSpPr>
            <a:spLocks noGrp="1"/>
          </p:cNvSpPr>
          <p:nvPr>
            <p:ph type="dt" sz="half" idx="10"/>
          </p:nvPr>
        </p:nvSpPr>
        <p:spPr>
          <a:xfrm>
            <a:off x="172113" y="4736337"/>
            <a:ext cx="2705100" cy="273844"/>
          </a:xfrm>
        </p:spPr>
        <p:txBody>
          <a:bodyPr/>
          <a:lstStyle/>
          <a:p>
            <a:r>
              <a:rPr lang="en-US" dirty="0">
                <a:solidFill>
                  <a:prstClr val="black">
                    <a:tint val="75000"/>
                  </a:prstClr>
                </a:solidFill>
              </a:rPr>
              <a:t>©2018 Allotrope Foundation</a:t>
            </a:r>
          </a:p>
        </p:txBody>
      </p:sp>
    </p:spTree>
    <p:extLst>
      <p:ext uri="{BB962C8B-B14F-4D97-AF65-F5344CB8AC3E}">
        <p14:creationId xmlns:p14="http://schemas.microsoft.com/office/powerpoint/2010/main" val="2826788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de-DE" sz="3000" dirty="0"/>
              <a:t>Scope</a:t>
            </a:r>
            <a:endParaRPr lang="en-US" sz="3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50957776"/>
              </p:ext>
            </p:extLst>
          </p:nvPr>
        </p:nvGraphicFramePr>
        <p:xfrm>
          <a:off x="1485900" y="754380"/>
          <a:ext cx="6172200" cy="4013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3"/>
          <p:cNvSpPr>
            <a:spLocks noGrp="1"/>
          </p:cNvSpPr>
          <p:nvPr>
            <p:ph type="dt" sz="half" idx="10"/>
          </p:nvPr>
        </p:nvSpPr>
        <p:spPr>
          <a:xfrm>
            <a:off x="1485900" y="4767263"/>
            <a:ext cx="1600200" cy="273844"/>
          </a:xfrm>
        </p:spPr>
        <p:txBody>
          <a:bodyPr/>
          <a:lstStyle/>
          <a:p>
            <a:r>
              <a:rPr lang="en-US">
                <a:solidFill>
                  <a:prstClr val="black">
                    <a:tint val="75000"/>
                  </a:prstClr>
                </a:solidFill>
              </a:rPr>
              <a:t>©2018 Allotrope Foundation</a:t>
            </a:r>
            <a:endParaRPr lang="en-US" dirty="0">
              <a:solidFill>
                <a:prstClr val="black">
                  <a:tint val="75000"/>
                </a:prstClr>
              </a:solidFill>
            </a:endParaRPr>
          </a:p>
        </p:txBody>
      </p:sp>
    </p:spTree>
    <p:extLst>
      <p:ext uri="{BB962C8B-B14F-4D97-AF65-F5344CB8AC3E}">
        <p14:creationId xmlns:p14="http://schemas.microsoft.com/office/powerpoint/2010/main" val="2367064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de-DE" sz="3000" dirty="0"/>
              <a:t>Key Requirements</a:t>
            </a:r>
            <a:endParaRPr lang="en-US" sz="3000" dirty="0"/>
          </a:p>
        </p:txBody>
      </p:sp>
      <p:graphicFrame>
        <p:nvGraphicFramePr>
          <p:cNvPr id="6" name="Content Placeholder 5"/>
          <p:cNvGraphicFramePr>
            <a:graphicFrameLocks noGrp="1"/>
          </p:cNvGraphicFramePr>
          <p:nvPr>
            <p:ph sz="half" idx="1"/>
          </p:nvPr>
        </p:nvGraphicFramePr>
        <p:xfrm>
          <a:off x="1485900" y="703024"/>
          <a:ext cx="5935718" cy="4064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sz="half" idx="2"/>
          </p:nvPr>
        </p:nvSpPr>
        <p:spPr/>
        <p:txBody>
          <a:bodyPr>
            <a:normAutofit/>
          </a:bodyPr>
          <a:lstStyle/>
          <a:p>
            <a:pPr lvl="1"/>
            <a:endParaRPr lang="en-US" sz="1500" dirty="0"/>
          </a:p>
          <a:p>
            <a:pPr marL="0" indent="0">
              <a:buNone/>
            </a:pPr>
            <a:endParaRPr lang="en-US" sz="1800" dirty="0"/>
          </a:p>
        </p:txBody>
      </p:sp>
      <p:sp>
        <p:nvSpPr>
          <p:cNvPr id="7" name="Date Placeholder 3"/>
          <p:cNvSpPr>
            <a:spLocks noGrp="1"/>
          </p:cNvSpPr>
          <p:nvPr>
            <p:ph type="dt" sz="half" idx="10"/>
          </p:nvPr>
        </p:nvSpPr>
        <p:spPr>
          <a:xfrm>
            <a:off x="1485900" y="4767263"/>
            <a:ext cx="1600200" cy="273844"/>
          </a:xfrm>
        </p:spPr>
        <p:txBody>
          <a:bodyPr/>
          <a:lstStyle/>
          <a:p>
            <a:r>
              <a:rPr lang="en-US">
                <a:solidFill>
                  <a:prstClr val="black">
                    <a:tint val="75000"/>
                  </a:prstClr>
                </a:solidFill>
              </a:rPr>
              <a:t>©2018 Allotrope Foundation</a:t>
            </a:r>
            <a:endParaRPr lang="en-US" dirty="0">
              <a:solidFill>
                <a:prstClr val="black">
                  <a:tint val="75000"/>
                </a:prstClr>
              </a:solidFill>
            </a:endParaRPr>
          </a:p>
        </p:txBody>
      </p:sp>
    </p:spTree>
    <p:extLst>
      <p:ext uri="{BB962C8B-B14F-4D97-AF65-F5344CB8AC3E}">
        <p14:creationId xmlns:p14="http://schemas.microsoft.com/office/powerpoint/2010/main" val="2766393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de-DE" sz="2700" dirty="0"/>
              <a:t>ADF MS Example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4689"/>
            <a:ext cx="6858000" cy="4129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3"/>
          <p:cNvSpPr>
            <a:spLocks noGrp="1"/>
          </p:cNvSpPr>
          <p:nvPr>
            <p:ph type="dt" sz="half" idx="10"/>
          </p:nvPr>
        </p:nvSpPr>
        <p:spPr>
          <a:xfrm>
            <a:off x="1485900" y="4767263"/>
            <a:ext cx="1600200" cy="273844"/>
          </a:xfrm>
        </p:spPr>
        <p:txBody>
          <a:bodyPr/>
          <a:lstStyle/>
          <a:p>
            <a:r>
              <a:rPr lang="en-US">
                <a:solidFill>
                  <a:prstClr val="black">
                    <a:tint val="75000"/>
                  </a:prstClr>
                </a:solidFill>
              </a:rPr>
              <a:t>©2018 Allotrope Foundation</a:t>
            </a:r>
            <a:endParaRPr lang="en-US" dirty="0">
              <a:solidFill>
                <a:prstClr val="black">
                  <a:tint val="75000"/>
                </a:prstClr>
              </a:solidFill>
            </a:endParaRPr>
          </a:p>
        </p:txBody>
      </p:sp>
    </p:spTree>
    <p:extLst>
      <p:ext uri="{BB962C8B-B14F-4D97-AF65-F5344CB8AC3E}">
        <p14:creationId xmlns:p14="http://schemas.microsoft.com/office/powerpoint/2010/main" val="3553006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0116" y="1023488"/>
            <a:ext cx="5664536" cy="357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1485900" y="57150"/>
            <a:ext cx="6172200" cy="857250"/>
          </a:xfrm>
        </p:spPr>
        <p:txBody>
          <a:bodyPr anchor="t">
            <a:normAutofit/>
          </a:bodyPr>
          <a:lstStyle/>
          <a:p>
            <a:r>
              <a:rPr lang="en-US" sz="3000" dirty="0"/>
              <a:t>Data Package Example</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719" y="596494"/>
            <a:ext cx="3050381" cy="4902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urved Down Arrow 4"/>
          <p:cNvSpPr/>
          <p:nvPr/>
        </p:nvSpPr>
        <p:spPr>
          <a:xfrm>
            <a:off x="3839596" y="865576"/>
            <a:ext cx="826991" cy="28793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chemeClr val="tx1"/>
              </a:solidFill>
            </a:endParaRPr>
          </a:p>
        </p:txBody>
      </p:sp>
      <p:sp>
        <p:nvSpPr>
          <p:cNvPr id="12" name="Curved Down Arrow 11"/>
          <p:cNvSpPr/>
          <p:nvPr/>
        </p:nvSpPr>
        <p:spPr>
          <a:xfrm flipH="1" flipV="1">
            <a:off x="3794045" y="4663551"/>
            <a:ext cx="826991" cy="28793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chemeClr val="tx1"/>
              </a:solidFill>
            </a:endParaRPr>
          </a:p>
        </p:txBody>
      </p:sp>
      <p:sp>
        <p:nvSpPr>
          <p:cNvPr id="8" name="Date Placeholder 3"/>
          <p:cNvSpPr>
            <a:spLocks noGrp="1"/>
          </p:cNvSpPr>
          <p:nvPr>
            <p:ph type="dt" sz="half" idx="10"/>
          </p:nvPr>
        </p:nvSpPr>
        <p:spPr>
          <a:xfrm>
            <a:off x="1485900" y="4767263"/>
            <a:ext cx="1600200" cy="273844"/>
          </a:xfrm>
        </p:spPr>
        <p:txBody>
          <a:bodyPr/>
          <a:lstStyle/>
          <a:p>
            <a:r>
              <a:rPr lang="en-US">
                <a:solidFill>
                  <a:prstClr val="black">
                    <a:tint val="75000"/>
                  </a:prstClr>
                </a:solidFill>
              </a:rPr>
              <a:t>©2018 Allotrope Foundation</a:t>
            </a:r>
            <a:endParaRPr lang="en-US" dirty="0">
              <a:solidFill>
                <a:prstClr val="black">
                  <a:tint val="75000"/>
                </a:prstClr>
              </a:solidFill>
            </a:endParaRPr>
          </a:p>
        </p:txBody>
      </p:sp>
      <p:sp>
        <p:nvSpPr>
          <p:cNvPr id="9" name="Slide Number Placeholder 5"/>
          <p:cNvSpPr txBox="1">
            <a:spLocks/>
          </p:cNvSpPr>
          <p:nvPr/>
        </p:nvSpPr>
        <p:spPr>
          <a:xfrm>
            <a:off x="6057900" y="4767263"/>
            <a:ext cx="1600200" cy="273844"/>
          </a:xfrm>
          <a:prstGeom prst="rect">
            <a:avLst/>
          </a:prstGeom>
        </p:spPr>
        <p:txBody>
          <a:bodyPr vert="horz" lIns="68580" tIns="34290" rIns="68580" bIns="34290" rtlCol="0" anchor="ctr"/>
          <a:lstStyle>
            <a:defPPr>
              <a:defRPr lang="en-US"/>
            </a:defPPr>
            <a:lvl1pPr marL="0" algn="ctr" defTabSz="914400" rtl="0" eaLnBrk="1" latinLnBrk="0" hangingPunct="1">
              <a:defRPr sz="11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a:solidFill>
                  <a:prstClr val="black">
                    <a:tint val="75000"/>
                  </a:prstClr>
                </a:solidFill>
              </a:rPr>
              <a:t>Page | </a:t>
            </a:r>
            <a:fld id="{95943BB4-EBD8-4800-8747-241FB58C5791}" type="slidenum">
              <a:rPr lang="en-US" sz="825">
                <a:solidFill>
                  <a:prstClr val="black">
                    <a:tint val="75000"/>
                  </a:prstClr>
                </a:solidFill>
              </a:rPr>
              <a:pPr/>
              <a:t>46</a:t>
            </a:fld>
            <a:endParaRPr lang="en-US" sz="825" dirty="0">
              <a:solidFill>
                <a:prstClr val="black">
                  <a:tint val="75000"/>
                </a:prstClr>
              </a:solidFill>
            </a:endParaRPr>
          </a:p>
        </p:txBody>
      </p:sp>
    </p:spTree>
    <p:extLst>
      <p:ext uri="{BB962C8B-B14F-4D97-AF65-F5344CB8AC3E}">
        <p14:creationId xmlns:p14="http://schemas.microsoft.com/office/powerpoint/2010/main" val="160755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ADF Class Library</a:t>
            </a:r>
            <a:endParaRPr lang="en-US" dirty="0"/>
          </a:p>
        </p:txBody>
      </p:sp>
      <p:sp>
        <p:nvSpPr>
          <p:cNvPr id="6" name="Rectangle 5"/>
          <p:cNvSpPr/>
          <p:nvPr/>
        </p:nvSpPr>
        <p:spPr>
          <a:xfrm>
            <a:off x="1468721" y="3357559"/>
            <a:ext cx="5610896" cy="454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de-DE" sz="1350" dirty="0" err="1">
                <a:latin typeface="+mj-lt"/>
              </a:rPr>
              <a:t>Platform</a:t>
            </a:r>
            <a:r>
              <a:rPr lang="de-DE" sz="1350" dirty="0">
                <a:latin typeface="+mj-lt"/>
              </a:rPr>
              <a:t> </a:t>
            </a:r>
            <a:r>
              <a:rPr lang="de-DE" sz="1350" dirty="0" err="1">
                <a:latin typeface="+mj-lt"/>
              </a:rPr>
              <a:t>independent</a:t>
            </a:r>
            <a:r>
              <a:rPr lang="de-DE" sz="1350" dirty="0">
                <a:latin typeface="+mj-lt"/>
              </a:rPr>
              <a:t> </a:t>
            </a:r>
            <a:r>
              <a:rPr lang="de-DE" sz="1350" dirty="0" err="1">
                <a:latin typeface="+mj-lt"/>
              </a:rPr>
              <a:t>file</a:t>
            </a:r>
            <a:r>
              <a:rPr lang="de-DE" sz="1350" dirty="0">
                <a:latin typeface="+mj-lt"/>
              </a:rPr>
              <a:t> </a:t>
            </a:r>
            <a:r>
              <a:rPr lang="de-DE" sz="1350" dirty="0" err="1">
                <a:latin typeface="+mj-lt"/>
              </a:rPr>
              <a:t>format</a:t>
            </a:r>
            <a:r>
              <a:rPr lang="de-DE" sz="1350" dirty="0">
                <a:latin typeface="+mj-lt"/>
              </a:rPr>
              <a:t> </a:t>
            </a:r>
            <a:endParaRPr lang="de-DE" sz="1200" dirty="0">
              <a:latin typeface="+mj-lt"/>
            </a:endParaRPr>
          </a:p>
          <a:p>
            <a:pPr marL="0" lvl="1" algn="ctr"/>
            <a:r>
              <a:rPr lang="de-DE" sz="1050" dirty="0">
                <a:latin typeface="+mj-lt"/>
              </a:rPr>
              <a:t>(HDF 5)</a:t>
            </a:r>
            <a:endParaRPr lang="en-US" sz="1050" dirty="0">
              <a:latin typeface="+mj-lt"/>
            </a:endParaRPr>
          </a:p>
        </p:txBody>
      </p:sp>
      <p:sp>
        <p:nvSpPr>
          <p:cNvPr id="7" name="Rectangle 6"/>
          <p:cNvSpPr/>
          <p:nvPr/>
        </p:nvSpPr>
        <p:spPr>
          <a:xfrm>
            <a:off x="1468722" y="2231117"/>
            <a:ext cx="1790257" cy="1006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a:latin typeface="+mj-lt"/>
              </a:rPr>
              <a:t>Data Package API</a:t>
            </a:r>
            <a:endParaRPr lang="en-US" sz="1350" dirty="0">
              <a:latin typeface="+mj-lt"/>
            </a:endParaRPr>
          </a:p>
        </p:txBody>
      </p:sp>
      <p:sp>
        <p:nvSpPr>
          <p:cNvPr id="8" name="Rectangle 7"/>
          <p:cNvSpPr/>
          <p:nvPr/>
        </p:nvSpPr>
        <p:spPr>
          <a:xfrm>
            <a:off x="3379041" y="2231117"/>
            <a:ext cx="1790257" cy="1006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a:latin typeface="+mj-lt"/>
              </a:rPr>
              <a:t>Data Cube API</a:t>
            </a:r>
            <a:endParaRPr lang="en-US" sz="1350" dirty="0">
              <a:latin typeface="+mj-lt"/>
            </a:endParaRPr>
          </a:p>
        </p:txBody>
      </p:sp>
      <p:sp>
        <p:nvSpPr>
          <p:cNvPr id="9" name="Rectangle 8"/>
          <p:cNvSpPr/>
          <p:nvPr/>
        </p:nvSpPr>
        <p:spPr>
          <a:xfrm>
            <a:off x="5289360" y="2231118"/>
            <a:ext cx="1790257" cy="454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a:latin typeface="+mj-lt"/>
              </a:rPr>
              <a:t>Data Description API </a:t>
            </a:r>
          </a:p>
          <a:p>
            <a:pPr algn="ctr"/>
            <a:r>
              <a:rPr lang="de-DE" sz="1350" dirty="0">
                <a:latin typeface="+mj-lt"/>
              </a:rPr>
              <a:t>(Apache Jena)</a:t>
            </a:r>
            <a:endParaRPr lang="en-US" sz="1350" dirty="0">
              <a:latin typeface="+mj-lt"/>
            </a:endParaRPr>
          </a:p>
        </p:txBody>
      </p:sp>
      <p:sp>
        <p:nvSpPr>
          <p:cNvPr id="11" name="Rectangle 10"/>
          <p:cNvSpPr/>
          <p:nvPr/>
        </p:nvSpPr>
        <p:spPr>
          <a:xfrm rot="16200000">
            <a:off x="6604084" y="2794338"/>
            <a:ext cx="1580982" cy="4545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latin typeface="+mj-lt"/>
              </a:rPr>
              <a:t>Ontologies</a:t>
            </a:r>
          </a:p>
        </p:txBody>
      </p:sp>
      <p:sp>
        <p:nvSpPr>
          <p:cNvPr id="12" name="Rectangle 11"/>
          <p:cNvSpPr/>
          <p:nvPr/>
        </p:nvSpPr>
        <p:spPr>
          <a:xfrm>
            <a:off x="5289360" y="2783453"/>
            <a:ext cx="1790257" cy="454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a:latin typeface="+mj-lt"/>
              </a:rPr>
              <a:t>Triple Store API</a:t>
            </a:r>
            <a:endParaRPr lang="en-US" sz="1350" dirty="0">
              <a:latin typeface="+mj-lt"/>
            </a:endParaRPr>
          </a:p>
        </p:txBody>
      </p:sp>
      <p:grpSp>
        <p:nvGrpSpPr>
          <p:cNvPr id="3" name="Group 2"/>
          <p:cNvGrpSpPr/>
          <p:nvPr/>
        </p:nvGrpSpPr>
        <p:grpSpPr>
          <a:xfrm>
            <a:off x="1468720" y="4101371"/>
            <a:ext cx="969680" cy="420759"/>
            <a:chOff x="434294" y="4982926"/>
            <a:chExt cx="1048746" cy="1373831"/>
          </a:xfrm>
        </p:grpSpPr>
        <p:sp>
          <p:nvSpPr>
            <p:cNvPr id="14" name="Rectangle 13"/>
            <p:cNvSpPr/>
            <p:nvPr/>
          </p:nvSpPr>
          <p:spPr>
            <a:xfrm>
              <a:off x="434294" y="5750702"/>
              <a:ext cx="1048746" cy="6060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900" dirty="0" err="1">
                  <a:latin typeface="+mj-lt"/>
                </a:rPr>
                <a:t>Specifications</a:t>
              </a:r>
              <a:endParaRPr lang="en-US" sz="900" dirty="0">
                <a:latin typeface="+mj-lt"/>
              </a:endParaRPr>
            </a:p>
          </p:txBody>
        </p:sp>
        <p:sp>
          <p:nvSpPr>
            <p:cNvPr id="15" name="Rectangle 14"/>
            <p:cNvSpPr/>
            <p:nvPr/>
          </p:nvSpPr>
          <p:spPr>
            <a:xfrm>
              <a:off x="434295" y="4982926"/>
              <a:ext cx="1048745" cy="606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de-DE" sz="900" dirty="0">
                  <a:latin typeface="+mj-lt"/>
                </a:rPr>
                <a:t>Class Library</a:t>
              </a:r>
              <a:endParaRPr lang="en-US" sz="788" dirty="0">
                <a:latin typeface="+mj-lt"/>
              </a:endParaRPr>
            </a:p>
          </p:txBody>
        </p:sp>
      </p:grpSp>
      <p:sp>
        <p:nvSpPr>
          <p:cNvPr id="13" name="Date Placeholder 3"/>
          <p:cNvSpPr>
            <a:spLocks noGrp="1"/>
          </p:cNvSpPr>
          <p:nvPr>
            <p:ph type="dt" sz="half" idx="10"/>
          </p:nvPr>
        </p:nvSpPr>
        <p:spPr>
          <a:xfrm>
            <a:off x="1485900" y="4767263"/>
            <a:ext cx="1600200" cy="273844"/>
          </a:xfrm>
        </p:spPr>
        <p:txBody>
          <a:bodyPr/>
          <a:lstStyle/>
          <a:p>
            <a:r>
              <a:rPr lang="en-US">
                <a:solidFill>
                  <a:prstClr val="black">
                    <a:tint val="75000"/>
                  </a:prstClr>
                </a:solidFill>
              </a:rPr>
              <a:t>©2018 Allotrope Foundation</a:t>
            </a:r>
            <a:endParaRPr lang="en-US" dirty="0">
              <a:solidFill>
                <a:prstClr val="black">
                  <a:tint val="75000"/>
                </a:prstClr>
              </a:solidFill>
            </a:endParaRPr>
          </a:p>
        </p:txBody>
      </p:sp>
    </p:spTree>
    <p:extLst>
      <p:ext uri="{BB962C8B-B14F-4D97-AF65-F5344CB8AC3E}">
        <p14:creationId xmlns:p14="http://schemas.microsoft.com/office/powerpoint/2010/main" val="208687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HDF 5 </a:t>
            </a:r>
            <a:r>
              <a:rPr lang="de-DE" dirty="0" err="1"/>
              <a:t>file</a:t>
            </a:r>
            <a:r>
              <a:rPr lang="de-DE" dirty="0"/>
              <a:t> </a:t>
            </a:r>
            <a:r>
              <a:rPr lang="de-DE" dirty="0" err="1"/>
              <a:t>format</a:t>
            </a:r>
            <a:endParaRPr lang="en-US" dirty="0"/>
          </a:p>
        </p:txBody>
      </p:sp>
      <p:sp>
        <p:nvSpPr>
          <p:cNvPr id="3" name="Content Placeholder 2"/>
          <p:cNvSpPr>
            <a:spLocks noGrp="1"/>
          </p:cNvSpPr>
          <p:nvPr>
            <p:ph idx="1"/>
          </p:nvPr>
        </p:nvSpPr>
        <p:spPr/>
        <p:txBody>
          <a:bodyPr/>
          <a:lstStyle/>
          <a:p>
            <a:r>
              <a:rPr lang="de-DE" dirty="0"/>
              <a:t>HDF 5</a:t>
            </a:r>
            <a:br>
              <a:rPr lang="de-DE" dirty="0"/>
            </a:br>
            <a:r>
              <a:rPr lang="en-US" sz="1350" dirty="0">
                <a:hlinkClick r:id="rId2"/>
              </a:rPr>
              <a:t>http://www.hdfgroup.org/users.html</a:t>
            </a:r>
            <a:endParaRPr lang="en-US" sz="135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4006" y="1876425"/>
            <a:ext cx="4435662" cy="2714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3"/>
          <p:cNvSpPr>
            <a:spLocks noGrp="1"/>
          </p:cNvSpPr>
          <p:nvPr>
            <p:ph type="dt" sz="half" idx="10"/>
          </p:nvPr>
        </p:nvSpPr>
        <p:spPr>
          <a:xfrm>
            <a:off x="1485900" y="4767263"/>
            <a:ext cx="1600200" cy="273844"/>
          </a:xfrm>
        </p:spPr>
        <p:txBody>
          <a:bodyPr/>
          <a:lstStyle/>
          <a:p>
            <a:r>
              <a:rPr lang="en-US">
                <a:solidFill>
                  <a:prstClr val="black">
                    <a:tint val="75000"/>
                  </a:prstClr>
                </a:solidFill>
              </a:rPr>
              <a:t>©2018 Allotrope Foundation</a:t>
            </a:r>
            <a:endParaRPr lang="en-US" dirty="0">
              <a:solidFill>
                <a:prstClr val="black">
                  <a:tint val="75000"/>
                </a:prstClr>
              </a:solidFill>
            </a:endParaRPr>
          </a:p>
        </p:txBody>
      </p:sp>
    </p:spTree>
    <p:extLst>
      <p:ext uri="{BB962C8B-B14F-4D97-AF65-F5344CB8AC3E}">
        <p14:creationId xmlns:p14="http://schemas.microsoft.com/office/powerpoint/2010/main" val="569364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ADF Data Cube </a:t>
            </a:r>
            <a:r>
              <a:rPr lang="de-DE" dirty="0" err="1"/>
              <a:t>Ontology</a:t>
            </a:r>
            <a:endParaRPr lang="en-US" sz="1350" dirty="0"/>
          </a:p>
        </p:txBody>
      </p:sp>
      <p:pic>
        <p:nvPicPr>
          <p:cNvPr id="4098" name="Picture 2" descr="UML-style block diagram of the terms in this vocabul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223" y="907021"/>
            <a:ext cx="5715000" cy="39004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23628" y="4555163"/>
            <a:ext cx="3429000" cy="253916"/>
          </a:xfrm>
          <a:prstGeom prst="rect">
            <a:avLst/>
          </a:prstGeom>
        </p:spPr>
        <p:txBody>
          <a:bodyPr>
            <a:spAutoFit/>
          </a:bodyPr>
          <a:lstStyle/>
          <a:p>
            <a:r>
              <a:rPr lang="de-DE" sz="1050" b="1" u="sng" dirty="0">
                <a:solidFill>
                  <a:schemeClr val="accent1"/>
                </a:solidFill>
                <a:latin typeface="+mj-lt"/>
                <a:hlinkClick r:id="rId3"/>
              </a:rPr>
              <a:t>http://www.w3.org/TR/vocab-data-cube/</a:t>
            </a:r>
            <a:endParaRPr lang="en-US" sz="1050" b="1" u="sng" dirty="0">
              <a:solidFill>
                <a:schemeClr val="accent1"/>
              </a:solidFill>
              <a:latin typeface="+mj-lt"/>
            </a:endParaRPr>
          </a:p>
        </p:txBody>
      </p:sp>
      <p:sp>
        <p:nvSpPr>
          <p:cNvPr id="6" name="Date Placeholder 3"/>
          <p:cNvSpPr>
            <a:spLocks noGrp="1"/>
          </p:cNvSpPr>
          <p:nvPr>
            <p:ph type="dt" sz="half" idx="10"/>
          </p:nvPr>
        </p:nvSpPr>
        <p:spPr>
          <a:xfrm>
            <a:off x="1485900" y="4767263"/>
            <a:ext cx="1600200" cy="273844"/>
          </a:xfrm>
        </p:spPr>
        <p:txBody>
          <a:bodyPr/>
          <a:lstStyle/>
          <a:p>
            <a:r>
              <a:rPr lang="en-US">
                <a:solidFill>
                  <a:prstClr val="black">
                    <a:tint val="75000"/>
                  </a:prstClr>
                </a:solidFill>
              </a:rPr>
              <a:t>©2018 Allotrope Foundation</a:t>
            </a:r>
            <a:endParaRPr lang="en-US" dirty="0">
              <a:solidFill>
                <a:prstClr val="black">
                  <a:tint val="75000"/>
                </a:prstClr>
              </a:solidFill>
            </a:endParaRPr>
          </a:p>
        </p:txBody>
      </p:sp>
    </p:spTree>
    <p:extLst>
      <p:ext uri="{BB962C8B-B14F-4D97-AF65-F5344CB8AC3E}">
        <p14:creationId xmlns:p14="http://schemas.microsoft.com/office/powerpoint/2010/main" val="374971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4679833" y="400051"/>
            <a:ext cx="3283805" cy="1788929"/>
          </a:xfrm>
          <a:prstGeom prst="rect">
            <a:avLst/>
          </a:prstGeom>
          <a:solidFill>
            <a:schemeClr val="bg1"/>
          </a:solidFill>
          <a:ln w="31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1162050" y="400051"/>
            <a:ext cx="3429000" cy="1788929"/>
          </a:xfrm>
          <a:prstGeom prst="rect">
            <a:avLst/>
          </a:prstGeom>
          <a:solidFill>
            <a:schemeClr val="bg1"/>
          </a:solidFill>
          <a:ln w="317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9"/>
          <p:cNvSpPr>
            <a:spLocks noGrp="1"/>
          </p:cNvSpPr>
          <p:nvPr>
            <p:ph type="title"/>
          </p:nvPr>
        </p:nvSpPr>
        <p:spPr>
          <a:xfrm>
            <a:off x="1162050" y="0"/>
            <a:ext cx="6801587" cy="531731"/>
          </a:xfrm>
        </p:spPr>
        <p:txBody>
          <a:bodyPr anchor="t">
            <a:normAutofit/>
          </a:bodyPr>
          <a:lstStyle/>
          <a:p>
            <a:r>
              <a:rPr lang="en-US" sz="2400" dirty="0">
                <a:latin typeface="Harabara Mais Bold"/>
              </a:rPr>
              <a:t>Rethinking Scientific Data</a:t>
            </a:r>
          </a:p>
        </p:txBody>
      </p:sp>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6556" y="882405"/>
            <a:ext cx="664369" cy="72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ight Arrow 24"/>
          <p:cNvSpPr/>
          <p:nvPr/>
        </p:nvSpPr>
        <p:spPr>
          <a:xfrm>
            <a:off x="2686590" y="1276348"/>
            <a:ext cx="360206" cy="733663"/>
          </a:xfrm>
          <a:prstGeom prst="rightArrow">
            <a:avLst/>
          </a:prstGeom>
          <a:solidFill>
            <a:schemeClr val="tx2"/>
          </a:solidFill>
        </p:spPr>
        <p:txBody>
          <a:bodyPr wrap="square" lIns="342900" rIns="342900">
            <a:spAutoFit/>
          </a:bodyPr>
          <a:lstStyle/>
          <a:p>
            <a:pPr algn="ctr"/>
            <a:endParaRPr lang="de-DE" b="1">
              <a:solidFill>
                <a:schemeClr val="bg1"/>
              </a:solidFill>
            </a:endParaRPr>
          </a:p>
        </p:txBody>
      </p:sp>
      <p:pic>
        <p:nvPicPr>
          <p:cNvPr id="26" name="Picture 2"/>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32945" y="795317"/>
            <a:ext cx="1230772" cy="133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4" descr="http://www.knauer.net/fileadmin/user_upload/produkte/files/Bilder/Applikationen/chromatograms/VFD0033J.png"/>
          <p:cNvPicPr>
            <a:picLocks noChangeAspect="1" noChangeArrowheads="1"/>
          </p:cNvPicPr>
          <p:nvPr/>
        </p:nvPicPr>
        <p:blipFill>
          <a:blip r:embed="rId5" cstate="print">
            <a:clrChange>
              <a:clrFrom>
                <a:srgbClr val="FFFFFF"/>
              </a:clrFrom>
              <a:clrTo>
                <a:srgbClr val="FFFFFF">
                  <a:alpha val="0"/>
                </a:srgbClr>
              </a:clrTo>
            </a:clrChange>
            <a:duotone>
              <a:schemeClr val="accent3">
                <a:shade val="45000"/>
                <a:satMod val="135000"/>
              </a:schemeClr>
              <a:prstClr val="white"/>
            </a:duotone>
          </a:blip>
          <a:srcRect l="27568" t="13860" r="10975" b="12163"/>
          <a:stretch>
            <a:fillRect/>
          </a:stretch>
        </p:blipFill>
        <p:spPr bwMode="auto">
          <a:xfrm>
            <a:off x="3041168" y="1492186"/>
            <a:ext cx="1284088" cy="602781"/>
          </a:xfrm>
          <a:prstGeom prst="roundRect">
            <a:avLst/>
          </a:prstGeom>
          <a:noFill/>
        </p:spPr>
      </p:pic>
      <p:sp>
        <p:nvSpPr>
          <p:cNvPr id="40" name="TextBox 39"/>
          <p:cNvSpPr txBox="1"/>
          <p:nvPr/>
        </p:nvSpPr>
        <p:spPr>
          <a:xfrm>
            <a:off x="2857501" y="400051"/>
            <a:ext cx="1867805" cy="276999"/>
          </a:xfrm>
          <a:prstGeom prst="rect">
            <a:avLst/>
          </a:prstGeom>
          <a:noFill/>
        </p:spPr>
        <p:txBody>
          <a:bodyPr wrap="square" rtlCol="0">
            <a:spAutoFit/>
          </a:bodyPr>
          <a:lstStyle/>
          <a:p>
            <a:r>
              <a:rPr lang="en-US" sz="1200" dirty="0"/>
              <a:t>Data in </a:t>
            </a:r>
            <a:r>
              <a:rPr lang="en-US" sz="1200" u="sng" dirty="0"/>
              <a:t>Standard</a:t>
            </a:r>
            <a:r>
              <a:rPr lang="en-US" sz="1200" dirty="0"/>
              <a:t> Format</a:t>
            </a:r>
          </a:p>
        </p:txBody>
      </p:sp>
      <p:sp>
        <p:nvSpPr>
          <p:cNvPr id="41" name="Rectangle 40"/>
          <p:cNvSpPr/>
          <p:nvPr/>
        </p:nvSpPr>
        <p:spPr>
          <a:xfrm>
            <a:off x="1143000" y="400051"/>
            <a:ext cx="1845429" cy="276999"/>
          </a:xfrm>
          <a:prstGeom prst="rect">
            <a:avLst/>
          </a:prstGeom>
        </p:spPr>
        <p:txBody>
          <a:bodyPr wrap="square">
            <a:spAutoFit/>
          </a:bodyPr>
          <a:lstStyle/>
          <a:p>
            <a:r>
              <a:rPr lang="en-US" sz="1200" dirty="0"/>
              <a:t>Vendor-Specific Formats</a:t>
            </a:r>
          </a:p>
        </p:txBody>
      </p:sp>
      <p:pic>
        <p:nvPicPr>
          <p:cNvPr id="42" name="Picture 41" descr="2015-08-04_16-55-14.png"/>
          <p:cNvPicPr>
            <a:picLocks noChangeAspect="1"/>
          </p:cNvPicPr>
          <p:nvPr/>
        </p:nvPicPr>
        <p:blipFill>
          <a:blip r:embed="rId6" cstate="print">
            <a:duotone>
              <a:schemeClr val="accent3">
                <a:shade val="45000"/>
                <a:satMod val="135000"/>
              </a:schemeClr>
              <a:prstClr val="white"/>
            </a:duotone>
          </a:blip>
          <a:stretch>
            <a:fillRect/>
          </a:stretch>
        </p:blipFill>
        <p:spPr>
          <a:xfrm flipH="1">
            <a:off x="6457950" y="711463"/>
            <a:ext cx="1472899" cy="1454906"/>
          </a:xfrm>
          <a:prstGeom prst="rect">
            <a:avLst/>
          </a:prstGeom>
        </p:spPr>
      </p:pic>
      <p:pic>
        <p:nvPicPr>
          <p:cNvPr id="43" name="Picture 2" descr="http://static.guim.co.uk/sys-images/Guardian/Pix/pictures/2012/7/13/1342178228321/White-paper-008.jpg"/>
          <p:cNvPicPr>
            <a:picLocks noChangeAspect="1" noChangeArrowheads="1"/>
          </p:cNvPicPr>
          <p:nvPr/>
        </p:nvPicPr>
        <p:blipFill>
          <a:blip r:embed="rId7" cstate="print">
            <a:duotone>
              <a:schemeClr val="accent2">
                <a:shade val="45000"/>
                <a:satMod val="135000"/>
              </a:schemeClr>
              <a:prstClr val="white"/>
            </a:duotone>
          </a:blip>
          <a:srcRect l="6957" r="33913"/>
          <a:stretch>
            <a:fillRect/>
          </a:stretch>
        </p:blipFill>
        <p:spPr bwMode="auto">
          <a:xfrm>
            <a:off x="5115711" y="1120465"/>
            <a:ext cx="759574" cy="770744"/>
          </a:xfrm>
          <a:prstGeom prst="rect">
            <a:avLst/>
          </a:prstGeom>
          <a:noFill/>
        </p:spPr>
      </p:pic>
      <p:sp>
        <p:nvSpPr>
          <p:cNvPr id="44" name="TextBox 43"/>
          <p:cNvSpPr txBox="1"/>
          <p:nvPr/>
        </p:nvSpPr>
        <p:spPr>
          <a:xfrm>
            <a:off x="6395578" y="400050"/>
            <a:ext cx="1557076" cy="646331"/>
          </a:xfrm>
          <a:prstGeom prst="rect">
            <a:avLst/>
          </a:prstGeom>
          <a:noFill/>
        </p:spPr>
        <p:txBody>
          <a:bodyPr wrap="square" rtlCol="0">
            <a:spAutoFit/>
          </a:bodyPr>
          <a:lstStyle/>
          <a:p>
            <a:pPr algn="ctr"/>
            <a:r>
              <a:rPr lang="en-US" sz="1200" dirty="0"/>
              <a:t>A </a:t>
            </a:r>
            <a:r>
              <a:rPr lang="en-US" sz="1200" u="sng" dirty="0"/>
              <a:t>Standard</a:t>
            </a:r>
            <a:r>
              <a:rPr lang="en-US" sz="1200" dirty="0"/>
              <a:t> vocabulary &amp; metadata structure</a:t>
            </a:r>
          </a:p>
        </p:txBody>
      </p:sp>
      <p:sp>
        <p:nvSpPr>
          <p:cNvPr id="45" name="Rectangle 44"/>
          <p:cNvSpPr/>
          <p:nvPr/>
        </p:nvSpPr>
        <p:spPr>
          <a:xfrm>
            <a:off x="4668849" y="400050"/>
            <a:ext cx="1637946" cy="590931"/>
          </a:xfrm>
          <a:prstGeom prst="rect">
            <a:avLst/>
          </a:prstGeom>
        </p:spPr>
        <p:txBody>
          <a:bodyPr wrap="square">
            <a:spAutoFit/>
          </a:bodyPr>
          <a:lstStyle/>
          <a:p>
            <a:pPr algn="ctr">
              <a:lnSpc>
                <a:spcPct val="90000"/>
              </a:lnSpc>
            </a:pPr>
            <a:r>
              <a:rPr lang="en-US" sz="1200" dirty="0"/>
              <a:t>Paper, unstructured text for methods, </a:t>
            </a:r>
            <a:r>
              <a:rPr lang="en-US" sz="1200" dirty="0" err="1"/>
              <a:t>regs</a:t>
            </a:r>
            <a:r>
              <a:rPr lang="en-US" sz="1200" dirty="0"/>
              <a:t>, recipes, results, etc...</a:t>
            </a:r>
          </a:p>
        </p:txBody>
      </p:sp>
      <p:sp>
        <p:nvSpPr>
          <p:cNvPr id="46" name="Rectangle 45"/>
          <p:cNvSpPr/>
          <p:nvPr/>
        </p:nvSpPr>
        <p:spPr>
          <a:xfrm>
            <a:off x="6587092" y="950455"/>
            <a:ext cx="1116899" cy="923330"/>
          </a:xfrm>
          <a:prstGeom prst="rect">
            <a:avLst/>
          </a:prstGeom>
        </p:spPr>
        <p:txBody>
          <a:bodyPr wrap="square">
            <a:spAutoFit/>
          </a:bodyPr>
          <a:lstStyle/>
          <a:p>
            <a:pPr algn="ctr" defTabSz="685800">
              <a:defRPr/>
            </a:pPr>
            <a:r>
              <a:rPr lang="en-US" sz="1350" b="1" kern="0" dirty="0"/>
              <a:t>Process</a:t>
            </a:r>
            <a:br>
              <a:rPr lang="en-US" sz="1350" b="1" kern="0" dirty="0"/>
            </a:br>
            <a:r>
              <a:rPr lang="en-US" sz="1350" b="1" kern="0" dirty="0"/>
              <a:t>Material</a:t>
            </a:r>
            <a:br>
              <a:rPr lang="en-US" sz="1350" b="1" kern="0" dirty="0"/>
            </a:br>
            <a:r>
              <a:rPr lang="en-US" sz="1350" b="1" kern="0" dirty="0"/>
              <a:t>Equipment</a:t>
            </a:r>
          </a:p>
          <a:p>
            <a:pPr algn="ctr" defTabSz="685800">
              <a:defRPr/>
            </a:pPr>
            <a:r>
              <a:rPr lang="en-US" sz="1350" b="1" kern="0" dirty="0"/>
              <a:t>Result</a:t>
            </a:r>
          </a:p>
        </p:txBody>
      </p:sp>
      <p:sp>
        <p:nvSpPr>
          <p:cNvPr id="47" name="Right Arrow 46"/>
          <p:cNvSpPr/>
          <p:nvPr/>
        </p:nvSpPr>
        <p:spPr>
          <a:xfrm>
            <a:off x="6000750" y="1257330"/>
            <a:ext cx="360206" cy="733663"/>
          </a:xfrm>
          <a:prstGeom prst="rightArrow">
            <a:avLst/>
          </a:prstGeom>
          <a:solidFill>
            <a:schemeClr val="tx2"/>
          </a:solidFill>
        </p:spPr>
        <p:txBody>
          <a:bodyPr wrap="square" lIns="342900" rIns="342900">
            <a:spAutoFit/>
          </a:bodyPr>
          <a:lstStyle/>
          <a:p>
            <a:pPr algn="ctr"/>
            <a:endParaRPr lang="de-DE" b="1">
              <a:solidFill>
                <a:schemeClr val="bg1"/>
              </a:solidFill>
            </a:endParaRPr>
          </a:p>
        </p:txBody>
      </p:sp>
      <p:sp>
        <p:nvSpPr>
          <p:cNvPr id="36" name="Rectangle 35"/>
          <p:cNvSpPr/>
          <p:nvPr/>
        </p:nvSpPr>
        <p:spPr>
          <a:xfrm>
            <a:off x="1143000" y="2218385"/>
            <a:ext cx="6858000" cy="355985"/>
          </a:xfrm>
          <a:prstGeom prst="rect">
            <a:avLst/>
          </a:prstGeom>
          <a:solidFill>
            <a:schemeClr val="tx2"/>
          </a:solidFill>
        </p:spPr>
        <p:txBody>
          <a:bodyPr wrap="square" lIns="91440" tIns="91440" rIns="91440" bIns="91440">
            <a:noAutofit/>
          </a:bodyPr>
          <a:lstStyle/>
          <a:p>
            <a:pPr algn="ctr">
              <a:lnSpc>
                <a:spcPct val="85000"/>
              </a:lnSpc>
            </a:pPr>
            <a:r>
              <a:rPr lang="en-US" b="1" dirty="0">
                <a:solidFill>
                  <a:schemeClr val="bg1"/>
                </a:solidFill>
              </a:rPr>
              <a:t>fix the root cause of inefficiencies &amp; data integrity challenges</a:t>
            </a:r>
          </a:p>
        </p:txBody>
      </p:sp>
      <p:sp>
        <p:nvSpPr>
          <p:cNvPr id="3" name="Date Placeholder 2"/>
          <p:cNvSpPr>
            <a:spLocks noGrp="1"/>
          </p:cNvSpPr>
          <p:nvPr>
            <p:ph type="dt" sz="half" idx="10"/>
          </p:nvPr>
        </p:nvSpPr>
        <p:spPr/>
        <p:txBody>
          <a:bodyPr/>
          <a:lstStyle/>
          <a:p>
            <a:r>
              <a:rPr lang="en-US"/>
              <a:t>©2018 Allotrope Foundation</a:t>
            </a:r>
            <a:endParaRPr lang="en-US" dirty="0"/>
          </a:p>
        </p:txBody>
      </p:sp>
      <p:grpSp>
        <p:nvGrpSpPr>
          <p:cNvPr id="34" name="Group 33"/>
          <p:cNvGrpSpPr/>
          <p:nvPr/>
        </p:nvGrpSpPr>
        <p:grpSpPr>
          <a:xfrm>
            <a:off x="139887" y="2539661"/>
            <a:ext cx="1274289" cy="1327489"/>
            <a:chOff x="536224" y="981935"/>
            <a:chExt cx="1346619" cy="1277593"/>
          </a:xfrm>
        </p:grpSpPr>
        <p:sp>
          <p:nvSpPr>
            <p:cNvPr id="49" name="Rounded Rectangle 48"/>
            <p:cNvSpPr/>
            <p:nvPr/>
          </p:nvSpPr>
          <p:spPr>
            <a:xfrm>
              <a:off x="536224" y="981935"/>
              <a:ext cx="1346619" cy="380159"/>
            </a:xfrm>
            <a:prstGeom prst="roundRect">
              <a:avLst>
                <a:gd name="adj" fmla="val 28259"/>
              </a:avLst>
            </a:prstGeom>
            <a:noFill/>
            <a:ln>
              <a:noFill/>
            </a:ln>
          </p:spPr>
          <p:style>
            <a:lnRef idx="2">
              <a:schemeClr val="accent1"/>
            </a:lnRef>
            <a:fillRef idx="1">
              <a:schemeClr val="lt1"/>
            </a:fillRef>
            <a:effectRef idx="0">
              <a:schemeClr val="accent1"/>
            </a:effectRef>
            <a:fontRef idx="minor">
              <a:schemeClr val="dk1"/>
            </a:fontRef>
          </p:style>
          <p:txBody>
            <a:bodyPr lIns="45720" rIns="45720" rtlCol="0" anchor="t"/>
            <a:lstStyle/>
            <a:p>
              <a:pPr algn="ctr" hangingPunct="1">
                <a:lnSpc>
                  <a:spcPct val="85000"/>
                </a:lnSpc>
              </a:pPr>
              <a:r>
                <a:rPr lang="en-GB" sz="1200" dirty="0">
                  <a:solidFill>
                    <a:srgbClr val="1F497D"/>
                  </a:solidFill>
                </a:rPr>
                <a:t>Reduced Manual Effort &amp; Paper</a:t>
              </a:r>
            </a:p>
          </p:txBody>
        </p:sp>
        <p:pic>
          <p:nvPicPr>
            <p:cNvPr id="50" name="Picture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6224" y="1370759"/>
              <a:ext cx="1345345" cy="888769"/>
            </a:xfrm>
            <a:prstGeom prst="roundRect">
              <a:avLst>
                <a:gd name="adj" fmla="val 8594"/>
              </a:avLst>
            </a:prstGeom>
            <a:solidFill>
              <a:srgbClr val="FFFFFF">
                <a:shade val="85000"/>
              </a:srgbClr>
            </a:solidFill>
            <a:ln>
              <a:noFill/>
            </a:ln>
            <a:effectLst/>
          </p:spPr>
        </p:pic>
      </p:grpSp>
      <p:grpSp>
        <p:nvGrpSpPr>
          <p:cNvPr id="51" name="Group 50"/>
          <p:cNvGrpSpPr/>
          <p:nvPr/>
        </p:nvGrpSpPr>
        <p:grpSpPr>
          <a:xfrm>
            <a:off x="1384297" y="3479754"/>
            <a:ext cx="1370666" cy="1328562"/>
            <a:chOff x="2719548" y="-380813"/>
            <a:chExt cx="1460381" cy="1422244"/>
          </a:xfrm>
        </p:grpSpPr>
        <p:sp>
          <p:nvSpPr>
            <p:cNvPr id="52" name="Rounded Rectangle 51"/>
            <p:cNvSpPr/>
            <p:nvPr/>
          </p:nvSpPr>
          <p:spPr>
            <a:xfrm>
              <a:off x="2751383" y="-380813"/>
              <a:ext cx="1428546" cy="41062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lIns="45720" rIns="45720" rtlCol="0" anchor="t"/>
            <a:lstStyle/>
            <a:p>
              <a:pPr algn="ctr" hangingPunct="1">
                <a:lnSpc>
                  <a:spcPct val="85000"/>
                </a:lnSpc>
              </a:pPr>
              <a:r>
                <a:rPr lang="en-US" sz="1200" dirty="0">
                  <a:solidFill>
                    <a:srgbClr val="1F497D"/>
                  </a:solidFill>
                </a:rPr>
                <a:t>Better Scientific Reproducibility</a:t>
              </a:r>
            </a:p>
          </p:txBody>
        </p:sp>
        <p:pic>
          <p:nvPicPr>
            <p:cNvPr id="53" name="Picture 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19548" y="29814"/>
              <a:ext cx="1460380" cy="1011617"/>
            </a:xfrm>
            <a:prstGeom prst="roundRect">
              <a:avLst>
                <a:gd name="adj" fmla="val 8594"/>
              </a:avLst>
            </a:prstGeom>
            <a:solidFill>
              <a:srgbClr val="FFFFFF">
                <a:shade val="85000"/>
              </a:srgbClr>
            </a:solidFill>
            <a:ln>
              <a:noFill/>
            </a:ln>
            <a:effectLst/>
          </p:spPr>
        </p:pic>
      </p:grpSp>
      <p:grpSp>
        <p:nvGrpSpPr>
          <p:cNvPr id="54" name="Group 53"/>
          <p:cNvGrpSpPr/>
          <p:nvPr/>
        </p:nvGrpSpPr>
        <p:grpSpPr>
          <a:xfrm>
            <a:off x="3989610" y="3684874"/>
            <a:ext cx="1295142" cy="1189879"/>
            <a:chOff x="242533" y="3989777"/>
            <a:chExt cx="1379248" cy="1254226"/>
          </a:xfrm>
          <a:effectLst/>
        </p:grpSpPr>
        <p:sp>
          <p:nvSpPr>
            <p:cNvPr id="55" name="Rounded Rectangle 54"/>
            <p:cNvSpPr/>
            <p:nvPr/>
          </p:nvSpPr>
          <p:spPr>
            <a:xfrm>
              <a:off x="242533" y="3989777"/>
              <a:ext cx="1379248" cy="28824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algn="ctr" hangingPunct="1">
                <a:lnSpc>
                  <a:spcPct val="85000"/>
                </a:lnSpc>
              </a:pPr>
              <a:r>
                <a:rPr lang="en-GB" sz="1200" dirty="0">
                  <a:solidFill>
                    <a:srgbClr val="1F497D"/>
                  </a:solidFill>
                </a:rPr>
                <a:t>Simplified IT</a:t>
              </a:r>
            </a:p>
          </p:txBody>
        </p:sp>
        <p:pic>
          <p:nvPicPr>
            <p:cNvPr id="56" name="Picture 5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2533" y="4278022"/>
              <a:ext cx="1379248" cy="965981"/>
            </a:xfrm>
            <a:prstGeom prst="roundRect">
              <a:avLst>
                <a:gd name="adj" fmla="val 8594"/>
              </a:avLst>
            </a:prstGeom>
            <a:solidFill>
              <a:srgbClr val="FFFFFF">
                <a:shade val="85000"/>
              </a:srgbClr>
            </a:solidFill>
            <a:ln>
              <a:noFill/>
            </a:ln>
            <a:effectLst/>
          </p:spPr>
        </p:pic>
      </p:grpSp>
      <p:grpSp>
        <p:nvGrpSpPr>
          <p:cNvPr id="57" name="Group 56"/>
          <p:cNvGrpSpPr/>
          <p:nvPr/>
        </p:nvGrpSpPr>
        <p:grpSpPr>
          <a:xfrm>
            <a:off x="2732848" y="2606073"/>
            <a:ext cx="1486481" cy="1261077"/>
            <a:chOff x="3374314" y="3485855"/>
            <a:chExt cx="1530923" cy="1340669"/>
          </a:xfrm>
        </p:grpSpPr>
        <p:sp>
          <p:nvSpPr>
            <p:cNvPr id="58" name="Rounded Rectangle 57"/>
            <p:cNvSpPr/>
            <p:nvPr/>
          </p:nvSpPr>
          <p:spPr>
            <a:xfrm>
              <a:off x="3374314" y="3485855"/>
              <a:ext cx="1530923" cy="329052"/>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algn="ctr" hangingPunct="1">
                <a:lnSpc>
                  <a:spcPct val="85000"/>
                </a:lnSpc>
              </a:pPr>
              <a:r>
                <a:rPr lang="en-GB" sz="1200" dirty="0">
                  <a:solidFill>
                    <a:srgbClr val="1F497D"/>
                  </a:solidFill>
                </a:rPr>
                <a:t>Streamlined Access, Sharing, Integration</a:t>
              </a:r>
            </a:p>
          </p:txBody>
        </p:sp>
        <p:pic>
          <p:nvPicPr>
            <p:cNvPr id="59" name="Picture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91985" y="3901109"/>
              <a:ext cx="1295580" cy="925415"/>
            </a:xfrm>
            <a:prstGeom prst="roundRect">
              <a:avLst>
                <a:gd name="adj" fmla="val 8594"/>
              </a:avLst>
            </a:prstGeom>
            <a:solidFill>
              <a:srgbClr val="FFFFFF">
                <a:shade val="85000"/>
              </a:srgbClr>
            </a:solidFill>
            <a:ln>
              <a:noFill/>
            </a:ln>
            <a:effectLst/>
          </p:spPr>
        </p:pic>
      </p:grpSp>
      <p:grpSp>
        <p:nvGrpSpPr>
          <p:cNvPr id="60" name="Group 59"/>
          <p:cNvGrpSpPr/>
          <p:nvPr/>
        </p:nvGrpSpPr>
        <p:grpSpPr>
          <a:xfrm>
            <a:off x="6656033" y="3618392"/>
            <a:ext cx="1362265" cy="1263739"/>
            <a:chOff x="6346897" y="4230901"/>
            <a:chExt cx="1573626" cy="1393881"/>
          </a:xfrm>
        </p:grpSpPr>
        <p:sp>
          <p:nvSpPr>
            <p:cNvPr id="61" name="Rounded Rectangle 60"/>
            <p:cNvSpPr/>
            <p:nvPr/>
          </p:nvSpPr>
          <p:spPr>
            <a:xfrm>
              <a:off x="6346897" y="4230901"/>
              <a:ext cx="1497800" cy="374945"/>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lIns="45720" rIns="45720" rtlCol="0" anchor="t"/>
            <a:lstStyle/>
            <a:p>
              <a:pPr algn="ctr" hangingPunct="1">
                <a:lnSpc>
                  <a:spcPct val="85000"/>
                </a:lnSpc>
              </a:pPr>
              <a:r>
                <a:rPr lang="en-GB" sz="1200" dirty="0">
                  <a:solidFill>
                    <a:srgbClr val="1F497D"/>
                  </a:solidFill>
                </a:rPr>
                <a:t>Foundation for Data Science</a:t>
              </a:r>
            </a:p>
          </p:txBody>
        </p:sp>
        <p:pic>
          <p:nvPicPr>
            <p:cNvPr id="62" name="Picture 6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74073" y="4673372"/>
              <a:ext cx="1546450" cy="951410"/>
            </a:xfrm>
            <a:prstGeom prst="roundRect">
              <a:avLst>
                <a:gd name="adj" fmla="val 8594"/>
              </a:avLst>
            </a:prstGeom>
            <a:solidFill>
              <a:srgbClr val="FFFFFF">
                <a:shade val="85000"/>
              </a:srgbClr>
            </a:solidFill>
            <a:ln>
              <a:noFill/>
            </a:ln>
            <a:effectLst/>
          </p:spPr>
        </p:pic>
      </p:grpSp>
      <p:grpSp>
        <p:nvGrpSpPr>
          <p:cNvPr id="63" name="Group 62"/>
          <p:cNvGrpSpPr/>
          <p:nvPr/>
        </p:nvGrpSpPr>
        <p:grpSpPr>
          <a:xfrm>
            <a:off x="5275398" y="2533700"/>
            <a:ext cx="1666089" cy="1333450"/>
            <a:chOff x="7935603" y="590062"/>
            <a:chExt cx="1837755" cy="1512667"/>
          </a:xfrm>
        </p:grpSpPr>
        <p:sp>
          <p:nvSpPr>
            <p:cNvPr id="64" name="Rounded Rectangle 63"/>
            <p:cNvSpPr/>
            <p:nvPr/>
          </p:nvSpPr>
          <p:spPr>
            <a:xfrm>
              <a:off x="7935603" y="590062"/>
              <a:ext cx="1837755" cy="567566"/>
            </a:xfrm>
            <a:prstGeom prst="roundRect">
              <a:avLst>
                <a:gd name="adj" fmla="val 10884"/>
              </a:avLst>
            </a:prstGeom>
            <a:noFill/>
            <a:ln>
              <a:noFill/>
            </a:ln>
          </p:spPr>
          <p:style>
            <a:lnRef idx="2">
              <a:schemeClr val="accent1"/>
            </a:lnRef>
            <a:fillRef idx="1">
              <a:schemeClr val="lt1"/>
            </a:fillRef>
            <a:effectRef idx="0">
              <a:schemeClr val="accent1"/>
            </a:effectRef>
            <a:fontRef idx="minor">
              <a:schemeClr val="dk1"/>
            </a:fontRef>
          </p:style>
          <p:txBody>
            <a:bodyPr lIns="45720" rIns="45720" rtlCol="0" anchor="b"/>
            <a:lstStyle/>
            <a:p>
              <a:pPr algn="ctr" hangingPunct="1">
                <a:lnSpc>
                  <a:spcPct val="85000"/>
                </a:lnSpc>
              </a:pPr>
              <a:r>
                <a:rPr lang="en-US" sz="1200" dirty="0">
                  <a:solidFill>
                    <a:srgbClr val="1F497D"/>
                  </a:solidFill>
                </a:rPr>
                <a:t>Increased Data Integrity, Context, Quality</a:t>
              </a:r>
            </a:p>
          </p:txBody>
        </p:sp>
        <p:pic>
          <p:nvPicPr>
            <p:cNvPr id="65" name="Picture 6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16206" y="1101253"/>
              <a:ext cx="1513622" cy="1001476"/>
            </a:xfrm>
            <a:prstGeom prst="roundRect">
              <a:avLst>
                <a:gd name="adj" fmla="val 8594"/>
              </a:avLst>
            </a:prstGeom>
            <a:solidFill>
              <a:srgbClr val="FFFFFF">
                <a:shade val="85000"/>
              </a:srgbClr>
            </a:solidFill>
            <a:ln>
              <a:noFill/>
            </a:ln>
            <a:effectLst/>
          </p:spPr>
        </p:pic>
      </p:grpSp>
      <p:grpSp>
        <p:nvGrpSpPr>
          <p:cNvPr id="66" name="Group 65"/>
          <p:cNvGrpSpPr/>
          <p:nvPr/>
        </p:nvGrpSpPr>
        <p:grpSpPr>
          <a:xfrm>
            <a:off x="7729411" y="2652475"/>
            <a:ext cx="1309080" cy="1214675"/>
            <a:chOff x="9134903" y="3362276"/>
            <a:chExt cx="1828799" cy="1619567"/>
          </a:xfrm>
        </p:grpSpPr>
        <p:pic>
          <p:nvPicPr>
            <p:cNvPr id="67" name="Picture 6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01925" y="3860036"/>
              <a:ext cx="1494754" cy="1121807"/>
            </a:xfrm>
            <a:prstGeom prst="roundRect">
              <a:avLst>
                <a:gd name="adj" fmla="val 8594"/>
              </a:avLst>
            </a:prstGeom>
            <a:solidFill>
              <a:srgbClr val="FFFFFF">
                <a:shade val="85000"/>
              </a:srgbClr>
            </a:solidFill>
            <a:ln>
              <a:noFill/>
            </a:ln>
            <a:effectLst/>
          </p:spPr>
        </p:pic>
        <p:sp>
          <p:nvSpPr>
            <p:cNvPr id="68" name="Rounded Rectangle 67"/>
            <p:cNvSpPr/>
            <p:nvPr/>
          </p:nvSpPr>
          <p:spPr>
            <a:xfrm>
              <a:off x="9134903" y="3362276"/>
              <a:ext cx="1828799" cy="6020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lIns="34290" rIns="34290" rtlCol="0" anchor="b"/>
            <a:lstStyle/>
            <a:p>
              <a:pPr algn="ctr" hangingPunct="1">
                <a:lnSpc>
                  <a:spcPct val="85000"/>
                </a:lnSpc>
              </a:pPr>
              <a:endParaRPr lang="en-GB" sz="1200" dirty="0">
                <a:solidFill>
                  <a:srgbClr val="1F497D"/>
                </a:solidFill>
              </a:endParaRPr>
            </a:p>
            <a:p>
              <a:pPr algn="ctr" hangingPunct="1">
                <a:lnSpc>
                  <a:spcPct val="85000"/>
                </a:lnSpc>
              </a:pPr>
              <a:r>
                <a:rPr lang="en-GB" sz="1200" dirty="0">
                  <a:solidFill>
                    <a:srgbClr val="1F497D"/>
                  </a:solidFill>
                </a:rPr>
                <a:t>Lower Innovation Barrier </a:t>
              </a:r>
            </a:p>
          </p:txBody>
        </p:sp>
      </p:grpSp>
    </p:spTree>
    <p:extLst>
      <p:ext uri="{BB962C8B-B14F-4D97-AF65-F5344CB8AC3E}">
        <p14:creationId xmlns:p14="http://schemas.microsoft.com/office/powerpoint/2010/main" val="413411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ntr" presetSubtype="0"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8113"/>
            <a:ext cx="6172200" cy="696091"/>
          </a:xfrm>
        </p:spPr>
        <p:txBody>
          <a:bodyPr anchor="t">
            <a:noAutofit/>
          </a:bodyPr>
          <a:lstStyle/>
          <a:p>
            <a:r>
              <a:rPr lang="de-DE" sz="2400" dirty="0"/>
              <a:t>Extension </a:t>
            </a:r>
            <a:r>
              <a:rPr lang="de-DE" sz="2400" dirty="0" err="1"/>
              <a:t>to</a:t>
            </a:r>
            <a:r>
              <a:rPr lang="de-DE" sz="2400" dirty="0"/>
              <a:t> </a:t>
            </a:r>
            <a:r>
              <a:rPr lang="de-DE" sz="2400" dirty="0" err="1"/>
              <a:t>the</a:t>
            </a:r>
            <a:r>
              <a:rPr lang="de-DE" sz="2400" dirty="0"/>
              <a:t> W3C Data Cube </a:t>
            </a:r>
            <a:r>
              <a:rPr lang="de-DE" sz="2400" dirty="0" err="1"/>
              <a:t>Ontology</a:t>
            </a:r>
            <a:r>
              <a:rPr lang="de-DE" sz="2400" dirty="0"/>
              <a:t>: </a:t>
            </a:r>
            <a:br>
              <a:rPr lang="de-DE" sz="2400" dirty="0"/>
            </a:br>
            <a:r>
              <a:rPr lang="de-DE" dirty="0"/>
              <a:t>ADF Data </a:t>
            </a:r>
            <a:r>
              <a:rPr lang="de-DE" dirty="0" err="1"/>
              <a:t>Slabs</a:t>
            </a:r>
            <a:endParaRPr lang="en-US" sz="1500" dirty="0"/>
          </a:p>
        </p:txBody>
      </p:sp>
      <p:pic>
        <p:nvPicPr>
          <p:cNvPr id="8194" name="Picture 2" descr="https://framework.allotrope.org/system/rich/rich_files/rich_files/000/000/520/original/dataslabvsslice2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5900" y="2376122"/>
            <a:ext cx="6000750" cy="82867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485900" y="1499380"/>
            <a:ext cx="2246763" cy="69609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b="1" kern="1200">
                <a:solidFill>
                  <a:schemeClr val="tx2"/>
                </a:solidFill>
                <a:latin typeface="+mj-lt"/>
                <a:ea typeface="+mj-ea"/>
                <a:cs typeface="+mj-cs"/>
              </a:defRPr>
            </a:lvl1pPr>
          </a:lstStyle>
          <a:p>
            <a:r>
              <a:rPr lang="de-DE" sz="3000" dirty="0" err="1"/>
              <a:t>qb:Data</a:t>
            </a:r>
            <a:r>
              <a:rPr lang="de-DE" sz="3000" dirty="0"/>
              <a:t> Slice</a:t>
            </a:r>
            <a:endParaRPr lang="en-US" sz="3000" dirty="0"/>
          </a:p>
        </p:txBody>
      </p:sp>
      <p:sp>
        <p:nvSpPr>
          <p:cNvPr id="7" name="Title 1"/>
          <p:cNvSpPr txBox="1">
            <a:spLocks/>
          </p:cNvSpPr>
          <p:nvPr/>
        </p:nvSpPr>
        <p:spPr>
          <a:xfrm>
            <a:off x="4009030" y="1499380"/>
            <a:ext cx="3477620" cy="69609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b="1" kern="1200">
                <a:solidFill>
                  <a:schemeClr val="tx2"/>
                </a:solidFill>
                <a:latin typeface="+mj-lt"/>
                <a:ea typeface="+mj-ea"/>
                <a:cs typeface="+mj-cs"/>
              </a:defRPr>
            </a:lvl1pPr>
          </a:lstStyle>
          <a:p>
            <a:r>
              <a:rPr lang="de-DE" sz="3000" dirty="0" err="1"/>
              <a:t>adf:Data</a:t>
            </a:r>
            <a:r>
              <a:rPr lang="de-DE" sz="3000" dirty="0"/>
              <a:t> </a:t>
            </a:r>
            <a:r>
              <a:rPr lang="de-DE" sz="3000" dirty="0" err="1"/>
              <a:t>Slab</a:t>
            </a:r>
            <a:endParaRPr lang="en-US" sz="3000" dirty="0"/>
          </a:p>
        </p:txBody>
      </p:sp>
      <p:sp>
        <p:nvSpPr>
          <p:cNvPr id="3" name="Rectangle 2"/>
          <p:cNvSpPr/>
          <p:nvPr/>
        </p:nvSpPr>
        <p:spPr>
          <a:xfrm>
            <a:off x="2144600" y="3844840"/>
            <a:ext cx="5053740" cy="530915"/>
          </a:xfrm>
          <a:prstGeom prst="rect">
            <a:avLst/>
          </a:prstGeom>
        </p:spPr>
        <p:txBody>
          <a:bodyPr vert="horz" lIns="68580" tIns="34290" rIns="68580" bIns="34290" rtlCol="0" anchor="ctr">
            <a:noAutofit/>
          </a:bodyPr>
          <a:lstStyle/>
          <a:p>
            <a:pPr algn="ctr">
              <a:spcBef>
                <a:spcPct val="0"/>
              </a:spcBef>
            </a:pPr>
            <a:r>
              <a:rPr lang="de-DE" sz="3000" b="1" dirty="0">
                <a:solidFill>
                  <a:schemeClr val="tx2"/>
                </a:solidFill>
                <a:latin typeface="+mj-lt"/>
                <a:ea typeface="+mj-ea"/>
                <a:cs typeface="+mj-cs"/>
              </a:rPr>
              <a:t>Data </a:t>
            </a:r>
            <a:r>
              <a:rPr lang="de-DE" sz="3000" b="1" dirty="0" err="1">
                <a:solidFill>
                  <a:schemeClr val="tx2"/>
                </a:solidFill>
                <a:latin typeface="+mj-lt"/>
                <a:ea typeface="+mj-ea"/>
                <a:cs typeface="+mj-cs"/>
              </a:rPr>
              <a:t>Slabs</a:t>
            </a:r>
            <a:r>
              <a:rPr lang="de-DE" sz="3000" b="1" dirty="0">
                <a:solidFill>
                  <a:schemeClr val="tx2"/>
                </a:solidFill>
                <a:latin typeface="+mj-lt"/>
                <a:ea typeface="+mj-ea"/>
                <a:cs typeface="+mj-cs"/>
              </a:rPr>
              <a:t> </a:t>
            </a:r>
            <a:r>
              <a:rPr lang="de-DE" sz="3000" b="1" dirty="0" err="1">
                <a:solidFill>
                  <a:schemeClr val="tx2"/>
                </a:solidFill>
                <a:latin typeface="+mj-lt"/>
                <a:ea typeface="+mj-ea"/>
                <a:cs typeface="+mj-cs"/>
              </a:rPr>
              <a:t>support</a:t>
            </a:r>
            <a:r>
              <a:rPr lang="de-DE" sz="3000" b="1" dirty="0">
                <a:solidFill>
                  <a:schemeClr val="tx2"/>
                </a:solidFill>
                <a:latin typeface="+mj-lt"/>
                <a:ea typeface="+mj-ea"/>
                <a:cs typeface="+mj-cs"/>
              </a:rPr>
              <a:t> </a:t>
            </a:r>
            <a:r>
              <a:rPr lang="de-DE" sz="3000" b="1" dirty="0" err="1">
                <a:solidFill>
                  <a:schemeClr val="tx2"/>
                </a:solidFill>
                <a:latin typeface="+mj-lt"/>
                <a:ea typeface="+mj-ea"/>
                <a:cs typeface="+mj-cs"/>
              </a:rPr>
              <a:t>sparse</a:t>
            </a:r>
            <a:r>
              <a:rPr lang="de-DE" sz="3000" b="1" dirty="0">
                <a:solidFill>
                  <a:schemeClr val="tx2"/>
                </a:solidFill>
                <a:latin typeface="+mj-lt"/>
                <a:ea typeface="+mj-ea"/>
                <a:cs typeface="+mj-cs"/>
              </a:rPr>
              <a:t> </a:t>
            </a:r>
            <a:r>
              <a:rPr lang="de-DE" sz="3000" b="1" dirty="0" err="1">
                <a:solidFill>
                  <a:schemeClr val="tx2"/>
                </a:solidFill>
                <a:latin typeface="+mj-lt"/>
                <a:ea typeface="+mj-ea"/>
                <a:cs typeface="+mj-cs"/>
              </a:rPr>
              <a:t>data</a:t>
            </a:r>
            <a:endParaRPr lang="en-US" sz="3000" b="1" dirty="0">
              <a:solidFill>
                <a:schemeClr val="tx2"/>
              </a:solidFill>
              <a:latin typeface="+mj-lt"/>
              <a:ea typeface="+mj-ea"/>
              <a:cs typeface="+mj-cs"/>
            </a:endParaRPr>
          </a:p>
        </p:txBody>
      </p:sp>
      <p:sp>
        <p:nvSpPr>
          <p:cNvPr id="8" name="Date Placeholder 3"/>
          <p:cNvSpPr>
            <a:spLocks noGrp="1"/>
          </p:cNvSpPr>
          <p:nvPr>
            <p:ph type="dt" sz="half" idx="10"/>
          </p:nvPr>
        </p:nvSpPr>
        <p:spPr>
          <a:xfrm>
            <a:off x="1485900" y="4767263"/>
            <a:ext cx="1600200" cy="273844"/>
          </a:xfrm>
        </p:spPr>
        <p:txBody>
          <a:bodyPr/>
          <a:lstStyle/>
          <a:p>
            <a:r>
              <a:rPr lang="en-US">
                <a:solidFill>
                  <a:prstClr val="black">
                    <a:tint val="75000"/>
                  </a:prstClr>
                </a:solidFill>
              </a:rPr>
              <a:t>©2018 Allotrope Foundation</a:t>
            </a:r>
            <a:endParaRPr lang="en-US" dirty="0">
              <a:solidFill>
                <a:prstClr val="black">
                  <a:tint val="75000"/>
                </a:prstClr>
              </a:solidFill>
            </a:endParaRPr>
          </a:p>
        </p:txBody>
      </p:sp>
    </p:spTree>
    <p:extLst>
      <p:ext uri="{BB962C8B-B14F-4D97-AF65-F5344CB8AC3E}">
        <p14:creationId xmlns:p14="http://schemas.microsoft.com/office/powerpoint/2010/main" val="6709488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Triple Store Storage Concept</a:t>
            </a:r>
          </a:p>
        </p:txBody>
      </p:sp>
      <p:grpSp>
        <p:nvGrpSpPr>
          <p:cNvPr id="3" name="Group 2"/>
          <p:cNvGrpSpPr/>
          <p:nvPr/>
        </p:nvGrpSpPr>
        <p:grpSpPr>
          <a:xfrm>
            <a:off x="1325543" y="1347574"/>
            <a:ext cx="4698524" cy="2854346"/>
            <a:chOff x="1499633" y="1346083"/>
            <a:chExt cx="6264698" cy="3805794"/>
          </a:xfrm>
        </p:grpSpPr>
        <p:sp>
          <p:nvSpPr>
            <p:cNvPr id="9" name="Rectangle 8"/>
            <p:cNvSpPr/>
            <p:nvPr/>
          </p:nvSpPr>
          <p:spPr>
            <a:xfrm>
              <a:off x="1499633" y="1346083"/>
              <a:ext cx="6264698" cy="3805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350" dirty="0"/>
                <a:t>ADF Triple Store</a:t>
              </a:r>
            </a:p>
          </p:txBody>
        </p:sp>
        <p:sp>
          <p:nvSpPr>
            <p:cNvPr id="10" name="Rectangle 9"/>
            <p:cNvSpPr/>
            <p:nvPr/>
          </p:nvSpPr>
          <p:spPr>
            <a:xfrm>
              <a:off x="1648084" y="2919629"/>
              <a:ext cx="5972230" cy="9917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350" dirty="0"/>
                <a:t>Triple Table</a:t>
              </a:r>
            </a:p>
          </p:txBody>
        </p:sp>
        <p:sp>
          <p:nvSpPr>
            <p:cNvPr id="11" name="Rectangle 10"/>
            <p:cNvSpPr/>
            <p:nvPr/>
          </p:nvSpPr>
          <p:spPr>
            <a:xfrm>
              <a:off x="1648085" y="1850139"/>
              <a:ext cx="1939782" cy="997482"/>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de-DE" sz="1350" dirty="0"/>
                <a:t>SPO Index</a:t>
              </a:r>
            </a:p>
          </p:txBody>
        </p:sp>
        <p:sp>
          <p:nvSpPr>
            <p:cNvPr id="12" name="Rectangle 11"/>
            <p:cNvSpPr/>
            <p:nvPr/>
          </p:nvSpPr>
          <p:spPr>
            <a:xfrm>
              <a:off x="1717876" y="2199549"/>
              <a:ext cx="1800200"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350" dirty="0"/>
                <a:t>B+ </a:t>
              </a:r>
              <a:r>
                <a:rPr lang="de-DE" sz="1350" dirty="0" err="1"/>
                <a:t>Tree</a:t>
              </a:r>
              <a:endParaRPr lang="de-DE" sz="1350" dirty="0"/>
            </a:p>
          </p:txBody>
        </p:sp>
        <p:sp>
          <p:nvSpPr>
            <p:cNvPr id="14" name="Rectangle 13"/>
            <p:cNvSpPr/>
            <p:nvPr/>
          </p:nvSpPr>
          <p:spPr>
            <a:xfrm>
              <a:off x="3664308" y="1850139"/>
              <a:ext cx="1939782" cy="997482"/>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de-DE" sz="1350" dirty="0"/>
                <a:t>POS Index</a:t>
              </a:r>
            </a:p>
          </p:txBody>
        </p:sp>
        <p:sp>
          <p:nvSpPr>
            <p:cNvPr id="15" name="Rectangle 14"/>
            <p:cNvSpPr/>
            <p:nvPr/>
          </p:nvSpPr>
          <p:spPr>
            <a:xfrm>
              <a:off x="3734099" y="2199549"/>
              <a:ext cx="1800200"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350" dirty="0"/>
                <a:t>B+ </a:t>
              </a:r>
              <a:r>
                <a:rPr lang="de-DE" sz="1350" dirty="0" err="1"/>
                <a:t>Tree</a:t>
              </a:r>
              <a:endParaRPr lang="de-DE" sz="1350" dirty="0"/>
            </a:p>
          </p:txBody>
        </p:sp>
        <p:sp>
          <p:nvSpPr>
            <p:cNvPr id="16" name="Rectangle 15"/>
            <p:cNvSpPr/>
            <p:nvPr/>
          </p:nvSpPr>
          <p:spPr>
            <a:xfrm>
              <a:off x="5680532" y="1850139"/>
              <a:ext cx="1939782" cy="997482"/>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de-DE" sz="1350" dirty="0"/>
                <a:t>OPS Index</a:t>
              </a:r>
            </a:p>
          </p:txBody>
        </p:sp>
        <p:sp>
          <p:nvSpPr>
            <p:cNvPr id="17" name="Rectangle 16"/>
            <p:cNvSpPr/>
            <p:nvPr/>
          </p:nvSpPr>
          <p:spPr>
            <a:xfrm>
              <a:off x="5750323" y="2191604"/>
              <a:ext cx="1800200"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350" dirty="0"/>
                <a:t>B+ </a:t>
              </a:r>
              <a:r>
                <a:rPr lang="de-DE" sz="1350" dirty="0" err="1"/>
                <a:t>Tree</a:t>
              </a:r>
              <a:endParaRPr lang="de-DE" sz="1350" dirty="0"/>
            </a:p>
          </p:txBody>
        </p:sp>
        <p:sp>
          <p:nvSpPr>
            <p:cNvPr id="18" name="Rectangle 17"/>
            <p:cNvSpPr/>
            <p:nvPr/>
          </p:nvSpPr>
          <p:spPr>
            <a:xfrm>
              <a:off x="1648085" y="3999749"/>
              <a:ext cx="5972230" cy="991712"/>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de-DE" sz="1350" dirty="0" err="1"/>
                <a:t>Dictionary</a:t>
              </a:r>
              <a:endParaRPr lang="de-DE" sz="1350" dirty="0"/>
            </a:p>
          </p:txBody>
        </p:sp>
        <p:sp>
          <p:nvSpPr>
            <p:cNvPr id="19" name="Rectangle 18"/>
            <p:cNvSpPr/>
            <p:nvPr/>
          </p:nvSpPr>
          <p:spPr>
            <a:xfrm>
              <a:off x="1717875" y="4359789"/>
              <a:ext cx="5832647"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350" dirty="0"/>
                <a:t>B+ </a:t>
              </a:r>
              <a:r>
                <a:rPr lang="de-DE" sz="1350" dirty="0" err="1"/>
                <a:t>Tree</a:t>
              </a:r>
              <a:endParaRPr lang="de-DE" sz="1350" dirty="0"/>
            </a:p>
          </p:txBody>
        </p:sp>
      </p:gr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2687" y="1347575"/>
            <a:ext cx="1633538" cy="16940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ate Placeholder 3"/>
          <p:cNvSpPr>
            <a:spLocks noGrp="1"/>
          </p:cNvSpPr>
          <p:nvPr>
            <p:ph type="dt" sz="half" idx="10"/>
          </p:nvPr>
        </p:nvSpPr>
        <p:spPr>
          <a:xfrm>
            <a:off x="1485900" y="4767263"/>
            <a:ext cx="1600200" cy="273844"/>
          </a:xfrm>
        </p:spPr>
        <p:txBody>
          <a:bodyPr/>
          <a:lstStyle/>
          <a:p>
            <a:r>
              <a:rPr lang="en-US">
                <a:solidFill>
                  <a:prstClr val="black">
                    <a:tint val="75000"/>
                  </a:prstClr>
                </a:solidFill>
              </a:rPr>
              <a:t>©2018 Allotrope Foundation</a:t>
            </a:r>
            <a:endParaRPr lang="en-US" dirty="0">
              <a:solidFill>
                <a:prstClr val="black">
                  <a:tint val="75000"/>
                </a:prstClr>
              </a:solidFill>
            </a:endParaRPr>
          </a:p>
        </p:txBody>
      </p:sp>
    </p:spTree>
    <p:extLst>
      <p:ext uri="{BB962C8B-B14F-4D97-AF65-F5344CB8AC3E}">
        <p14:creationId xmlns:p14="http://schemas.microsoft.com/office/powerpoint/2010/main" val="3961268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700" dirty="0"/>
              <a:t>Allotrope Foundation Taxonomy Growth</a:t>
            </a:r>
          </a:p>
        </p:txBody>
      </p:sp>
      <p:sp>
        <p:nvSpPr>
          <p:cNvPr id="4" name="Text Placeholder 3"/>
          <p:cNvSpPr>
            <a:spLocks noGrp="1"/>
          </p:cNvSpPr>
          <p:nvPr>
            <p:ph type="body" idx="1"/>
          </p:nvPr>
        </p:nvSpPr>
        <p:spPr>
          <a:xfrm>
            <a:off x="1319463" y="563880"/>
            <a:ext cx="3030141" cy="479822"/>
          </a:xfrm>
        </p:spPr>
        <p:txBody>
          <a:bodyPr>
            <a:normAutofit/>
          </a:bodyPr>
          <a:lstStyle/>
          <a:p>
            <a:pPr>
              <a:buClr>
                <a:schemeClr val="tx2"/>
              </a:buClr>
            </a:pPr>
            <a:r>
              <a:rPr lang="en-US" sz="1350" dirty="0">
                <a:solidFill>
                  <a:schemeClr val="accent1"/>
                </a:solidFill>
                <a:latin typeface="Arial" pitchFamily="34" charset="0"/>
                <a:ea typeface="ＭＳ Ｐゴシック" charset="0"/>
                <a:cs typeface="Arial" pitchFamily="34" charset="0"/>
              </a:rPr>
              <a:t>Version 1.0</a:t>
            </a:r>
          </a:p>
        </p:txBody>
      </p:sp>
      <p:sp>
        <p:nvSpPr>
          <p:cNvPr id="12" name="Content Placeholder 11"/>
          <p:cNvSpPr>
            <a:spLocks noGrp="1"/>
          </p:cNvSpPr>
          <p:nvPr>
            <p:ph sz="half" idx="2"/>
          </p:nvPr>
        </p:nvSpPr>
        <p:spPr>
          <a:xfrm>
            <a:off x="1319464" y="1043702"/>
            <a:ext cx="2231858" cy="3374708"/>
          </a:xfrm>
        </p:spPr>
        <p:txBody>
          <a:bodyPr>
            <a:noAutofit/>
          </a:bodyPr>
          <a:lstStyle/>
          <a:p>
            <a:r>
              <a:rPr lang="en-US" sz="1200" dirty="0"/>
              <a:t>gas chromatography</a:t>
            </a:r>
          </a:p>
          <a:p>
            <a:r>
              <a:rPr lang="en-US" sz="1200" dirty="0"/>
              <a:t>Karl Fischer</a:t>
            </a:r>
          </a:p>
          <a:p>
            <a:r>
              <a:rPr lang="en-US" sz="1200" dirty="0"/>
              <a:t>liquid chromatography</a:t>
            </a:r>
          </a:p>
          <a:p>
            <a:r>
              <a:rPr lang="en-US" sz="1200" dirty="0"/>
              <a:t>mass spectrometry</a:t>
            </a:r>
          </a:p>
          <a:p>
            <a:r>
              <a:rPr lang="en-US" sz="1200" dirty="0"/>
              <a:t>nuclear magnetic resonance spectroscopy</a:t>
            </a:r>
          </a:p>
          <a:p>
            <a:r>
              <a:rPr lang="en-US" sz="1200" dirty="0"/>
              <a:t>thermogravimetric analysis</a:t>
            </a:r>
          </a:p>
          <a:p>
            <a:r>
              <a:rPr lang="en-US" sz="1200" dirty="0"/>
              <a:t>ultra violet spectroscopy</a:t>
            </a:r>
          </a:p>
          <a:p>
            <a:r>
              <a:rPr lang="en-US" sz="1200" dirty="0"/>
              <a:t>capillary electrophoresis</a:t>
            </a:r>
          </a:p>
          <a:p>
            <a:r>
              <a:rPr lang="en-US" sz="1200" dirty="0"/>
              <a:t>cell counter</a:t>
            </a:r>
          </a:p>
          <a:p>
            <a:r>
              <a:rPr lang="en-US" sz="1200" dirty="0"/>
              <a:t>cell culture analyzer</a:t>
            </a:r>
          </a:p>
          <a:p>
            <a:r>
              <a:rPr lang="en-US" sz="1200" dirty="0"/>
              <a:t>blood gas analysis</a:t>
            </a:r>
          </a:p>
          <a:p>
            <a:r>
              <a:rPr lang="en-US" sz="1200" dirty="0"/>
              <a:t>balance</a:t>
            </a:r>
          </a:p>
          <a:p>
            <a:r>
              <a:rPr lang="en-US" sz="1200" dirty="0"/>
              <a:t>pH</a:t>
            </a:r>
          </a:p>
        </p:txBody>
      </p:sp>
      <p:sp>
        <p:nvSpPr>
          <p:cNvPr id="5" name="Text Placeholder 4"/>
          <p:cNvSpPr>
            <a:spLocks noGrp="1"/>
          </p:cNvSpPr>
          <p:nvPr>
            <p:ph type="body" sz="quarter" idx="3"/>
          </p:nvPr>
        </p:nvSpPr>
        <p:spPr>
          <a:xfrm>
            <a:off x="3507832" y="563880"/>
            <a:ext cx="2197142" cy="479822"/>
          </a:xfrm>
        </p:spPr>
        <p:txBody>
          <a:bodyPr>
            <a:normAutofit/>
          </a:bodyPr>
          <a:lstStyle/>
          <a:p>
            <a:pPr>
              <a:buClr>
                <a:schemeClr val="tx2"/>
              </a:buClr>
            </a:pPr>
            <a:r>
              <a:rPr lang="en-US" sz="1350" dirty="0">
                <a:solidFill>
                  <a:schemeClr val="accent1"/>
                </a:solidFill>
                <a:latin typeface="Arial" pitchFamily="34" charset="0"/>
                <a:ea typeface="ＭＳ Ｐゴシック" charset="0"/>
                <a:cs typeface="Arial" pitchFamily="34" charset="0"/>
              </a:rPr>
              <a:t>New Techniques 4Q2015</a:t>
            </a:r>
          </a:p>
        </p:txBody>
      </p:sp>
      <p:sp>
        <p:nvSpPr>
          <p:cNvPr id="10" name="Content Placeholder 9"/>
          <p:cNvSpPr>
            <a:spLocks noGrp="1"/>
          </p:cNvSpPr>
          <p:nvPr>
            <p:ph sz="quarter" idx="4"/>
          </p:nvPr>
        </p:nvSpPr>
        <p:spPr>
          <a:xfrm>
            <a:off x="3507832" y="1043702"/>
            <a:ext cx="2197142" cy="3374708"/>
          </a:xfrm>
        </p:spPr>
        <p:txBody>
          <a:bodyPr>
            <a:noAutofit/>
          </a:bodyPr>
          <a:lstStyle/>
          <a:p>
            <a:r>
              <a:rPr lang="en-US" sz="1200" dirty="0"/>
              <a:t>Protein Characterization</a:t>
            </a:r>
          </a:p>
          <a:p>
            <a:r>
              <a:rPr lang="en-US" sz="1200" dirty="0"/>
              <a:t>Microplate Reader</a:t>
            </a:r>
          </a:p>
          <a:p>
            <a:r>
              <a:rPr lang="en-US" sz="1200" dirty="0"/>
              <a:t>Flow Cytometer</a:t>
            </a:r>
          </a:p>
          <a:p>
            <a:r>
              <a:rPr lang="en-US" sz="1200" dirty="0"/>
              <a:t>Protein Purification</a:t>
            </a:r>
          </a:p>
          <a:p>
            <a:r>
              <a:rPr lang="en-US" sz="1200" dirty="0"/>
              <a:t>Millipore Filtration System</a:t>
            </a:r>
          </a:p>
          <a:p>
            <a:r>
              <a:rPr lang="en-US" sz="1200" dirty="0"/>
              <a:t>Differential Scanning Calorimetry (DSC)</a:t>
            </a:r>
          </a:p>
          <a:p>
            <a:r>
              <a:rPr lang="en-US" sz="1200" dirty="0"/>
              <a:t>X-Ray Power Diffraction (XRPD)</a:t>
            </a:r>
          </a:p>
          <a:p>
            <a:r>
              <a:rPr lang="en-US" sz="1200" dirty="0"/>
              <a:t>Particle Sizer</a:t>
            </a:r>
          </a:p>
          <a:p>
            <a:r>
              <a:rPr lang="en-US" sz="1200" dirty="0"/>
              <a:t>Roller Press</a:t>
            </a:r>
          </a:p>
          <a:p>
            <a:r>
              <a:rPr lang="en-US" sz="1200" dirty="0"/>
              <a:t>Tablet Pressing</a:t>
            </a:r>
          </a:p>
          <a:p>
            <a:r>
              <a:rPr lang="en-US" sz="1200" dirty="0"/>
              <a:t>Tablet Coating</a:t>
            </a:r>
          </a:p>
          <a:p>
            <a:r>
              <a:rPr lang="en-US" sz="1200" dirty="0"/>
              <a:t>Dynamic Vapor Sorption (DVS)</a:t>
            </a:r>
          </a:p>
          <a:p>
            <a:r>
              <a:rPr lang="en-US" sz="1200" dirty="0"/>
              <a:t>solid-state NMR (</a:t>
            </a:r>
            <a:r>
              <a:rPr lang="en-US" sz="1200" dirty="0" err="1"/>
              <a:t>ssNMR</a:t>
            </a:r>
            <a:r>
              <a:rPr lang="en-US" sz="1200" dirty="0"/>
              <a:t>)</a:t>
            </a:r>
          </a:p>
          <a:p>
            <a:endParaRPr lang="en-US" sz="1200" dirty="0"/>
          </a:p>
        </p:txBody>
      </p:sp>
      <p:sp>
        <p:nvSpPr>
          <p:cNvPr id="16" name="Text Placeholder 4"/>
          <p:cNvSpPr txBox="1">
            <a:spLocks/>
          </p:cNvSpPr>
          <p:nvPr/>
        </p:nvSpPr>
        <p:spPr>
          <a:xfrm>
            <a:off x="5637421" y="563880"/>
            <a:ext cx="2363579" cy="479822"/>
          </a:xfrm>
          <a:prstGeom prst="rect">
            <a:avLst/>
          </a:prstGeom>
        </p:spPr>
        <p:txBody>
          <a:bodyPr vert="horz" lIns="68580" tIns="34290" rIns="68580" bIns="3429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buClr>
                <a:schemeClr val="tx2"/>
              </a:buClr>
            </a:pPr>
            <a:r>
              <a:rPr lang="en-US" sz="1350" dirty="0">
                <a:solidFill>
                  <a:schemeClr val="accent1"/>
                </a:solidFill>
                <a:latin typeface="Arial" pitchFamily="34" charset="0"/>
                <a:ea typeface="ＭＳ Ｐゴシック" charset="0"/>
                <a:cs typeface="Arial" pitchFamily="34" charset="0"/>
              </a:rPr>
              <a:t>Other Taxonomies in 2016</a:t>
            </a:r>
          </a:p>
        </p:txBody>
      </p:sp>
      <p:sp>
        <p:nvSpPr>
          <p:cNvPr id="18" name="Content Placeholder 9"/>
          <p:cNvSpPr txBox="1">
            <a:spLocks/>
          </p:cNvSpPr>
          <p:nvPr/>
        </p:nvSpPr>
        <p:spPr>
          <a:xfrm>
            <a:off x="5637420" y="1043702"/>
            <a:ext cx="2363579" cy="337470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1200" dirty="0"/>
              <a:t>Extend Process </a:t>
            </a:r>
          </a:p>
          <a:p>
            <a:r>
              <a:rPr lang="en-US" sz="1200" dirty="0"/>
              <a:t>Extend Materials</a:t>
            </a:r>
          </a:p>
          <a:p>
            <a:r>
              <a:rPr lang="en-US" sz="1200" dirty="0"/>
              <a:t>Extend Equipment</a:t>
            </a:r>
          </a:p>
          <a:p>
            <a:r>
              <a:rPr lang="en-US" sz="1200" dirty="0"/>
              <a:t>Investigation/Study/Analysis</a:t>
            </a:r>
          </a:p>
          <a:p>
            <a:r>
              <a:rPr lang="en-US" sz="1200" dirty="0"/>
              <a:t>Phase of Development</a:t>
            </a:r>
          </a:p>
          <a:p>
            <a:r>
              <a:rPr lang="en-US" sz="1200" dirty="0"/>
              <a:t>Route of Administration</a:t>
            </a:r>
          </a:p>
          <a:p>
            <a:r>
              <a:rPr lang="en-US" sz="1200" dirty="0"/>
              <a:t>Product Quality Attributes</a:t>
            </a:r>
          </a:p>
          <a:p>
            <a:r>
              <a:rPr lang="en-US" sz="1200" dirty="0"/>
              <a:t>Container Categories</a:t>
            </a:r>
          </a:p>
          <a:p>
            <a:r>
              <a:rPr lang="en-US" sz="1200" dirty="0"/>
              <a:t>IDMP-Identification of Medicinal Products</a:t>
            </a:r>
          </a:p>
          <a:p>
            <a:r>
              <a:rPr lang="en-US" sz="1200" dirty="0"/>
              <a:t>Chemical Reactions</a:t>
            </a:r>
          </a:p>
        </p:txBody>
      </p:sp>
      <p:sp>
        <p:nvSpPr>
          <p:cNvPr id="6" name="TextBox 5"/>
          <p:cNvSpPr txBox="1"/>
          <p:nvPr/>
        </p:nvSpPr>
        <p:spPr>
          <a:xfrm>
            <a:off x="2971800" y="4620588"/>
            <a:ext cx="3528274" cy="300082"/>
          </a:xfrm>
          <a:prstGeom prst="rect">
            <a:avLst/>
          </a:prstGeom>
          <a:noFill/>
        </p:spPr>
        <p:txBody>
          <a:bodyPr wrap="none" rtlCol="0">
            <a:spAutoFit/>
          </a:bodyPr>
          <a:lstStyle/>
          <a:p>
            <a:r>
              <a:rPr lang="en-US" sz="1350" i="1" dirty="0">
                <a:solidFill>
                  <a:schemeClr val="tx2"/>
                </a:solidFill>
              </a:rPr>
              <a:t>Maturity varies based use cases applied to-date</a:t>
            </a:r>
          </a:p>
        </p:txBody>
      </p:sp>
      <p:sp>
        <p:nvSpPr>
          <p:cNvPr id="11" name="Date Placeholder 3"/>
          <p:cNvSpPr>
            <a:spLocks noGrp="1"/>
          </p:cNvSpPr>
          <p:nvPr>
            <p:ph type="dt" sz="half" idx="10"/>
          </p:nvPr>
        </p:nvSpPr>
        <p:spPr>
          <a:xfrm>
            <a:off x="1485900" y="4767263"/>
            <a:ext cx="1600200" cy="273844"/>
          </a:xfrm>
        </p:spPr>
        <p:txBody>
          <a:bodyPr/>
          <a:lstStyle/>
          <a:p>
            <a:r>
              <a:rPr lang="en-US">
                <a:solidFill>
                  <a:prstClr val="black">
                    <a:tint val="75000"/>
                  </a:prstClr>
                </a:solidFill>
              </a:rPr>
              <a:t>©2018 Allotrope Foundation</a:t>
            </a:r>
            <a:endParaRPr lang="en-US" dirty="0">
              <a:solidFill>
                <a:prstClr val="black">
                  <a:tint val="75000"/>
                </a:prstClr>
              </a:solidFill>
            </a:endParaRPr>
          </a:p>
        </p:txBody>
      </p:sp>
    </p:spTree>
    <p:extLst>
      <p:ext uri="{BB962C8B-B14F-4D97-AF65-F5344CB8AC3E}">
        <p14:creationId xmlns:p14="http://schemas.microsoft.com/office/powerpoint/2010/main" val="33203880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Documentation</a:t>
            </a:r>
            <a:endParaRPr lang="en-US" dirty="0"/>
          </a:p>
        </p:txBody>
      </p:sp>
      <p:sp>
        <p:nvSpPr>
          <p:cNvPr id="3" name="Content Placeholder 2"/>
          <p:cNvSpPr>
            <a:spLocks noGrp="1"/>
          </p:cNvSpPr>
          <p:nvPr>
            <p:ph idx="1"/>
          </p:nvPr>
        </p:nvSpPr>
        <p:spPr/>
        <p:txBody>
          <a:bodyPr>
            <a:normAutofit fontScale="70000" lnSpcReduction="20000"/>
          </a:bodyPr>
          <a:lstStyle/>
          <a:p>
            <a:endParaRPr lang="de-DE" dirty="0"/>
          </a:p>
          <a:p>
            <a:r>
              <a:rPr lang="de-DE" dirty="0"/>
              <a:t>Specifications</a:t>
            </a:r>
          </a:p>
          <a:p>
            <a:pPr marL="342900" lvl="1" indent="0">
              <a:buNone/>
            </a:pPr>
            <a:endParaRPr lang="de-DE" dirty="0"/>
          </a:p>
          <a:p>
            <a:r>
              <a:rPr lang="de-DE" dirty="0"/>
              <a:t>Reference Documentation</a:t>
            </a:r>
          </a:p>
          <a:p>
            <a:pPr marL="342900" lvl="1" indent="0">
              <a:buNone/>
            </a:pPr>
            <a:endParaRPr lang="de-DE" dirty="0"/>
          </a:p>
          <a:p>
            <a:r>
              <a:rPr lang="de-DE" dirty="0"/>
              <a:t>Primer, Developer‘s Guide</a:t>
            </a:r>
          </a:p>
          <a:p>
            <a:pPr lvl="1"/>
            <a:endParaRPr lang="de-DE" dirty="0"/>
          </a:p>
          <a:p>
            <a:r>
              <a:rPr lang="de-DE" dirty="0"/>
              <a:t>Case Studies</a:t>
            </a:r>
          </a:p>
          <a:p>
            <a:endParaRPr lang="de-DE" dirty="0"/>
          </a:p>
          <a:p>
            <a:r>
              <a:rPr lang="de-DE" dirty="0"/>
              <a:t>Example Applications</a:t>
            </a:r>
          </a:p>
          <a:p>
            <a:pPr lvl="1"/>
            <a:endParaRPr lang="de-DE" dirty="0"/>
          </a:p>
        </p:txBody>
      </p:sp>
      <p:sp>
        <p:nvSpPr>
          <p:cNvPr id="5" name="Date Placeholder 3"/>
          <p:cNvSpPr>
            <a:spLocks noGrp="1"/>
          </p:cNvSpPr>
          <p:nvPr>
            <p:ph type="dt" sz="half" idx="10"/>
          </p:nvPr>
        </p:nvSpPr>
        <p:spPr>
          <a:xfrm>
            <a:off x="1485900" y="4767263"/>
            <a:ext cx="1600200" cy="273844"/>
          </a:xfrm>
        </p:spPr>
        <p:txBody>
          <a:bodyPr/>
          <a:lstStyle/>
          <a:p>
            <a:r>
              <a:rPr lang="en-US">
                <a:solidFill>
                  <a:prstClr val="black">
                    <a:tint val="75000"/>
                  </a:prstClr>
                </a:solidFill>
              </a:rPr>
              <a:t>©2018 Allotrope Foundation</a:t>
            </a:r>
            <a:endParaRPr lang="en-US" dirty="0">
              <a:solidFill>
                <a:prstClr val="black">
                  <a:tint val="75000"/>
                </a:prstClr>
              </a:solidFill>
            </a:endParaRPr>
          </a:p>
        </p:txBody>
      </p:sp>
    </p:spTree>
    <p:extLst>
      <p:ext uri="{BB962C8B-B14F-4D97-AF65-F5344CB8AC3E}">
        <p14:creationId xmlns:p14="http://schemas.microsoft.com/office/powerpoint/2010/main" val="21322151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dirty="0"/>
              <a:t>Specifications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115" y="885858"/>
            <a:ext cx="4286250" cy="3806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3"/>
          <p:cNvSpPr>
            <a:spLocks noGrp="1"/>
          </p:cNvSpPr>
          <p:nvPr>
            <p:ph type="dt" sz="half" idx="10"/>
          </p:nvPr>
        </p:nvSpPr>
        <p:spPr>
          <a:xfrm>
            <a:off x="1485900" y="4767263"/>
            <a:ext cx="1600200" cy="273844"/>
          </a:xfrm>
        </p:spPr>
        <p:txBody>
          <a:bodyPr/>
          <a:lstStyle/>
          <a:p>
            <a:r>
              <a:rPr lang="en-US">
                <a:solidFill>
                  <a:prstClr val="black">
                    <a:tint val="75000"/>
                  </a:prstClr>
                </a:solidFill>
              </a:rPr>
              <a:t>©2018 Allotrope Foundation</a:t>
            </a:r>
            <a:endParaRPr lang="en-US" dirty="0">
              <a:solidFill>
                <a:prstClr val="black">
                  <a:tint val="75000"/>
                </a:prstClr>
              </a:solidFill>
            </a:endParaRPr>
          </a:p>
        </p:txBody>
      </p:sp>
    </p:spTree>
    <p:extLst>
      <p:ext uri="{BB962C8B-B14F-4D97-AF65-F5344CB8AC3E}">
        <p14:creationId xmlns:p14="http://schemas.microsoft.com/office/powerpoint/2010/main" val="2068520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0536" y="703024"/>
            <a:ext cx="6568543" cy="3694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de-DE" dirty="0"/>
              <a:t>Reference Documentation</a:t>
            </a:r>
          </a:p>
        </p:txBody>
      </p:sp>
      <p:sp>
        <p:nvSpPr>
          <p:cNvPr id="5" name="Right Arrow 4"/>
          <p:cNvSpPr/>
          <p:nvPr/>
        </p:nvSpPr>
        <p:spPr>
          <a:xfrm>
            <a:off x="2421385" y="2260479"/>
            <a:ext cx="1132535" cy="159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3895" y="1413795"/>
            <a:ext cx="4289183" cy="2358106"/>
          </a:xfrm>
          <a:prstGeom prst="rect">
            <a:avLst/>
          </a:prstGeom>
          <a:ln/>
        </p:spPr>
        <p:style>
          <a:lnRef idx="1">
            <a:schemeClr val="accent6"/>
          </a:lnRef>
          <a:fillRef idx="3">
            <a:schemeClr val="accent6"/>
          </a:fillRef>
          <a:effectRef idx="2">
            <a:schemeClr val="accent6"/>
          </a:effectRef>
          <a:fontRef idx="minor">
            <a:schemeClr val="lt1"/>
          </a:fontRef>
        </p:style>
      </p:pic>
      <p:sp>
        <p:nvSpPr>
          <p:cNvPr id="7" name="Date Placeholder 3"/>
          <p:cNvSpPr>
            <a:spLocks noGrp="1"/>
          </p:cNvSpPr>
          <p:nvPr>
            <p:ph type="dt" sz="half" idx="10"/>
          </p:nvPr>
        </p:nvSpPr>
        <p:spPr>
          <a:xfrm>
            <a:off x="1485900" y="4767263"/>
            <a:ext cx="1600200" cy="273844"/>
          </a:xfrm>
        </p:spPr>
        <p:txBody>
          <a:bodyPr/>
          <a:lstStyle/>
          <a:p>
            <a:r>
              <a:rPr lang="en-US">
                <a:solidFill>
                  <a:prstClr val="black">
                    <a:tint val="75000"/>
                  </a:prstClr>
                </a:solidFill>
              </a:rPr>
              <a:t>©2018 Allotrope Foundation</a:t>
            </a:r>
            <a:endParaRPr lang="en-US" dirty="0">
              <a:solidFill>
                <a:prstClr val="black">
                  <a:tint val="75000"/>
                </a:prstClr>
              </a:solidFill>
            </a:endParaRPr>
          </a:p>
        </p:txBody>
      </p:sp>
    </p:spTree>
    <p:extLst>
      <p:ext uri="{BB962C8B-B14F-4D97-AF65-F5344CB8AC3E}">
        <p14:creationId xmlns:p14="http://schemas.microsoft.com/office/powerpoint/2010/main" val="4483568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7150"/>
            <a:ext cx="6172200" cy="857250"/>
          </a:xfrm>
        </p:spPr>
        <p:txBody>
          <a:bodyPr>
            <a:normAutofit/>
          </a:bodyPr>
          <a:lstStyle/>
          <a:p>
            <a:r>
              <a:rPr lang="de-DE" dirty="0"/>
              <a:t>Developer‘s Guide</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299" y="623999"/>
            <a:ext cx="4957629" cy="35776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479" y="1621564"/>
            <a:ext cx="4444522" cy="31460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Date Placeholder 3"/>
          <p:cNvSpPr>
            <a:spLocks noGrp="1"/>
          </p:cNvSpPr>
          <p:nvPr>
            <p:ph type="dt" sz="half" idx="10"/>
          </p:nvPr>
        </p:nvSpPr>
        <p:spPr>
          <a:xfrm>
            <a:off x="1485900" y="4767263"/>
            <a:ext cx="1600200" cy="273844"/>
          </a:xfrm>
        </p:spPr>
        <p:txBody>
          <a:bodyPr/>
          <a:lstStyle/>
          <a:p>
            <a:r>
              <a:rPr lang="en-US">
                <a:solidFill>
                  <a:prstClr val="black">
                    <a:tint val="75000"/>
                  </a:prstClr>
                </a:solidFill>
              </a:rPr>
              <a:t>©2018 Allotrope Foundation</a:t>
            </a:r>
            <a:endParaRPr lang="en-US" dirty="0">
              <a:solidFill>
                <a:prstClr val="black">
                  <a:tint val="75000"/>
                </a:prstClr>
              </a:solidFill>
            </a:endParaRPr>
          </a:p>
        </p:txBody>
      </p:sp>
    </p:spTree>
    <p:extLst>
      <p:ext uri="{BB962C8B-B14F-4D97-AF65-F5344CB8AC3E}">
        <p14:creationId xmlns:p14="http://schemas.microsoft.com/office/powerpoint/2010/main" val="5106056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6374" y="2925832"/>
            <a:ext cx="2508862" cy="40842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algn="ctr" hangingPunct="1">
              <a:lnSpc>
                <a:spcPct val="85000"/>
              </a:lnSpc>
            </a:pPr>
            <a:r>
              <a:rPr lang="en-GB" sz="1400" dirty="0">
                <a:solidFill>
                  <a:srgbClr val="1F497D"/>
                </a:solidFill>
              </a:rPr>
              <a:t>Simplified IT</a:t>
            </a:r>
          </a:p>
        </p:txBody>
      </p:sp>
      <p:sp>
        <p:nvSpPr>
          <p:cNvPr id="17" name="Rounded Rectangle 16"/>
          <p:cNvSpPr/>
          <p:nvPr/>
        </p:nvSpPr>
        <p:spPr>
          <a:xfrm>
            <a:off x="2931530" y="107239"/>
            <a:ext cx="2631071" cy="42345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algn="ctr" hangingPunct="1">
              <a:lnSpc>
                <a:spcPct val="85000"/>
              </a:lnSpc>
            </a:pPr>
            <a:r>
              <a:rPr lang="en-US" sz="1400" dirty="0">
                <a:solidFill>
                  <a:srgbClr val="1F497D"/>
                </a:solidFill>
              </a:rPr>
              <a:t>Better Scientific Reproducibility</a:t>
            </a:r>
          </a:p>
        </p:txBody>
      </p:sp>
      <p:sp>
        <p:nvSpPr>
          <p:cNvPr id="15" name="Rounded Rectangle 14"/>
          <p:cNvSpPr/>
          <p:nvPr/>
        </p:nvSpPr>
        <p:spPr>
          <a:xfrm>
            <a:off x="5970682" y="372974"/>
            <a:ext cx="2537549" cy="425675"/>
          </a:xfrm>
          <a:prstGeom prst="roundRect">
            <a:avLst>
              <a:gd name="adj" fmla="val 10884"/>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algn="ctr" hangingPunct="1">
              <a:lnSpc>
                <a:spcPct val="85000"/>
              </a:lnSpc>
            </a:pPr>
            <a:r>
              <a:rPr lang="en-US" sz="1400" dirty="0">
                <a:solidFill>
                  <a:srgbClr val="1F497D"/>
                </a:solidFill>
              </a:rPr>
              <a:t>Increase Data Integrity, Context, Quality</a:t>
            </a:r>
          </a:p>
          <a:p>
            <a:pPr algn="ctr" hangingPunct="1">
              <a:lnSpc>
                <a:spcPct val="85000"/>
              </a:lnSpc>
            </a:pPr>
            <a:endParaRPr lang="en-US" sz="1400" dirty="0">
              <a:solidFill>
                <a:srgbClr val="1F497D"/>
              </a:solidFill>
            </a:endParaRPr>
          </a:p>
        </p:txBody>
      </p:sp>
      <p:sp>
        <p:nvSpPr>
          <p:cNvPr id="23" name="Rounded Rectangle 22"/>
          <p:cNvSpPr/>
          <p:nvPr/>
        </p:nvSpPr>
        <p:spPr>
          <a:xfrm>
            <a:off x="5022041" y="3208516"/>
            <a:ext cx="1448334" cy="5715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algn="ctr" hangingPunct="1">
              <a:lnSpc>
                <a:spcPct val="85000"/>
              </a:lnSpc>
            </a:pPr>
            <a:r>
              <a:rPr lang="en-GB" sz="1400" dirty="0">
                <a:solidFill>
                  <a:srgbClr val="1F497D"/>
                </a:solidFill>
              </a:rPr>
              <a:t>Foundation for Data Science</a:t>
            </a:r>
          </a:p>
        </p:txBody>
      </p:sp>
      <p:sp>
        <p:nvSpPr>
          <p:cNvPr id="30" name="Rounded Rectangle 29"/>
          <p:cNvSpPr/>
          <p:nvPr/>
        </p:nvSpPr>
        <p:spPr>
          <a:xfrm>
            <a:off x="204742" y="524295"/>
            <a:ext cx="2538458" cy="285118"/>
          </a:xfrm>
          <a:prstGeom prst="roundRect">
            <a:avLst>
              <a:gd name="adj" fmla="val 28259"/>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algn="ctr" hangingPunct="1">
              <a:lnSpc>
                <a:spcPct val="85000"/>
              </a:lnSpc>
            </a:pPr>
            <a:r>
              <a:rPr lang="en-GB" sz="1400" dirty="0">
                <a:solidFill>
                  <a:srgbClr val="1F497D"/>
                </a:solidFill>
              </a:rPr>
              <a:t>Reduce Manual Effort &amp; Paper</a:t>
            </a:r>
          </a:p>
        </p:txBody>
      </p:sp>
      <p:sp>
        <p:nvSpPr>
          <p:cNvPr id="21" name="Rounded Rectangle 20"/>
          <p:cNvSpPr/>
          <p:nvPr/>
        </p:nvSpPr>
        <p:spPr>
          <a:xfrm>
            <a:off x="2669394" y="2440198"/>
            <a:ext cx="1811767" cy="17145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algn="ctr" hangingPunct="1">
              <a:lnSpc>
                <a:spcPct val="85000"/>
              </a:lnSpc>
            </a:pPr>
            <a:r>
              <a:rPr lang="en-GB" sz="1400" dirty="0">
                <a:solidFill>
                  <a:srgbClr val="1F497D"/>
                </a:solidFill>
              </a:rPr>
              <a:t>Streamlined Access, Sharing, Integration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961" y="852029"/>
            <a:ext cx="2397020" cy="15835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6918" y="352950"/>
            <a:ext cx="2394532" cy="1658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6852" y="798649"/>
            <a:ext cx="2481562" cy="16424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900" y="3208517"/>
            <a:ext cx="2260070" cy="15820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6474" y="2925831"/>
            <a:ext cx="2123228" cy="1518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34206" y="3665239"/>
            <a:ext cx="1967279" cy="1211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35988" y="2992333"/>
            <a:ext cx="2100490" cy="15753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 name="Rounded Rectangle 27"/>
          <p:cNvSpPr/>
          <p:nvPr/>
        </p:nvSpPr>
        <p:spPr>
          <a:xfrm>
            <a:off x="6777750" y="2491707"/>
            <a:ext cx="2366250" cy="17145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algn="ctr" hangingPunct="1">
              <a:lnSpc>
                <a:spcPct val="85000"/>
              </a:lnSpc>
            </a:pPr>
            <a:r>
              <a:rPr lang="en-GB" sz="1400" dirty="0">
                <a:solidFill>
                  <a:srgbClr val="1F497D"/>
                </a:solidFill>
              </a:rPr>
              <a:t>Consolidate Requirements</a:t>
            </a:r>
          </a:p>
          <a:p>
            <a:pPr algn="ctr" hangingPunct="1">
              <a:lnSpc>
                <a:spcPct val="85000"/>
              </a:lnSpc>
            </a:pPr>
            <a:r>
              <a:rPr lang="en-GB" sz="1400" dirty="0">
                <a:solidFill>
                  <a:srgbClr val="1F497D"/>
                </a:solidFill>
              </a:rPr>
              <a:t>Lower Innovation Barrier </a:t>
            </a:r>
          </a:p>
        </p:txBody>
      </p:sp>
      <p:sp>
        <p:nvSpPr>
          <p:cNvPr id="4" name="Date Placeholder 3"/>
          <p:cNvSpPr>
            <a:spLocks noGrp="1"/>
          </p:cNvSpPr>
          <p:nvPr>
            <p:ph type="dt" sz="half" idx="10"/>
          </p:nvPr>
        </p:nvSpPr>
        <p:spPr/>
        <p:txBody>
          <a:bodyPr/>
          <a:lstStyle/>
          <a:p>
            <a:r>
              <a:rPr lang="en-US"/>
              <a:t>©2018 Allotrope Foundation</a:t>
            </a:r>
            <a:endParaRPr lang="en-US" dirty="0"/>
          </a:p>
        </p:txBody>
      </p:sp>
    </p:spTree>
    <p:extLst>
      <p:ext uri="{BB962C8B-B14F-4D97-AF65-F5344CB8AC3E}">
        <p14:creationId xmlns:p14="http://schemas.microsoft.com/office/powerpoint/2010/main" val="388664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741" y="1190270"/>
            <a:ext cx="2785859" cy="11822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304800" y="76373"/>
            <a:ext cx="8610600" cy="819926"/>
          </a:xfrm>
        </p:spPr>
        <p:txBody>
          <a:bodyPr anchor="t">
            <a:normAutofit/>
          </a:bodyPr>
          <a:lstStyle/>
          <a:p>
            <a:pPr algn="ctr"/>
            <a:r>
              <a:rPr lang="en-US" sz="2400" dirty="0">
                <a:latin typeface="Harabara Mais Bold"/>
              </a:rPr>
              <a:t>Join Allotrope Foundation!</a:t>
            </a:r>
            <a:endParaRPr lang="en-GB" sz="2400" dirty="0">
              <a:latin typeface="Harabara Mais Bold"/>
            </a:endParaRPr>
          </a:p>
        </p:txBody>
      </p:sp>
      <p:sp>
        <p:nvSpPr>
          <p:cNvPr id="13" name="Rounded Rectangle 12"/>
          <p:cNvSpPr/>
          <p:nvPr/>
        </p:nvSpPr>
        <p:spPr>
          <a:xfrm>
            <a:off x="466943" y="2847977"/>
            <a:ext cx="2694807" cy="40842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algn="ctr">
              <a:lnSpc>
                <a:spcPct val="85000"/>
              </a:lnSpc>
            </a:pPr>
            <a:r>
              <a:rPr lang="en-GB" sz="1400" dirty="0">
                <a:solidFill>
                  <a:schemeClr val="tx2"/>
                </a:solidFill>
              </a:rPr>
              <a:t>Benefit from shared Investment</a:t>
            </a:r>
          </a:p>
        </p:txBody>
      </p:sp>
      <p:sp>
        <p:nvSpPr>
          <p:cNvPr id="17" name="Rounded Rectangle 16"/>
          <p:cNvSpPr/>
          <p:nvPr/>
        </p:nvSpPr>
        <p:spPr>
          <a:xfrm>
            <a:off x="2473135" y="766816"/>
            <a:ext cx="2631071" cy="42345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algn="ctr">
              <a:lnSpc>
                <a:spcPct val="85000"/>
              </a:lnSpc>
            </a:pPr>
            <a:r>
              <a:rPr lang="en-US" sz="1400" dirty="0">
                <a:solidFill>
                  <a:schemeClr val="tx2"/>
                </a:solidFill>
              </a:rPr>
              <a:t>Be part of an expanding community of experts</a:t>
            </a:r>
          </a:p>
        </p:txBody>
      </p:sp>
      <p:sp>
        <p:nvSpPr>
          <p:cNvPr id="15" name="Rounded Rectangle 14"/>
          <p:cNvSpPr/>
          <p:nvPr/>
        </p:nvSpPr>
        <p:spPr>
          <a:xfrm>
            <a:off x="5102664" y="560555"/>
            <a:ext cx="2593536" cy="425675"/>
          </a:xfrm>
          <a:prstGeom prst="roundRect">
            <a:avLst>
              <a:gd name="adj" fmla="val 10884"/>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algn="ctr">
              <a:lnSpc>
                <a:spcPct val="85000"/>
              </a:lnSpc>
            </a:pPr>
            <a:r>
              <a:rPr lang="en-US" sz="1400" dirty="0">
                <a:solidFill>
                  <a:schemeClr val="tx2"/>
                </a:solidFill>
              </a:rPr>
              <a:t>Receive support &amp; training</a:t>
            </a:r>
          </a:p>
        </p:txBody>
      </p:sp>
      <p:sp>
        <p:nvSpPr>
          <p:cNvPr id="23" name="Rounded Rectangle 22"/>
          <p:cNvSpPr/>
          <p:nvPr/>
        </p:nvSpPr>
        <p:spPr>
          <a:xfrm>
            <a:off x="3595693" y="2731002"/>
            <a:ext cx="2359907" cy="5715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algn="ctr">
              <a:lnSpc>
                <a:spcPct val="85000"/>
              </a:lnSpc>
            </a:pPr>
            <a:r>
              <a:rPr lang="en-US" sz="1400" dirty="0">
                <a:solidFill>
                  <a:schemeClr val="tx2"/>
                </a:solidFill>
              </a:rPr>
              <a:t>Align internal strategy with the future of data</a:t>
            </a:r>
          </a:p>
        </p:txBody>
      </p:sp>
      <p:sp>
        <p:nvSpPr>
          <p:cNvPr id="30" name="Rounded Rectangle 29"/>
          <p:cNvSpPr/>
          <p:nvPr/>
        </p:nvSpPr>
        <p:spPr>
          <a:xfrm>
            <a:off x="264372" y="209550"/>
            <a:ext cx="1699010" cy="285118"/>
          </a:xfrm>
          <a:prstGeom prst="roundRect">
            <a:avLst>
              <a:gd name="adj" fmla="val 28259"/>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algn="ctr">
              <a:lnSpc>
                <a:spcPct val="85000"/>
              </a:lnSpc>
            </a:pPr>
            <a:r>
              <a:rPr lang="en-GB" sz="1400" dirty="0">
                <a:solidFill>
                  <a:schemeClr val="tx2"/>
                </a:solidFill>
              </a:rPr>
              <a:t>Influence direction of development</a:t>
            </a:r>
          </a:p>
        </p:txBody>
      </p:sp>
      <p:sp>
        <p:nvSpPr>
          <p:cNvPr id="28" name="Rounded Rectangle 27"/>
          <p:cNvSpPr/>
          <p:nvPr/>
        </p:nvSpPr>
        <p:spPr>
          <a:xfrm>
            <a:off x="6201074" y="2678483"/>
            <a:ext cx="2895600" cy="17145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algn="ctr">
              <a:lnSpc>
                <a:spcPct val="85000"/>
              </a:lnSpc>
            </a:pPr>
            <a:r>
              <a:rPr lang="en-GB" sz="1400" dirty="0">
                <a:solidFill>
                  <a:schemeClr val="tx2"/>
                </a:solidFill>
              </a:rPr>
              <a:t>Ensure sustainability &amp; adoption</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5307" y="824078"/>
            <a:ext cx="1205093" cy="15908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3266" y="3009758"/>
            <a:ext cx="2033443" cy="1716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899" y="3125991"/>
            <a:ext cx="2058848" cy="16007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5693" y="3193904"/>
            <a:ext cx="2321608" cy="1548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0592" y="636852"/>
            <a:ext cx="1435799" cy="1970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Date Placeholder 4"/>
          <p:cNvSpPr>
            <a:spLocks noGrp="1"/>
          </p:cNvSpPr>
          <p:nvPr>
            <p:ph type="dt" sz="half" idx="10"/>
          </p:nvPr>
        </p:nvSpPr>
        <p:spPr/>
        <p:txBody>
          <a:bodyPr/>
          <a:lstStyle/>
          <a:p>
            <a:r>
              <a:rPr lang="en-US"/>
              <a:t>©2018 Allotrope Foundation</a:t>
            </a:r>
            <a:endParaRPr lang="en-US" dirty="0"/>
          </a:p>
        </p:txBody>
      </p:sp>
    </p:spTree>
    <p:extLst>
      <p:ext uri="{BB962C8B-B14F-4D97-AF65-F5344CB8AC3E}">
        <p14:creationId xmlns:p14="http://schemas.microsoft.com/office/powerpoint/2010/main" val="134747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©2018 Allotrope Foundation</a:t>
            </a:r>
          </a:p>
        </p:txBody>
      </p:sp>
      <p:pic>
        <p:nvPicPr>
          <p:cNvPr id="2050" name="Picture 2" descr="http://www.nature.com/polopoly_fs/7.36719.1464174488!/image/reproducibility-graphic-online4.jpg_gen/derivatives/landscape_630/reproducibility-graphic-onlin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114300"/>
            <a:ext cx="3050381" cy="45368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nature.com/polopoly_fs/7.36727.1464174506!/image/reproducibility-graphic-online5.jpg_gen/derivatives/landscape_630/reproducibility-graphic-online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114300"/>
            <a:ext cx="3060383" cy="38376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0" y="4027890"/>
            <a:ext cx="3429000" cy="623248"/>
          </a:xfrm>
          <a:prstGeom prst="rect">
            <a:avLst/>
          </a:prstGeom>
        </p:spPr>
        <p:txBody>
          <a:bodyPr>
            <a:spAutoFit/>
          </a:bodyPr>
          <a:lstStyle/>
          <a:p>
            <a:r>
              <a:rPr lang="en-US" sz="1350" dirty="0">
                <a:solidFill>
                  <a:prstClr val="black"/>
                </a:solidFill>
              </a:rPr>
              <a:t>1,500 scientists lift the lid on reproducibility</a:t>
            </a:r>
          </a:p>
          <a:p>
            <a:r>
              <a:rPr lang="en-US" sz="1050" dirty="0">
                <a:solidFill>
                  <a:prstClr val="black"/>
                </a:solidFill>
              </a:rPr>
              <a:t>Survey sheds light on the ‘crisis’ rocking research.</a:t>
            </a:r>
          </a:p>
          <a:p>
            <a:r>
              <a:rPr lang="en-US" sz="1050" dirty="0">
                <a:solidFill>
                  <a:prstClr val="black"/>
                </a:solidFill>
              </a:rPr>
              <a:t>Nature 533, 452–454 (26 May 2016)</a:t>
            </a:r>
          </a:p>
        </p:txBody>
      </p:sp>
      <p:sp>
        <p:nvSpPr>
          <p:cNvPr id="7" name="Right Arrow 6"/>
          <p:cNvSpPr/>
          <p:nvPr/>
        </p:nvSpPr>
        <p:spPr>
          <a:xfrm>
            <a:off x="1365690" y="2286000"/>
            <a:ext cx="114300" cy="1143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prstClr val="white"/>
              </a:solidFill>
            </a:endParaRPr>
          </a:p>
        </p:txBody>
      </p:sp>
      <p:sp>
        <p:nvSpPr>
          <p:cNvPr id="11" name="Right Arrow 10"/>
          <p:cNvSpPr/>
          <p:nvPr/>
        </p:nvSpPr>
        <p:spPr>
          <a:xfrm>
            <a:off x="1365690" y="2743200"/>
            <a:ext cx="114300" cy="1143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prstClr val="white"/>
              </a:solidFill>
            </a:endParaRPr>
          </a:p>
        </p:txBody>
      </p:sp>
      <p:sp>
        <p:nvSpPr>
          <p:cNvPr id="12" name="Right Arrow 11"/>
          <p:cNvSpPr/>
          <p:nvPr/>
        </p:nvSpPr>
        <p:spPr>
          <a:xfrm>
            <a:off x="1365690" y="3697169"/>
            <a:ext cx="114300" cy="1143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prstClr val="white"/>
              </a:solidFill>
            </a:endParaRPr>
          </a:p>
        </p:txBody>
      </p:sp>
      <p:sp>
        <p:nvSpPr>
          <p:cNvPr id="13" name="Right Arrow 12"/>
          <p:cNvSpPr/>
          <p:nvPr/>
        </p:nvSpPr>
        <p:spPr>
          <a:xfrm>
            <a:off x="1365690" y="3951923"/>
            <a:ext cx="114300" cy="1143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prstClr val="white"/>
              </a:solidFill>
            </a:endParaRPr>
          </a:p>
        </p:txBody>
      </p:sp>
      <p:sp>
        <p:nvSpPr>
          <p:cNvPr id="14" name="Right Arrow 13"/>
          <p:cNvSpPr/>
          <p:nvPr/>
        </p:nvSpPr>
        <p:spPr>
          <a:xfrm>
            <a:off x="4652798" y="3298935"/>
            <a:ext cx="114300"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802080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800" dirty="0">
                <a:latin typeface="Harabara Mais Bold"/>
              </a:rPr>
              <a:t>The Allotrope Framework</a:t>
            </a:r>
          </a:p>
        </p:txBody>
      </p:sp>
      <p:sp>
        <p:nvSpPr>
          <p:cNvPr id="22" name="Freeform 21"/>
          <p:cNvSpPr/>
          <p:nvPr/>
        </p:nvSpPr>
        <p:spPr>
          <a:xfrm>
            <a:off x="3013953" y="1543051"/>
            <a:ext cx="1668429" cy="1998001"/>
          </a:xfrm>
          <a:custGeom>
            <a:avLst/>
            <a:gdLst>
              <a:gd name="connsiteX0" fmla="*/ 0 w 3844342"/>
              <a:gd name="connsiteY0" fmla="*/ 384434 h 4458865"/>
              <a:gd name="connsiteX1" fmla="*/ 112599 w 3844342"/>
              <a:gd name="connsiteY1" fmla="*/ 112598 h 4458865"/>
              <a:gd name="connsiteX2" fmla="*/ 384435 w 3844342"/>
              <a:gd name="connsiteY2" fmla="*/ 0 h 4458865"/>
              <a:gd name="connsiteX3" fmla="*/ 3459908 w 3844342"/>
              <a:gd name="connsiteY3" fmla="*/ 0 h 4458865"/>
              <a:gd name="connsiteX4" fmla="*/ 3731744 w 3844342"/>
              <a:gd name="connsiteY4" fmla="*/ 112599 h 4458865"/>
              <a:gd name="connsiteX5" fmla="*/ 3844342 w 3844342"/>
              <a:gd name="connsiteY5" fmla="*/ 384435 h 4458865"/>
              <a:gd name="connsiteX6" fmla="*/ 3844342 w 3844342"/>
              <a:gd name="connsiteY6" fmla="*/ 4074431 h 4458865"/>
              <a:gd name="connsiteX7" fmla="*/ 3731744 w 3844342"/>
              <a:gd name="connsiteY7" fmla="*/ 4346267 h 4458865"/>
              <a:gd name="connsiteX8" fmla="*/ 3459908 w 3844342"/>
              <a:gd name="connsiteY8" fmla="*/ 4458865 h 4458865"/>
              <a:gd name="connsiteX9" fmla="*/ 384434 w 3844342"/>
              <a:gd name="connsiteY9" fmla="*/ 4458865 h 4458865"/>
              <a:gd name="connsiteX10" fmla="*/ 112598 w 3844342"/>
              <a:gd name="connsiteY10" fmla="*/ 4346267 h 4458865"/>
              <a:gd name="connsiteX11" fmla="*/ 0 w 3844342"/>
              <a:gd name="connsiteY11" fmla="*/ 4074431 h 4458865"/>
              <a:gd name="connsiteX12" fmla="*/ 0 w 3844342"/>
              <a:gd name="connsiteY12" fmla="*/ 384434 h 4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4342" h="4458865">
                <a:moveTo>
                  <a:pt x="0" y="384434"/>
                </a:moveTo>
                <a:cubicBezTo>
                  <a:pt x="0" y="282476"/>
                  <a:pt x="40503" y="184693"/>
                  <a:pt x="112599" y="112598"/>
                </a:cubicBezTo>
                <a:cubicBezTo>
                  <a:pt x="184694" y="40503"/>
                  <a:pt x="282477" y="0"/>
                  <a:pt x="384435" y="0"/>
                </a:cubicBezTo>
                <a:lnTo>
                  <a:pt x="3459908" y="0"/>
                </a:lnTo>
                <a:cubicBezTo>
                  <a:pt x="3561866" y="0"/>
                  <a:pt x="3659649" y="40503"/>
                  <a:pt x="3731744" y="112599"/>
                </a:cubicBezTo>
                <a:cubicBezTo>
                  <a:pt x="3803839" y="184694"/>
                  <a:pt x="3844342" y="282477"/>
                  <a:pt x="3844342" y="384435"/>
                </a:cubicBezTo>
                <a:lnTo>
                  <a:pt x="3844342" y="4074431"/>
                </a:lnTo>
                <a:cubicBezTo>
                  <a:pt x="3844342" y="4176389"/>
                  <a:pt x="3803839" y="4274172"/>
                  <a:pt x="3731744" y="4346267"/>
                </a:cubicBezTo>
                <a:cubicBezTo>
                  <a:pt x="3659649" y="4418362"/>
                  <a:pt x="3561866" y="4458865"/>
                  <a:pt x="3459908" y="4458865"/>
                </a:cubicBezTo>
                <a:lnTo>
                  <a:pt x="384434" y="4458865"/>
                </a:lnTo>
                <a:cubicBezTo>
                  <a:pt x="282476" y="4458865"/>
                  <a:pt x="184693" y="4418362"/>
                  <a:pt x="112598" y="4346267"/>
                </a:cubicBezTo>
                <a:cubicBezTo>
                  <a:pt x="40503" y="4274172"/>
                  <a:pt x="0" y="4176389"/>
                  <a:pt x="0" y="4074431"/>
                </a:cubicBezTo>
                <a:lnTo>
                  <a:pt x="0" y="384434"/>
                </a:lnTo>
                <a:close/>
              </a:path>
            </a:pathLst>
          </a:custGeom>
          <a:solidFill>
            <a:srgbClr val="DBDBDC"/>
          </a:solidFill>
          <a:ln w="25400">
            <a:solidFill>
              <a:schemeClr val="accent1">
                <a:shade val="50000"/>
              </a:schemeClr>
            </a:solidFill>
          </a:ln>
          <a:effectLst/>
        </p:spPr>
        <p:txBody>
          <a:bodyPr spcFirstLastPara="0" vert="horz" wrap="square" lIns="68580" tIns="68580" rIns="68580" bIns="2409485"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lgn="ctr" defTabSz="800100" fontAlgn="base">
              <a:lnSpc>
                <a:spcPct val="90000"/>
              </a:lnSpc>
              <a:spcBef>
                <a:spcPct val="0"/>
              </a:spcBef>
              <a:defRPr/>
            </a:pPr>
            <a:endParaRPr lang="en-US" sz="788" dirty="0">
              <a:solidFill>
                <a:srgbClr val="000000">
                  <a:hueOff val="0"/>
                  <a:satOff val="0"/>
                  <a:lumOff val="0"/>
                  <a:alphaOff val="0"/>
                </a:srgbClr>
              </a:solidFill>
              <a:latin typeface="Segoe UI Light" panose="020B0502040204020203" pitchFamily="34" charset="0"/>
            </a:endParaRPr>
          </a:p>
        </p:txBody>
      </p:sp>
      <p:sp>
        <p:nvSpPr>
          <p:cNvPr id="23" name="Freeform 22"/>
          <p:cNvSpPr/>
          <p:nvPr/>
        </p:nvSpPr>
        <p:spPr>
          <a:xfrm>
            <a:off x="3160354" y="1877280"/>
            <a:ext cx="1375628" cy="468761"/>
          </a:xfrm>
          <a:custGeom>
            <a:avLst/>
            <a:gdLst>
              <a:gd name="connsiteX0" fmla="*/ 0 w 3075473"/>
              <a:gd name="connsiteY0" fmla="*/ 87599 h 875988"/>
              <a:gd name="connsiteX1" fmla="*/ 25657 w 3075473"/>
              <a:gd name="connsiteY1" fmla="*/ 25657 h 875988"/>
              <a:gd name="connsiteX2" fmla="*/ 87599 w 3075473"/>
              <a:gd name="connsiteY2" fmla="*/ 0 h 875988"/>
              <a:gd name="connsiteX3" fmla="*/ 2987874 w 3075473"/>
              <a:gd name="connsiteY3" fmla="*/ 0 h 875988"/>
              <a:gd name="connsiteX4" fmla="*/ 3049816 w 3075473"/>
              <a:gd name="connsiteY4" fmla="*/ 25657 h 875988"/>
              <a:gd name="connsiteX5" fmla="*/ 3075473 w 3075473"/>
              <a:gd name="connsiteY5" fmla="*/ 87599 h 875988"/>
              <a:gd name="connsiteX6" fmla="*/ 3075473 w 3075473"/>
              <a:gd name="connsiteY6" fmla="*/ 788389 h 875988"/>
              <a:gd name="connsiteX7" fmla="*/ 3049816 w 3075473"/>
              <a:gd name="connsiteY7" fmla="*/ 850331 h 875988"/>
              <a:gd name="connsiteX8" fmla="*/ 2987874 w 3075473"/>
              <a:gd name="connsiteY8" fmla="*/ 875988 h 875988"/>
              <a:gd name="connsiteX9" fmla="*/ 87599 w 3075473"/>
              <a:gd name="connsiteY9" fmla="*/ 875988 h 875988"/>
              <a:gd name="connsiteX10" fmla="*/ 25657 w 3075473"/>
              <a:gd name="connsiteY10" fmla="*/ 850331 h 875988"/>
              <a:gd name="connsiteX11" fmla="*/ 0 w 3075473"/>
              <a:gd name="connsiteY11" fmla="*/ 788389 h 875988"/>
              <a:gd name="connsiteX12" fmla="*/ 0 w 3075473"/>
              <a:gd name="connsiteY12" fmla="*/ 87599 h 8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5473" h="875988">
                <a:moveTo>
                  <a:pt x="0" y="87599"/>
                </a:moveTo>
                <a:cubicBezTo>
                  <a:pt x="0" y="64366"/>
                  <a:pt x="9229" y="42085"/>
                  <a:pt x="25657" y="25657"/>
                </a:cubicBezTo>
                <a:cubicBezTo>
                  <a:pt x="42085" y="9229"/>
                  <a:pt x="64366" y="0"/>
                  <a:pt x="87599" y="0"/>
                </a:cubicBezTo>
                <a:lnTo>
                  <a:pt x="2987874" y="0"/>
                </a:lnTo>
                <a:cubicBezTo>
                  <a:pt x="3011107" y="0"/>
                  <a:pt x="3033388" y="9229"/>
                  <a:pt x="3049816" y="25657"/>
                </a:cubicBezTo>
                <a:cubicBezTo>
                  <a:pt x="3066244" y="42085"/>
                  <a:pt x="3075473" y="64366"/>
                  <a:pt x="3075473" y="87599"/>
                </a:cubicBezTo>
                <a:lnTo>
                  <a:pt x="3075473" y="788389"/>
                </a:lnTo>
                <a:cubicBezTo>
                  <a:pt x="3075473" y="811622"/>
                  <a:pt x="3066244" y="833903"/>
                  <a:pt x="3049816" y="850331"/>
                </a:cubicBezTo>
                <a:cubicBezTo>
                  <a:pt x="3033388" y="866759"/>
                  <a:pt x="3011107" y="875988"/>
                  <a:pt x="2987874" y="875988"/>
                </a:cubicBezTo>
                <a:lnTo>
                  <a:pt x="87599" y="875988"/>
                </a:lnTo>
                <a:cubicBezTo>
                  <a:pt x="64366" y="875988"/>
                  <a:pt x="42085" y="866759"/>
                  <a:pt x="25657" y="850331"/>
                </a:cubicBezTo>
                <a:cubicBezTo>
                  <a:pt x="9229" y="833903"/>
                  <a:pt x="0" y="811622"/>
                  <a:pt x="0" y="788389"/>
                </a:cubicBezTo>
                <a:lnTo>
                  <a:pt x="0" y="87599"/>
                </a:lnTo>
                <a:close/>
              </a:path>
            </a:pathLst>
          </a:custGeom>
          <a:solidFill>
            <a:srgbClr val="009EE3"/>
          </a:solidFill>
          <a:ln w="6350" cap="flat" cmpd="sng" algn="ctr">
            <a:solidFill>
              <a:schemeClr val="accent1">
                <a:shade val="50000"/>
              </a:schemeClr>
            </a:solidFill>
            <a:prstDash val="solid"/>
          </a:ln>
          <a:effectLst/>
        </p:spPr>
        <p:txBody>
          <a:bodyPr spcFirstLastPara="0" vert="horz" wrap="square" lIns="61153" tIns="50675" rIns="61153" bIns="50675" numCol="1" spcCol="1270" anchor="ctr" anchorCtr="0">
            <a:noAutofit/>
          </a:bodyPr>
          <a:lstStyle/>
          <a:p>
            <a:pPr algn="ctr" defTabSz="733425" fontAlgn="base">
              <a:lnSpc>
                <a:spcPct val="90000"/>
              </a:lnSpc>
              <a:spcBef>
                <a:spcPct val="0"/>
              </a:spcBef>
            </a:pPr>
            <a:r>
              <a:rPr lang="en-US" sz="1200" b="1" dirty="0">
                <a:solidFill>
                  <a:srgbClr val="FFFFFF"/>
                </a:solidFill>
                <a:latin typeface="Arial" panose="020B0604020202020204" pitchFamily="34" charset="0"/>
                <a:cs typeface="Arial" panose="020B0604020202020204" pitchFamily="34" charset="0"/>
              </a:rPr>
              <a:t>Data Description</a:t>
            </a:r>
          </a:p>
          <a:p>
            <a:pPr algn="ctr" defTabSz="733425" fontAlgn="base">
              <a:lnSpc>
                <a:spcPct val="90000"/>
              </a:lnSpc>
              <a:spcBef>
                <a:spcPct val="0"/>
              </a:spcBef>
            </a:pPr>
            <a:r>
              <a:rPr lang="en-US" sz="900" b="1" dirty="0">
                <a:solidFill>
                  <a:srgbClr val="FFFFFF"/>
                </a:solidFill>
                <a:latin typeface="Arial" panose="020B0604020202020204" pitchFamily="34" charset="0"/>
                <a:cs typeface="Arial" panose="020B0604020202020204" pitchFamily="34" charset="0"/>
              </a:rPr>
              <a:t>Semantic Model</a:t>
            </a:r>
          </a:p>
        </p:txBody>
      </p:sp>
      <p:sp>
        <p:nvSpPr>
          <p:cNvPr id="24" name="Freeform 23"/>
          <p:cNvSpPr/>
          <p:nvPr/>
        </p:nvSpPr>
        <p:spPr>
          <a:xfrm>
            <a:off x="3160354" y="2417421"/>
            <a:ext cx="1375628" cy="468761"/>
          </a:xfrm>
          <a:custGeom>
            <a:avLst/>
            <a:gdLst>
              <a:gd name="connsiteX0" fmla="*/ 0 w 3075473"/>
              <a:gd name="connsiteY0" fmla="*/ 87599 h 875988"/>
              <a:gd name="connsiteX1" fmla="*/ 25657 w 3075473"/>
              <a:gd name="connsiteY1" fmla="*/ 25657 h 875988"/>
              <a:gd name="connsiteX2" fmla="*/ 87599 w 3075473"/>
              <a:gd name="connsiteY2" fmla="*/ 0 h 875988"/>
              <a:gd name="connsiteX3" fmla="*/ 2987874 w 3075473"/>
              <a:gd name="connsiteY3" fmla="*/ 0 h 875988"/>
              <a:gd name="connsiteX4" fmla="*/ 3049816 w 3075473"/>
              <a:gd name="connsiteY4" fmla="*/ 25657 h 875988"/>
              <a:gd name="connsiteX5" fmla="*/ 3075473 w 3075473"/>
              <a:gd name="connsiteY5" fmla="*/ 87599 h 875988"/>
              <a:gd name="connsiteX6" fmla="*/ 3075473 w 3075473"/>
              <a:gd name="connsiteY6" fmla="*/ 788389 h 875988"/>
              <a:gd name="connsiteX7" fmla="*/ 3049816 w 3075473"/>
              <a:gd name="connsiteY7" fmla="*/ 850331 h 875988"/>
              <a:gd name="connsiteX8" fmla="*/ 2987874 w 3075473"/>
              <a:gd name="connsiteY8" fmla="*/ 875988 h 875988"/>
              <a:gd name="connsiteX9" fmla="*/ 87599 w 3075473"/>
              <a:gd name="connsiteY9" fmla="*/ 875988 h 875988"/>
              <a:gd name="connsiteX10" fmla="*/ 25657 w 3075473"/>
              <a:gd name="connsiteY10" fmla="*/ 850331 h 875988"/>
              <a:gd name="connsiteX11" fmla="*/ 0 w 3075473"/>
              <a:gd name="connsiteY11" fmla="*/ 788389 h 875988"/>
              <a:gd name="connsiteX12" fmla="*/ 0 w 3075473"/>
              <a:gd name="connsiteY12" fmla="*/ 87599 h 8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5473" h="875988">
                <a:moveTo>
                  <a:pt x="0" y="87599"/>
                </a:moveTo>
                <a:cubicBezTo>
                  <a:pt x="0" y="64366"/>
                  <a:pt x="9229" y="42085"/>
                  <a:pt x="25657" y="25657"/>
                </a:cubicBezTo>
                <a:cubicBezTo>
                  <a:pt x="42085" y="9229"/>
                  <a:pt x="64366" y="0"/>
                  <a:pt x="87599" y="0"/>
                </a:cubicBezTo>
                <a:lnTo>
                  <a:pt x="2987874" y="0"/>
                </a:lnTo>
                <a:cubicBezTo>
                  <a:pt x="3011107" y="0"/>
                  <a:pt x="3033388" y="9229"/>
                  <a:pt x="3049816" y="25657"/>
                </a:cubicBezTo>
                <a:cubicBezTo>
                  <a:pt x="3066244" y="42085"/>
                  <a:pt x="3075473" y="64366"/>
                  <a:pt x="3075473" y="87599"/>
                </a:cubicBezTo>
                <a:lnTo>
                  <a:pt x="3075473" y="788389"/>
                </a:lnTo>
                <a:cubicBezTo>
                  <a:pt x="3075473" y="811622"/>
                  <a:pt x="3066244" y="833903"/>
                  <a:pt x="3049816" y="850331"/>
                </a:cubicBezTo>
                <a:cubicBezTo>
                  <a:pt x="3033388" y="866759"/>
                  <a:pt x="3011107" y="875988"/>
                  <a:pt x="2987874" y="875988"/>
                </a:cubicBezTo>
                <a:lnTo>
                  <a:pt x="87599" y="875988"/>
                </a:lnTo>
                <a:cubicBezTo>
                  <a:pt x="64366" y="875988"/>
                  <a:pt x="42085" y="866759"/>
                  <a:pt x="25657" y="850331"/>
                </a:cubicBezTo>
                <a:cubicBezTo>
                  <a:pt x="9229" y="833903"/>
                  <a:pt x="0" y="811622"/>
                  <a:pt x="0" y="788389"/>
                </a:cubicBezTo>
                <a:lnTo>
                  <a:pt x="0" y="87599"/>
                </a:lnTo>
                <a:close/>
              </a:path>
            </a:pathLst>
          </a:custGeom>
          <a:solidFill>
            <a:srgbClr val="009EE3"/>
          </a:solidFill>
          <a:ln w="6350" cap="flat" cmpd="sng" algn="ctr">
            <a:solidFill>
              <a:schemeClr val="accent1">
                <a:shade val="50000"/>
              </a:schemeClr>
            </a:solidFill>
            <a:prstDash val="solid"/>
          </a:ln>
          <a:effectLst/>
        </p:spPr>
        <p:txBody>
          <a:bodyPr spcFirstLastPara="0" vert="horz" wrap="square" lIns="61153" tIns="50675" rIns="61153" bIns="50675"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33425" fontAlgn="base">
              <a:lnSpc>
                <a:spcPct val="90000"/>
              </a:lnSpc>
              <a:spcBef>
                <a:spcPct val="0"/>
              </a:spcBef>
              <a:defRPr/>
            </a:pPr>
            <a:r>
              <a:rPr lang="en-US" sz="1200" b="1" dirty="0">
                <a:solidFill>
                  <a:srgbClr val="FFFFFF"/>
                </a:solidFill>
                <a:latin typeface="Arial" panose="020B0604020202020204" pitchFamily="34" charset="0"/>
                <a:cs typeface="Arial" panose="020B0604020202020204" pitchFamily="34" charset="0"/>
              </a:rPr>
              <a:t>Data Cubes </a:t>
            </a:r>
          </a:p>
          <a:p>
            <a:pPr algn="ctr" defTabSz="733425" fontAlgn="base">
              <a:lnSpc>
                <a:spcPct val="90000"/>
              </a:lnSpc>
              <a:spcBef>
                <a:spcPct val="0"/>
              </a:spcBef>
              <a:defRPr/>
            </a:pPr>
            <a:r>
              <a:rPr lang="en-US" sz="900" b="1" dirty="0">
                <a:solidFill>
                  <a:srgbClr val="FFFFFF"/>
                </a:solidFill>
                <a:latin typeface="Arial" panose="020B0604020202020204" pitchFamily="34" charset="0"/>
                <a:cs typeface="Arial" panose="020B0604020202020204" pitchFamily="34" charset="0"/>
              </a:rPr>
              <a:t>Universal Data Container</a:t>
            </a:r>
          </a:p>
        </p:txBody>
      </p:sp>
      <p:sp>
        <p:nvSpPr>
          <p:cNvPr id="25" name="Freeform 24"/>
          <p:cNvSpPr/>
          <p:nvPr/>
        </p:nvSpPr>
        <p:spPr>
          <a:xfrm>
            <a:off x="3160354" y="2959367"/>
            <a:ext cx="1375628" cy="468761"/>
          </a:xfrm>
          <a:custGeom>
            <a:avLst/>
            <a:gdLst>
              <a:gd name="connsiteX0" fmla="*/ 0 w 3075473"/>
              <a:gd name="connsiteY0" fmla="*/ 87599 h 875988"/>
              <a:gd name="connsiteX1" fmla="*/ 25657 w 3075473"/>
              <a:gd name="connsiteY1" fmla="*/ 25657 h 875988"/>
              <a:gd name="connsiteX2" fmla="*/ 87599 w 3075473"/>
              <a:gd name="connsiteY2" fmla="*/ 0 h 875988"/>
              <a:gd name="connsiteX3" fmla="*/ 2987874 w 3075473"/>
              <a:gd name="connsiteY3" fmla="*/ 0 h 875988"/>
              <a:gd name="connsiteX4" fmla="*/ 3049816 w 3075473"/>
              <a:gd name="connsiteY4" fmla="*/ 25657 h 875988"/>
              <a:gd name="connsiteX5" fmla="*/ 3075473 w 3075473"/>
              <a:gd name="connsiteY5" fmla="*/ 87599 h 875988"/>
              <a:gd name="connsiteX6" fmla="*/ 3075473 w 3075473"/>
              <a:gd name="connsiteY6" fmla="*/ 788389 h 875988"/>
              <a:gd name="connsiteX7" fmla="*/ 3049816 w 3075473"/>
              <a:gd name="connsiteY7" fmla="*/ 850331 h 875988"/>
              <a:gd name="connsiteX8" fmla="*/ 2987874 w 3075473"/>
              <a:gd name="connsiteY8" fmla="*/ 875988 h 875988"/>
              <a:gd name="connsiteX9" fmla="*/ 87599 w 3075473"/>
              <a:gd name="connsiteY9" fmla="*/ 875988 h 875988"/>
              <a:gd name="connsiteX10" fmla="*/ 25657 w 3075473"/>
              <a:gd name="connsiteY10" fmla="*/ 850331 h 875988"/>
              <a:gd name="connsiteX11" fmla="*/ 0 w 3075473"/>
              <a:gd name="connsiteY11" fmla="*/ 788389 h 875988"/>
              <a:gd name="connsiteX12" fmla="*/ 0 w 3075473"/>
              <a:gd name="connsiteY12" fmla="*/ 87599 h 8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5473" h="875988">
                <a:moveTo>
                  <a:pt x="0" y="87599"/>
                </a:moveTo>
                <a:cubicBezTo>
                  <a:pt x="0" y="64366"/>
                  <a:pt x="9229" y="42085"/>
                  <a:pt x="25657" y="25657"/>
                </a:cubicBezTo>
                <a:cubicBezTo>
                  <a:pt x="42085" y="9229"/>
                  <a:pt x="64366" y="0"/>
                  <a:pt x="87599" y="0"/>
                </a:cubicBezTo>
                <a:lnTo>
                  <a:pt x="2987874" y="0"/>
                </a:lnTo>
                <a:cubicBezTo>
                  <a:pt x="3011107" y="0"/>
                  <a:pt x="3033388" y="9229"/>
                  <a:pt x="3049816" y="25657"/>
                </a:cubicBezTo>
                <a:cubicBezTo>
                  <a:pt x="3066244" y="42085"/>
                  <a:pt x="3075473" y="64366"/>
                  <a:pt x="3075473" y="87599"/>
                </a:cubicBezTo>
                <a:lnTo>
                  <a:pt x="3075473" y="788389"/>
                </a:lnTo>
                <a:cubicBezTo>
                  <a:pt x="3075473" y="811622"/>
                  <a:pt x="3066244" y="833903"/>
                  <a:pt x="3049816" y="850331"/>
                </a:cubicBezTo>
                <a:cubicBezTo>
                  <a:pt x="3033388" y="866759"/>
                  <a:pt x="3011107" y="875988"/>
                  <a:pt x="2987874" y="875988"/>
                </a:cubicBezTo>
                <a:lnTo>
                  <a:pt x="87599" y="875988"/>
                </a:lnTo>
                <a:cubicBezTo>
                  <a:pt x="64366" y="875988"/>
                  <a:pt x="42085" y="866759"/>
                  <a:pt x="25657" y="850331"/>
                </a:cubicBezTo>
                <a:cubicBezTo>
                  <a:pt x="9229" y="833903"/>
                  <a:pt x="0" y="811622"/>
                  <a:pt x="0" y="788389"/>
                </a:cubicBezTo>
                <a:lnTo>
                  <a:pt x="0" y="87599"/>
                </a:lnTo>
                <a:close/>
              </a:path>
            </a:pathLst>
          </a:custGeom>
          <a:solidFill>
            <a:srgbClr val="009EE3"/>
          </a:solidFill>
          <a:ln w="6350" cap="flat" cmpd="sng" algn="ctr">
            <a:solidFill>
              <a:schemeClr val="accent1">
                <a:shade val="50000"/>
              </a:schemeClr>
            </a:solidFill>
            <a:prstDash val="solid"/>
          </a:ln>
          <a:effectLst/>
        </p:spPr>
        <p:txBody>
          <a:bodyPr spcFirstLastPara="0" vert="horz" wrap="square" lIns="61153" tIns="50675" rIns="61153" bIns="50675" numCol="1" spcCol="1270" anchor="ctr" anchorCtr="0">
            <a:noAutofit/>
          </a:bodyPr>
          <a:lstStyle/>
          <a:p>
            <a:pPr algn="ctr" defTabSz="733425" fontAlgn="base">
              <a:lnSpc>
                <a:spcPct val="90000"/>
              </a:lnSpc>
              <a:spcBef>
                <a:spcPct val="0"/>
              </a:spcBef>
            </a:pPr>
            <a:r>
              <a:rPr lang="en-US" sz="1200" b="1" dirty="0">
                <a:solidFill>
                  <a:srgbClr val="FFFFFF"/>
                </a:solidFill>
                <a:latin typeface="Arial" panose="020B0604020202020204" pitchFamily="34" charset="0"/>
                <a:cs typeface="Arial" panose="020B0604020202020204" pitchFamily="34" charset="0"/>
              </a:rPr>
              <a:t>Data Package  </a:t>
            </a:r>
          </a:p>
          <a:p>
            <a:pPr algn="ctr" defTabSz="733425" fontAlgn="base">
              <a:lnSpc>
                <a:spcPct val="90000"/>
              </a:lnSpc>
              <a:spcBef>
                <a:spcPct val="0"/>
              </a:spcBef>
            </a:pPr>
            <a:r>
              <a:rPr lang="en-US" sz="900" b="1" dirty="0">
                <a:solidFill>
                  <a:srgbClr val="FFFFFF"/>
                </a:solidFill>
                <a:latin typeface="Arial" panose="020B0604020202020204" pitchFamily="34" charset="0"/>
                <a:cs typeface="Arial" panose="020B0604020202020204" pitchFamily="34" charset="0"/>
              </a:rPr>
              <a:t>Virtual file system</a:t>
            </a:r>
          </a:p>
        </p:txBody>
      </p:sp>
      <p:sp>
        <p:nvSpPr>
          <p:cNvPr id="26" name="Rectangle 25"/>
          <p:cNvSpPr/>
          <p:nvPr/>
        </p:nvSpPr>
        <p:spPr>
          <a:xfrm>
            <a:off x="2955137" y="1608363"/>
            <a:ext cx="1786066" cy="268920"/>
          </a:xfrm>
          <a:prstGeom prst="rect">
            <a:avLst/>
          </a:prstGeom>
          <a:ln w="6350">
            <a:noFill/>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0100" fontAlgn="base">
              <a:lnSpc>
                <a:spcPct val="90000"/>
              </a:lnSpc>
              <a:spcBef>
                <a:spcPct val="0"/>
              </a:spcBef>
            </a:pPr>
            <a:r>
              <a:rPr lang="en-US" sz="1275" dirty="0">
                <a:solidFill>
                  <a:srgbClr val="000000"/>
                </a:solidFill>
                <a:latin typeface="Arial" panose="020B0604020202020204" pitchFamily="34" charset="0"/>
                <a:cs typeface="Arial" panose="020B0604020202020204" pitchFamily="34" charset="0"/>
              </a:rPr>
              <a:t>Allotrope Data Format</a:t>
            </a:r>
          </a:p>
        </p:txBody>
      </p:sp>
      <p:grpSp>
        <p:nvGrpSpPr>
          <p:cNvPr id="27" name="Group 26"/>
          <p:cNvGrpSpPr/>
          <p:nvPr/>
        </p:nvGrpSpPr>
        <p:grpSpPr>
          <a:xfrm>
            <a:off x="1341774" y="1565156"/>
            <a:ext cx="973836" cy="974393"/>
            <a:chOff x="1129553" y="4294786"/>
            <a:chExt cx="1156447" cy="1299190"/>
          </a:xfrm>
        </p:grpSpPr>
        <p:sp>
          <p:nvSpPr>
            <p:cNvPr id="28" name="Rounded Rectangle 27"/>
            <p:cNvSpPr/>
            <p:nvPr/>
          </p:nvSpPr>
          <p:spPr>
            <a:xfrm>
              <a:off x="1129553" y="4294786"/>
              <a:ext cx="1156447" cy="12991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grpSp>
          <p:nvGrpSpPr>
            <p:cNvPr id="29" name="Group 28"/>
            <p:cNvGrpSpPr/>
            <p:nvPr/>
          </p:nvGrpSpPr>
          <p:grpSpPr>
            <a:xfrm>
              <a:off x="1201213" y="4625122"/>
              <a:ext cx="979812" cy="653061"/>
              <a:chOff x="6222605" y="2784005"/>
              <a:chExt cx="2790407" cy="1663800"/>
            </a:xfrm>
          </p:grpSpPr>
          <p:sp>
            <p:nvSpPr>
              <p:cNvPr id="31" name="Oval 30"/>
              <p:cNvSpPr/>
              <p:nvPr/>
            </p:nvSpPr>
            <p:spPr>
              <a:xfrm>
                <a:off x="7321033" y="3736363"/>
                <a:ext cx="749559" cy="711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32" name="Oval 31"/>
              <p:cNvSpPr/>
              <p:nvPr/>
            </p:nvSpPr>
            <p:spPr>
              <a:xfrm>
                <a:off x="8263453" y="2784005"/>
                <a:ext cx="749559" cy="711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33" name="Oval 32"/>
              <p:cNvSpPr/>
              <p:nvPr/>
            </p:nvSpPr>
            <p:spPr>
              <a:xfrm>
                <a:off x="6222605" y="3910975"/>
                <a:ext cx="381625" cy="3622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34" name="Oval 33"/>
              <p:cNvSpPr/>
              <p:nvPr/>
            </p:nvSpPr>
            <p:spPr>
              <a:xfrm>
                <a:off x="8477901" y="4041815"/>
                <a:ext cx="381625" cy="362218"/>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35" name="Oval 34"/>
              <p:cNvSpPr/>
              <p:nvPr/>
            </p:nvSpPr>
            <p:spPr>
              <a:xfrm>
                <a:off x="6666604" y="3080257"/>
                <a:ext cx="381625" cy="362218"/>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cxnSp>
            <p:nvCxnSpPr>
              <p:cNvPr id="36" name="Straight Connector 35"/>
              <p:cNvCxnSpPr>
                <a:stCxn id="33" idx="6"/>
                <a:endCxn id="31" idx="2"/>
              </p:cNvCxnSpPr>
              <p:nvPr/>
            </p:nvCxnSpPr>
            <p:spPr>
              <a:xfrm>
                <a:off x="6604230" y="4092084"/>
                <a:ext cx="716803"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5" idx="5"/>
                <a:endCxn id="31" idx="1"/>
              </p:cNvCxnSpPr>
              <p:nvPr/>
            </p:nvCxnSpPr>
            <p:spPr>
              <a:xfrm>
                <a:off x="6992341" y="3389429"/>
                <a:ext cx="438462" cy="45112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2" idx="3"/>
                <a:endCxn id="31" idx="7"/>
              </p:cNvCxnSpPr>
              <p:nvPr/>
            </p:nvCxnSpPr>
            <p:spPr>
              <a:xfrm flipH="1">
                <a:off x="7960822" y="3391259"/>
                <a:ext cx="412401" cy="4492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5" idx="6"/>
                <a:endCxn id="32" idx="2"/>
              </p:cNvCxnSpPr>
              <p:nvPr/>
            </p:nvCxnSpPr>
            <p:spPr>
              <a:xfrm flipV="1">
                <a:off x="7048229" y="3139726"/>
                <a:ext cx="1215224" cy="12164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2" idx="4"/>
                <a:endCxn id="34" idx="0"/>
              </p:cNvCxnSpPr>
              <p:nvPr/>
            </p:nvCxnSpPr>
            <p:spPr>
              <a:xfrm>
                <a:off x="8638233" y="3495447"/>
                <a:ext cx="30481" cy="546368"/>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1129553" y="4307407"/>
              <a:ext cx="1156447" cy="369332"/>
            </a:xfrm>
            <a:prstGeom prst="rect">
              <a:avLst/>
            </a:prstGeom>
            <a:noFill/>
          </p:spPr>
          <p:txBody>
            <a:bodyPr wrap="square" rtlCol="0">
              <a:spAutoFit/>
            </a:bodyPr>
            <a:lstStyle/>
            <a:p>
              <a:pPr algn="ctr"/>
              <a:r>
                <a:rPr lang="en-GB" sz="1200" dirty="0">
                  <a:solidFill>
                    <a:prstClr val="black"/>
                  </a:solidFill>
                  <a:latin typeface="Arial" panose="020B0604020202020204" pitchFamily="34" charset="0"/>
                  <a:cs typeface="Arial" panose="020B0604020202020204" pitchFamily="34" charset="0"/>
                </a:rPr>
                <a:t>Ontologies</a:t>
              </a:r>
            </a:p>
          </p:txBody>
        </p:sp>
      </p:grpSp>
      <p:grpSp>
        <p:nvGrpSpPr>
          <p:cNvPr id="41" name="Group 40"/>
          <p:cNvGrpSpPr/>
          <p:nvPr/>
        </p:nvGrpSpPr>
        <p:grpSpPr>
          <a:xfrm>
            <a:off x="1312503" y="2566659"/>
            <a:ext cx="1049255" cy="974393"/>
            <a:chOff x="2245238" y="2563788"/>
            <a:chExt cx="1246008" cy="1299190"/>
          </a:xfrm>
        </p:grpSpPr>
        <p:grpSp>
          <p:nvGrpSpPr>
            <p:cNvPr id="42" name="Group 41"/>
            <p:cNvGrpSpPr/>
            <p:nvPr/>
          </p:nvGrpSpPr>
          <p:grpSpPr>
            <a:xfrm>
              <a:off x="2245238" y="2563788"/>
              <a:ext cx="1246008" cy="1299190"/>
              <a:chOff x="1085236" y="4294786"/>
              <a:chExt cx="1246008" cy="1299190"/>
            </a:xfrm>
          </p:grpSpPr>
          <p:sp>
            <p:nvSpPr>
              <p:cNvPr id="45" name="Rounded Rectangle 44"/>
              <p:cNvSpPr/>
              <p:nvPr/>
            </p:nvSpPr>
            <p:spPr>
              <a:xfrm>
                <a:off x="1129553" y="4294786"/>
                <a:ext cx="1156447" cy="129919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grpSp>
            <p:nvGrpSpPr>
              <p:cNvPr id="46" name="Group 45"/>
              <p:cNvGrpSpPr/>
              <p:nvPr/>
            </p:nvGrpSpPr>
            <p:grpSpPr>
              <a:xfrm>
                <a:off x="1201213" y="4625122"/>
                <a:ext cx="979812" cy="653061"/>
                <a:chOff x="6222605" y="2784005"/>
                <a:chExt cx="2790407" cy="1663800"/>
              </a:xfrm>
            </p:grpSpPr>
            <p:sp>
              <p:nvSpPr>
                <p:cNvPr id="48" name="Oval 47"/>
                <p:cNvSpPr/>
                <p:nvPr/>
              </p:nvSpPr>
              <p:spPr>
                <a:xfrm>
                  <a:off x="7321033" y="3736363"/>
                  <a:ext cx="749559" cy="711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49" name="Oval 48"/>
                <p:cNvSpPr/>
                <p:nvPr/>
              </p:nvSpPr>
              <p:spPr>
                <a:xfrm>
                  <a:off x="8263453" y="2784005"/>
                  <a:ext cx="749559" cy="711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50" name="Oval 49"/>
                <p:cNvSpPr/>
                <p:nvPr/>
              </p:nvSpPr>
              <p:spPr>
                <a:xfrm>
                  <a:off x="6222605" y="3910975"/>
                  <a:ext cx="381625" cy="3622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51" name="Oval 50"/>
                <p:cNvSpPr/>
                <p:nvPr/>
              </p:nvSpPr>
              <p:spPr>
                <a:xfrm>
                  <a:off x="8477901" y="4041815"/>
                  <a:ext cx="381625" cy="362218"/>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52" name="Oval 51"/>
                <p:cNvSpPr/>
                <p:nvPr/>
              </p:nvSpPr>
              <p:spPr>
                <a:xfrm>
                  <a:off x="6666604" y="3080257"/>
                  <a:ext cx="381625" cy="362218"/>
                </a:xfrm>
                <a:prstGeom prst="ellipse">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cxnSp>
              <p:nvCxnSpPr>
                <p:cNvPr id="53" name="Straight Connector 52"/>
                <p:cNvCxnSpPr>
                  <a:stCxn id="50" idx="6"/>
                  <a:endCxn id="48" idx="2"/>
                </p:cNvCxnSpPr>
                <p:nvPr/>
              </p:nvCxnSpPr>
              <p:spPr>
                <a:xfrm>
                  <a:off x="6604230" y="4092084"/>
                  <a:ext cx="716803"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2" idx="5"/>
                  <a:endCxn id="48" idx="1"/>
                </p:cNvCxnSpPr>
                <p:nvPr/>
              </p:nvCxnSpPr>
              <p:spPr>
                <a:xfrm>
                  <a:off x="6992341" y="3389429"/>
                  <a:ext cx="438462" cy="45112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9" idx="3"/>
                  <a:endCxn id="48" idx="7"/>
                </p:cNvCxnSpPr>
                <p:nvPr/>
              </p:nvCxnSpPr>
              <p:spPr>
                <a:xfrm flipH="1">
                  <a:off x="7960822" y="3391259"/>
                  <a:ext cx="412401" cy="4492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2" idx="6"/>
                  <a:endCxn id="49" idx="2"/>
                </p:cNvCxnSpPr>
                <p:nvPr/>
              </p:nvCxnSpPr>
              <p:spPr>
                <a:xfrm flipV="1">
                  <a:off x="7048229" y="3139726"/>
                  <a:ext cx="1215224" cy="12164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9" idx="4"/>
                  <a:endCxn id="51" idx="0"/>
                </p:cNvCxnSpPr>
                <p:nvPr/>
              </p:nvCxnSpPr>
              <p:spPr>
                <a:xfrm>
                  <a:off x="8638233" y="3495447"/>
                  <a:ext cx="30481" cy="546368"/>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1085236" y="4307407"/>
                <a:ext cx="1246008" cy="369332"/>
              </a:xfrm>
              <a:prstGeom prst="rect">
                <a:avLst/>
              </a:prstGeom>
              <a:noFill/>
            </p:spPr>
            <p:txBody>
              <a:bodyPr wrap="square" rtlCol="0">
                <a:spAutoFit/>
              </a:bodyPr>
              <a:lstStyle/>
              <a:p>
                <a:pPr algn="ctr"/>
                <a:r>
                  <a:rPr lang="en-GB" sz="1200" dirty="0">
                    <a:solidFill>
                      <a:prstClr val="black"/>
                    </a:solidFill>
                    <a:latin typeface="Arial" panose="020B0604020202020204" pitchFamily="34" charset="0"/>
                    <a:cs typeface="Arial" panose="020B0604020202020204" pitchFamily="34" charset="0"/>
                  </a:rPr>
                  <a:t>Data Models</a:t>
                </a:r>
              </a:p>
            </p:txBody>
          </p:sp>
        </p:grpSp>
        <p:pic>
          <p:nvPicPr>
            <p:cNvPr id="43" name="Picture 42"/>
            <p:cNvPicPr>
              <a:picLocks noChangeAspect="1"/>
            </p:cNvPicPr>
            <p:nvPr/>
          </p:nvPicPr>
          <p:blipFill>
            <a:blip r:embed="rId3"/>
            <a:stretch>
              <a:fillRect/>
            </a:stretch>
          </p:blipFill>
          <p:spPr>
            <a:xfrm>
              <a:off x="2488032" y="3427261"/>
              <a:ext cx="231718" cy="119924"/>
            </a:xfrm>
            <a:prstGeom prst="rect">
              <a:avLst/>
            </a:prstGeom>
          </p:spPr>
        </p:pic>
        <p:pic>
          <p:nvPicPr>
            <p:cNvPr id="44" name="Picture 43"/>
            <p:cNvPicPr>
              <a:picLocks noChangeAspect="1"/>
            </p:cNvPicPr>
            <p:nvPr/>
          </p:nvPicPr>
          <p:blipFill>
            <a:blip r:embed="rId4"/>
            <a:stretch>
              <a:fillRect/>
            </a:stretch>
          </p:blipFill>
          <p:spPr>
            <a:xfrm>
              <a:off x="2722496" y="2874218"/>
              <a:ext cx="223237" cy="134398"/>
            </a:xfrm>
            <a:prstGeom prst="rect">
              <a:avLst/>
            </a:prstGeom>
          </p:spPr>
        </p:pic>
      </p:grpSp>
      <p:grpSp>
        <p:nvGrpSpPr>
          <p:cNvPr id="58" name="Group 57"/>
          <p:cNvGrpSpPr/>
          <p:nvPr/>
        </p:nvGrpSpPr>
        <p:grpSpPr>
          <a:xfrm>
            <a:off x="4675855" y="1543051"/>
            <a:ext cx="867335" cy="1997999"/>
            <a:chOff x="7058764" y="2306726"/>
            <a:chExt cx="1156447" cy="1735839"/>
          </a:xfrm>
        </p:grpSpPr>
        <p:sp>
          <p:nvSpPr>
            <p:cNvPr id="59" name="Rounded Rectangle 58"/>
            <p:cNvSpPr/>
            <p:nvPr/>
          </p:nvSpPr>
          <p:spPr>
            <a:xfrm>
              <a:off x="7058764" y="2306726"/>
              <a:ext cx="1156447" cy="173583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sp>
          <p:nvSpPr>
            <p:cNvPr id="60" name="TextBox 59"/>
            <p:cNvSpPr txBox="1"/>
            <p:nvPr/>
          </p:nvSpPr>
          <p:spPr>
            <a:xfrm>
              <a:off x="7058764" y="2370044"/>
              <a:ext cx="1156447" cy="250681"/>
            </a:xfrm>
            <a:prstGeom prst="rect">
              <a:avLst/>
            </a:prstGeom>
            <a:noFill/>
          </p:spPr>
          <p:txBody>
            <a:bodyPr wrap="square" rtlCol="0">
              <a:spAutoFit/>
            </a:bodyPr>
            <a:lstStyle/>
            <a:p>
              <a:pPr algn="ctr"/>
              <a:r>
                <a:rPr lang="en-GB" sz="1275" dirty="0">
                  <a:solidFill>
                    <a:prstClr val="black"/>
                  </a:solidFill>
                  <a:latin typeface="Arial" panose="020B0604020202020204" pitchFamily="34" charset="0"/>
                  <a:cs typeface="Arial" panose="020B0604020202020204" pitchFamily="34" charset="0"/>
                </a:rPr>
                <a:t>API</a:t>
              </a:r>
            </a:p>
          </p:txBody>
        </p:sp>
        <p:pic>
          <p:nvPicPr>
            <p:cNvPr id="61" name="Picture 60"/>
            <p:cNvPicPr>
              <a:picLocks noChangeAspect="1"/>
            </p:cNvPicPr>
            <p:nvPr/>
          </p:nvPicPr>
          <p:blipFill rotWithShape="1">
            <a:blip r:embed="rId5"/>
            <a:srcRect l="5854" t="-1" r="55376" b="44014"/>
            <a:stretch/>
          </p:blipFill>
          <p:spPr>
            <a:xfrm>
              <a:off x="7126562" y="2698160"/>
              <a:ext cx="1022356" cy="1255856"/>
            </a:xfrm>
            <a:prstGeom prst="rect">
              <a:avLst/>
            </a:prstGeom>
          </p:spPr>
        </p:pic>
      </p:grpSp>
      <p:sp>
        <p:nvSpPr>
          <p:cNvPr id="62" name="Right Arrow 61"/>
          <p:cNvSpPr/>
          <p:nvPr/>
        </p:nvSpPr>
        <p:spPr>
          <a:xfrm>
            <a:off x="2367979" y="2300276"/>
            <a:ext cx="615094" cy="483549"/>
          </a:xfrm>
          <a:prstGeom prst="rightArrow">
            <a:avLst/>
          </a:prstGeom>
          <a:solidFill>
            <a:srgbClr val="0F4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a:endParaRPr>
          </a:p>
        </p:txBody>
      </p:sp>
      <p:pic>
        <p:nvPicPr>
          <p:cNvPr id="63" name="Picture 2" descr="Image result for applic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725317"/>
            <a:ext cx="1857375" cy="1857376"/>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6298783" y="1576858"/>
            <a:ext cx="1452282" cy="288541"/>
          </a:xfrm>
          <a:prstGeom prst="rect">
            <a:avLst/>
          </a:prstGeom>
          <a:noFill/>
        </p:spPr>
        <p:txBody>
          <a:bodyPr wrap="square" rtlCol="0">
            <a:spAutoFit/>
          </a:bodyPr>
          <a:lstStyle/>
          <a:p>
            <a:pPr algn="ctr"/>
            <a:r>
              <a:rPr lang="en-GB" sz="1275" dirty="0">
                <a:solidFill>
                  <a:prstClr val="black"/>
                </a:solidFill>
                <a:latin typeface="Arial" panose="020B0604020202020204" pitchFamily="34" charset="0"/>
                <a:cs typeface="Arial" panose="020B0604020202020204" pitchFamily="34" charset="0"/>
              </a:rPr>
              <a:t>ADF Explorer</a:t>
            </a:r>
          </a:p>
        </p:txBody>
      </p:sp>
      <p:sp>
        <p:nvSpPr>
          <p:cNvPr id="65" name="Left-Right Arrow 64"/>
          <p:cNvSpPr/>
          <p:nvPr/>
        </p:nvSpPr>
        <p:spPr>
          <a:xfrm>
            <a:off x="5577531" y="2343554"/>
            <a:ext cx="710235" cy="396992"/>
          </a:xfrm>
          <a:prstGeom prst="leftRightArrow">
            <a:avLst>
              <a:gd name="adj1" fmla="val 53796"/>
              <a:gd name="adj2" fmla="val 43430"/>
            </a:avLst>
          </a:prstGeom>
          <a:solidFill>
            <a:srgbClr val="0F4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latin typeface="Calibri"/>
            </a:endParaRPr>
          </a:p>
        </p:txBody>
      </p:sp>
      <p:sp>
        <p:nvSpPr>
          <p:cNvPr id="66" name="TextBox 65"/>
          <p:cNvSpPr txBox="1"/>
          <p:nvPr/>
        </p:nvSpPr>
        <p:spPr>
          <a:xfrm>
            <a:off x="911785" y="895350"/>
            <a:ext cx="1981200" cy="461665"/>
          </a:xfrm>
          <a:prstGeom prst="rect">
            <a:avLst/>
          </a:prstGeom>
          <a:noFill/>
        </p:spPr>
        <p:txBody>
          <a:bodyPr wrap="square" rtlCol="0">
            <a:spAutoFit/>
          </a:bodyPr>
          <a:lstStyle/>
          <a:p>
            <a:pPr algn="ctr"/>
            <a:r>
              <a:rPr lang="en-GB" sz="1200" dirty="0">
                <a:solidFill>
                  <a:prstClr val="black"/>
                </a:solidFill>
                <a:latin typeface="Calibri"/>
                <a:cs typeface="Segoe UI Light" panose="020B0502040204020203" pitchFamily="34" charset="0"/>
              </a:rPr>
              <a:t>A standardised semantic model for data &amp; metadata.</a:t>
            </a:r>
          </a:p>
        </p:txBody>
      </p:sp>
      <p:sp>
        <p:nvSpPr>
          <p:cNvPr id="67" name="TextBox 66"/>
          <p:cNvSpPr txBox="1"/>
          <p:nvPr/>
        </p:nvSpPr>
        <p:spPr>
          <a:xfrm>
            <a:off x="891123" y="3754219"/>
            <a:ext cx="1885669" cy="646331"/>
          </a:xfrm>
          <a:prstGeom prst="rect">
            <a:avLst/>
          </a:prstGeom>
          <a:noFill/>
        </p:spPr>
        <p:txBody>
          <a:bodyPr wrap="square" rtlCol="0">
            <a:spAutoFit/>
          </a:bodyPr>
          <a:lstStyle/>
          <a:p>
            <a:pPr algn="ctr"/>
            <a:r>
              <a:rPr lang="en-GB" sz="1200" dirty="0">
                <a:solidFill>
                  <a:prstClr val="black"/>
                </a:solidFill>
                <a:latin typeface="Calibri"/>
                <a:cs typeface="Segoe UI Light" panose="020B0502040204020203" pitchFamily="34" charset="0"/>
              </a:rPr>
              <a:t>A set of constraints on the semantic model using data shapes.</a:t>
            </a:r>
          </a:p>
        </p:txBody>
      </p:sp>
      <p:sp>
        <p:nvSpPr>
          <p:cNvPr id="68" name="TextBox 67"/>
          <p:cNvSpPr txBox="1"/>
          <p:nvPr/>
        </p:nvSpPr>
        <p:spPr>
          <a:xfrm>
            <a:off x="3013399" y="3612432"/>
            <a:ext cx="1522583" cy="830997"/>
          </a:xfrm>
          <a:prstGeom prst="rect">
            <a:avLst/>
          </a:prstGeom>
          <a:noFill/>
        </p:spPr>
        <p:txBody>
          <a:bodyPr wrap="square" rtlCol="0">
            <a:spAutoFit/>
          </a:bodyPr>
          <a:lstStyle/>
          <a:p>
            <a:pPr algn="ctr"/>
            <a:r>
              <a:rPr lang="en-GB" sz="1200" dirty="0">
                <a:solidFill>
                  <a:prstClr val="black"/>
                </a:solidFill>
                <a:latin typeface="Calibri"/>
                <a:cs typeface="Segoe UI Light" panose="020B0502040204020203" pitchFamily="34" charset="0"/>
              </a:rPr>
              <a:t>A high-performance binary data format.</a:t>
            </a:r>
          </a:p>
          <a:p>
            <a:pPr algn="ctr"/>
            <a:r>
              <a:rPr lang="en-GB" sz="1200" dirty="0">
                <a:solidFill>
                  <a:prstClr val="black"/>
                </a:solidFill>
                <a:latin typeface="Calibri"/>
                <a:cs typeface="Segoe UI Light" panose="020B0502040204020203" pitchFamily="34" charset="0"/>
              </a:rPr>
              <a:t>Instrument, vendor, platform agnostic.</a:t>
            </a:r>
          </a:p>
        </p:txBody>
      </p:sp>
      <p:sp>
        <p:nvSpPr>
          <p:cNvPr id="69" name="TextBox 68"/>
          <p:cNvSpPr txBox="1"/>
          <p:nvPr/>
        </p:nvSpPr>
        <p:spPr>
          <a:xfrm>
            <a:off x="4417410" y="3626367"/>
            <a:ext cx="1541460" cy="646331"/>
          </a:xfrm>
          <a:prstGeom prst="rect">
            <a:avLst/>
          </a:prstGeom>
          <a:noFill/>
        </p:spPr>
        <p:txBody>
          <a:bodyPr wrap="square" rtlCol="0">
            <a:spAutoFit/>
          </a:bodyPr>
          <a:lstStyle/>
          <a:p>
            <a:pPr algn="ctr"/>
            <a:r>
              <a:rPr lang="en-GB" sz="1200" dirty="0">
                <a:solidFill>
                  <a:prstClr val="black"/>
                </a:solidFill>
                <a:latin typeface="Calibri"/>
                <a:cs typeface="Segoe UI Light" panose="020B0502040204020203" pitchFamily="34" charset="0"/>
              </a:rPr>
              <a:t>An API to allow consistent creation &amp; reading of ADF files.</a:t>
            </a:r>
          </a:p>
        </p:txBody>
      </p:sp>
      <p:sp>
        <p:nvSpPr>
          <p:cNvPr id="70" name="TextBox 69"/>
          <p:cNvSpPr txBox="1"/>
          <p:nvPr/>
        </p:nvSpPr>
        <p:spPr>
          <a:xfrm>
            <a:off x="6096000" y="3582693"/>
            <a:ext cx="2039940" cy="461665"/>
          </a:xfrm>
          <a:prstGeom prst="rect">
            <a:avLst/>
          </a:prstGeom>
          <a:noFill/>
        </p:spPr>
        <p:txBody>
          <a:bodyPr wrap="square" rtlCol="0">
            <a:spAutoFit/>
          </a:bodyPr>
          <a:lstStyle/>
          <a:p>
            <a:pPr algn="ctr"/>
            <a:r>
              <a:rPr lang="en-GB" sz="1200" dirty="0">
                <a:solidFill>
                  <a:prstClr val="black"/>
                </a:solidFill>
                <a:latin typeface="Calibri"/>
                <a:cs typeface="Segoe UI Light" panose="020B0502040204020203" pitchFamily="34" charset="0"/>
              </a:rPr>
              <a:t>ADF Explorer allows browsing of existing ADF files.</a:t>
            </a:r>
          </a:p>
        </p:txBody>
      </p:sp>
      <p:sp>
        <p:nvSpPr>
          <p:cNvPr id="71" name="TextBox 70"/>
          <p:cNvSpPr txBox="1"/>
          <p:nvPr/>
        </p:nvSpPr>
        <p:spPr>
          <a:xfrm>
            <a:off x="3013399" y="1313040"/>
            <a:ext cx="2529791" cy="204311"/>
          </a:xfrm>
          <a:prstGeom prst="roundRect">
            <a:avLst/>
          </a:prstGeom>
          <a:solidFill>
            <a:srgbClr val="FFFFCC"/>
          </a:solidFill>
          <a:ln w="9525">
            <a:noFill/>
          </a:ln>
          <a:effectLst/>
        </p:spPr>
        <p:txBody>
          <a:bodyPr wrap="square" tIns="0" bIns="0" rtlCol="0">
            <a:spAutoFit/>
          </a:bodyPr>
          <a:lstStyle/>
          <a:p>
            <a:pPr algn="ctr"/>
            <a:r>
              <a:rPr lang="en-US" sz="1200" b="1" i="1" dirty="0">
                <a:solidFill>
                  <a:srgbClr val="0070C0"/>
                </a:solidFill>
              </a:rPr>
              <a:t>Released July 2017</a:t>
            </a:r>
          </a:p>
        </p:txBody>
      </p:sp>
      <p:sp>
        <p:nvSpPr>
          <p:cNvPr id="72" name="TextBox 71"/>
          <p:cNvSpPr txBox="1"/>
          <p:nvPr/>
        </p:nvSpPr>
        <p:spPr>
          <a:xfrm>
            <a:off x="1146620" y="1352550"/>
            <a:ext cx="1440108" cy="204311"/>
          </a:xfrm>
          <a:prstGeom prst="roundRect">
            <a:avLst/>
          </a:prstGeom>
          <a:solidFill>
            <a:srgbClr val="FFFFCC"/>
          </a:solidFill>
          <a:ln w="9525">
            <a:noFill/>
          </a:ln>
          <a:effectLst/>
        </p:spPr>
        <p:txBody>
          <a:bodyPr wrap="square" lIns="45720" tIns="0" rIns="45720" bIns="0" rtlCol="0">
            <a:spAutoFit/>
          </a:bodyPr>
          <a:lstStyle/>
          <a:p>
            <a:pPr algn="ctr"/>
            <a:r>
              <a:rPr lang="en-US" sz="1200" b="1" i="1" dirty="0">
                <a:solidFill>
                  <a:srgbClr val="0070C0"/>
                </a:solidFill>
              </a:rPr>
              <a:t>Released Dec 2017</a:t>
            </a:r>
          </a:p>
        </p:txBody>
      </p:sp>
      <p:sp>
        <p:nvSpPr>
          <p:cNvPr id="73" name="TextBox 72"/>
          <p:cNvSpPr txBox="1"/>
          <p:nvPr/>
        </p:nvSpPr>
        <p:spPr>
          <a:xfrm>
            <a:off x="1143000" y="3563968"/>
            <a:ext cx="1372561" cy="204311"/>
          </a:xfrm>
          <a:prstGeom prst="roundRect">
            <a:avLst/>
          </a:prstGeom>
          <a:solidFill>
            <a:srgbClr val="FFFFCC"/>
          </a:solidFill>
          <a:ln w="9525">
            <a:noFill/>
          </a:ln>
          <a:effectLst/>
        </p:spPr>
        <p:txBody>
          <a:bodyPr wrap="square" lIns="45720" tIns="0" rIns="45720" bIns="0" rtlCol="0">
            <a:spAutoFit/>
          </a:bodyPr>
          <a:lstStyle/>
          <a:p>
            <a:pPr algn="ctr"/>
            <a:r>
              <a:rPr lang="en-US" sz="1200" i="1" dirty="0">
                <a:solidFill>
                  <a:srgbClr val="0070C0"/>
                </a:solidFill>
              </a:rPr>
              <a:t>Coming Nov 2018</a:t>
            </a:r>
          </a:p>
        </p:txBody>
      </p:sp>
      <p:sp>
        <p:nvSpPr>
          <p:cNvPr id="5" name="Date Placeholder 4"/>
          <p:cNvSpPr>
            <a:spLocks noGrp="1"/>
          </p:cNvSpPr>
          <p:nvPr>
            <p:ph type="dt" sz="half" idx="10"/>
          </p:nvPr>
        </p:nvSpPr>
        <p:spPr/>
        <p:txBody>
          <a:bodyPr/>
          <a:lstStyle/>
          <a:p>
            <a:r>
              <a:rPr lang="en-US"/>
              <a:t>©2018 Allotrope Foundation</a:t>
            </a:r>
            <a:endParaRPr lang="en-US" dirty="0"/>
          </a:p>
        </p:txBody>
      </p:sp>
    </p:spTree>
    <p:extLst>
      <p:ext uri="{BB962C8B-B14F-4D97-AF65-F5344CB8AC3E}">
        <p14:creationId xmlns:p14="http://schemas.microsoft.com/office/powerpoint/2010/main" val="196902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979"/>
            <a:ext cx="4724400" cy="857250"/>
          </a:xfrm>
        </p:spPr>
        <p:txBody>
          <a:bodyPr>
            <a:normAutofit/>
          </a:bodyPr>
          <a:lstStyle/>
          <a:p>
            <a:r>
              <a:rPr lang="en-US" sz="2100" dirty="0"/>
              <a:t>On the reuse of reuse of scholarly data</a:t>
            </a:r>
          </a:p>
        </p:txBody>
      </p:sp>
      <p:sp>
        <p:nvSpPr>
          <p:cNvPr id="3" name="Date Placeholder 2"/>
          <p:cNvSpPr>
            <a:spLocks noGrp="1"/>
          </p:cNvSpPr>
          <p:nvPr>
            <p:ph type="dt" sz="half" idx="10"/>
          </p:nvPr>
        </p:nvSpPr>
        <p:spPr/>
        <p:txBody>
          <a:bodyPr/>
          <a:lstStyle/>
          <a:p>
            <a:r>
              <a:rPr lang="en-US">
                <a:solidFill>
                  <a:prstClr val="black">
                    <a:tint val="75000"/>
                  </a:prstClr>
                </a:solidFill>
              </a:rPr>
              <a:t>©2018 Allotrope Foundation</a:t>
            </a:r>
            <a:endParaRPr lang="en-US" dirty="0">
              <a:solidFill>
                <a:prstClr val="black">
                  <a:tint val="75000"/>
                </a:prstClr>
              </a:solidFill>
            </a:endParaRPr>
          </a:p>
        </p:txBody>
      </p:sp>
      <p:pic>
        <p:nvPicPr>
          <p:cNvPr id="6" name="Picture 5"/>
          <p:cNvPicPr>
            <a:picLocks noChangeAspect="1"/>
          </p:cNvPicPr>
          <p:nvPr/>
        </p:nvPicPr>
        <p:blipFill rotWithShape="1">
          <a:blip r:embed="rId3"/>
          <a:srcRect r="2718" b="32644"/>
          <a:stretch/>
        </p:blipFill>
        <p:spPr>
          <a:xfrm>
            <a:off x="5181600" y="102579"/>
            <a:ext cx="3604949" cy="1734207"/>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42900" y="1543051"/>
            <a:ext cx="6843540" cy="3323987"/>
          </a:xfrm>
          <a:prstGeom prst="rect">
            <a:avLst/>
          </a:prstGeom>
          <a:noFill/>
        </p:spPr>
        <p:txBody>
          <a:bodyPr wrap="none" rtlCol="0">
            <a:spAutoFit/>
          </a:bodyPr>
          <a:lstStyle/>
          <a:p>
            <a:r>
              <a:rPr lang="en-US" sz="1050" b="1" dirty="0">
                <a:solidFill>
                  <a:prstClr val="black"/>
                </a:solidFill>
              </a:rPr>
              <a:t>The FAIR Guiding Principles</a:t>
            </a:r>
          </a:p>
          <a:p>
            <a:r>
              <a:rPr lang="en-US" sz="1050" b="1" dirty="0">
                <a:solidFill>
                  <a:prstClr val="black"/>
                </a:solidFill>
              </a:rPr>
              <a:t>To be Findable:</a:t>
            </a:r>
            <a:endParaRPr lang="en-US" sz="1050" dirty="0">
              <a:solidFill>
                <a:prstClr val="black"/>
              </a:solidFill>
            </a:endParaRPr>
          </a:p>
          <a:p>
            <a:pPr lvl="1"/>
            <a:r>
              <a:rPr lang="en-US" sz="1050" b="1" dirty="0">
                <a:solidFill>
                  <a:srgbClr val="1F497D"/>
                </a:solidFill>
              </a:rPr>
              <a:t>F1. (meta)data are assigned a globally unique and persistent identifier</a:t>
            </a:r>
          </a:p>
          <a:p>
            <a:pPr lvl="1"/>
            <a:r>
              <a:rPr lang="en-US" sz="1050" b="1" dirty="0">
                <a:solidFill>
                  <a:srgbClr val="1F497D"/>
                </a:solidFill>
              </a:rPr>
              <a:t>F2. data are described with rich metadata (defined by R1 below)</a:t>
            </a:r>
          </a:p>
          <a:p>
            <a:pPr lvl="1"/>
            <a:r>
              <a:rPr lang="en-US" sz="1050" b="1" dirty="0">
                <a:solidFill>
                  <a:srgbClr val="1F497D"/>
                </a:solidFill>
              </a:rPr>
              <a:t>F3. metadata clearly and explicitly include the identifier of the data it describes</a:t>
            </a:r>
          </a:p>
          <a:p>
            <a:pPr lvl="1"/>
            <a:r>
              <a:rPr lang="en-US" sz="1050" dirty="0">
                <a:solidFill>
                  <a:prstClr val="black">
                    <a:lumMod val="50000"/>
                    <a:lumOff val="50000"/>
                  </a:prstClr>
                </a:solidFill>
              </a:rPr>
              <a:t>F4. (meta)data are registered or indexed in a searchable resource</a:t>
            </a:r>
          </a:p>
          <a:p>
            <a:r>
              <a:rPr lang="en-US" sz="1050" b="1" dirty="0">
                <a:solidFill>
                  <a:prstClr val="black"/>
                </a:solidFill>
              </a:rPr>
              <a:t>To be Accessible:</a:t>
            </a:r>
            <a:endParaRPr lang="en-US" sz="1050" dirty="0">
              <a:solidFill>
                <a:prstClr val="black"/>
              </a:solidFill>
            </a:endParaRPr>
          </a:p>
          <a:p>
            <a:pPr lvl="1"/>
            <a:r>
              <a:rPr lang="en-US" sz="1050" b="1" dirty="0">
                <a:solidFill>
                  <a:srgbClr val="1F497D"/>
                </a:solidFill>
              </a:rPr>
              <a:t>A1. (meta)data are retrievable by their identifier using a standardized communications protocol</a:t>
            </a:r>
          </a:p>
          <a:p>
            <a:pPr lvl="1"/>
            <a:r>
              <a:rPr lang="en-US" sz="1050" b="1" dirty="0">
                <a:solidFill>
                  <a:srgbClr val="1F497D"/>
                </a:solidFill>
              </a:rPr>
              <a:t>A1.1 the protocol is open, free, and universally implementable</a:t>
            </a:r>
          </a:p>
          <a:p>
            <a:pPr lvl="1"/>
            <a:r>
              <a:rPr lang="en-US" sz="1050" dirty="0">
                <a:solidFill>
                  <a:prstClr val="black">
                    <a:lumMod val="50000"/>
                    <a:lumOff val="50000"/>
                  </a:prstClr>
                </a:solidFill>
              </a:rPr>
              <a:t>A1.2 the protocol allows for an authentication and authorization procedure, where necessary</a:t>
            </a:r>
          </a:p>
          <a:p>
            <a:pPr lvl="1"/>
            <a:r>
              <a:rPr lang="en-US" sz="1050" dirty="0">
                <a:solidFill>
                  <a:prstClr val="black">
                    <a:lumMod val="50000"/>
                    <a:lumOff val="50000"/>
                  </a:prstClr>
                </a:solidFill>
              </a:rPr>
              <a:t>A2. metadata are accessible, even when the data are no longer available</a:t>
            </a:r>
          </a:p>
          <a:p>
            <a:r>
              <a:rPr lang="en-US" sz="1050" b="1" dirty="0">
                <a:solidFill>
                  <a:prstClr val="black"/>
                </a:solidFill>
              </a:rPr>
              <a:t>To be Interoperable:</a:t>
            </a:r>
            <a:endParaRPr lang="en-US" sz="1050" dirty="0">
              <a:solidFill>
                <a:prstClr val="black"/>
              </a:solidFill>
            </a:endParaRPr>
          </a:p>
          <a:p>
            <a:pPr lvl="1"/>
            <a:r>
              <a:rPr lang="en-US" sz="1050" b="1" dirty="0">
                <a:solidFill>
                  <a:srgbClr val="1F497D"/>
                </a:solidFill>
              </a:rPr>
              <a:t>I1. (meta)data use a formal, accessible, shared, and broadly applicable language for knowledge representation.</a:t>
            </a:r>
          </a:p>
          <a:p>
            <a:pPr lvl="1"/>
            <a:r>
              <a:rPr lang="en-US" sz="1050" b="1" dirty="0">
                <a:solidFill>
                  <a:srgbClr val="1F497D"/>
                </a:solidFill>
              </a:rPr>
              <a:t>I2. (meta)data use vocabularies that follow FAIR principles</a:t>
            </a:r>
          </a:p>
          <a:p>
            <a:pPr lvl="1"/>
            <a:r>
              <a:rPr lang="en-US" sz="1050" b="1" dirty="0">
                <a:solidFill>
                  <a:srgbClr val="1F497D"/>
                </a:solidFill>
              </a:rPr>
              <a:t>I3. (meta)data include qualified references to other (meta)data</a:t>
            </a:r>
          </a:p>
          <a:p>
            <a:r>
              <a:rPr lang="en-US" sz="1050" b="1" dirty="0">
                <a:solidFill>
                  <a:prstClr val="black"/>
                </a:solidFill>
              </a:rPr>
              <a:t>To be Reusable:</a:t>
            </a:r>
            <a:endParaRPr lang="en-US" sz="1050" dirty="0">
              <a:solidFill>
                <a:prstClr val="black"/>
              </a:solidFill>
            </a:endParaRPr>
          </a:p>
          <a:p>
            <a:pPr lvl="1"/>
            <a:r>
              <a:rPr lang="en-US" sz="1050" b="1" dirty="0">
                <a:solidFill>
                  <a:srgbClr val="1F497D"/>
                </a:solidFill>
              </a:rPr>
              <a:t>R1. meta(data) are richly described with a plurality of accurate and relevant attributes</a:t>
            </a:r>
          </a:p>
          <a:p>
            <a:pPr lvl="1"/>
            <a:r>
              <a:rPr lang="en-US" sz="1050" dirty="0">
                <a:solidFill>
                  <a:prstClr val="black">
                    <a:lumMod val="50000"/>
                    <a:lumOff val="50000"/>
                  </a:prstClr>
                </a:solidFill>
              </a:rPr>
              <a:t>R1.1. (meta)data are released with a clear and accessible data usage license</a:t>
            </a:r>
          </a:p>
          <a:p>
            <a:pPr lvl="1"/>
            <a:r>
              <a:rPr lang="en-US" sz="1050" b="1" dirty="0">
                <a:solidFill>
                  <a:srgbClr val="1F497D"/>
                </a:solidFill>
              </a:rPr>
              <a:t>R1.2. (meta)data are associated with detailed provenance</a:t>
            </a:r>
          </a:p>
          <a:p>
            <a:pPr lvl="1"/>
            <a:r>
              <a:rPr lang="en-US" sz="1050" b="1" dirty="0">
                <a:solidFill>
                  <a:srgbClr val="1F497D"/>
                </a:solidFill>
              </a:rPr>
              <a:t>R1.3. (meta)data meet domain-relevant community standards</a:t>
            </a:r>
          </a:p>
        </p:txBody>
      </p:sp>
      <p:sp>
        <p:nvSpPr>
          <p:cNvPr id="9" name="TextBox 8"/>
          <p:cNvSpPr txBox="1"/>
          <p:nvPr/>
        </p:nvSpPr>
        <p:spPr>
          <a:xfrm>
            <a:off x="228600" y="871492"/>
            <a:ext cx="3086100" cy="646331"/>
          </a:xfrm>
          <a:prstGeom prst="rect">
            <a:avLst/>
          </a:prstGeom>
          <a:noFill/>
        </p:spPr>
        <p:txBody>
          <a:bodyPr wrap="square" rtlCol="0">
            <a:spAutoFit/>
          </a:bodyPr>
          <a:lstStyle/>
          <a:p>
            <a:r>
              <a:rPr lang="en-US" sz="900" dirty="0">
                <a:solidFill>
                  <a:prstClr val="black"/>
                </a:solidFill>
              </a:rPr>
              <a:t>Wilkinson, M. D. </a:t>
            </a:r>
            <a:r>
              <a:rPr lang="en-US" sz="900" i="1" dirty="0">
                <a:solidFill>
                  <a:prstClr val="black"/>
                </a:solidFill>
              </a:rPr>
              <a:t>et al.</a:t>
            </a:r>
            <a:r>
              <a:rPr lang="en-US" sz="900" dirty="0">
                <a:solidFill>
                  <a:prstClr val="black"/>
                </a:solidFill>
              </a:rPr>
              <a:t> The FAIR Guiding Principles for scientific data management and stewardship. </a:t>
            </a:r>
            <a:r>
              <a:rPr lang="en-US" sz="900" i="1" dirty="0">
                <a:solidFill>
                  <a:prstClr val="black"/>
                </a:solidFill>
              </a:rPr>
              <a:t>Sci. Data</a:t>
            </a:r>
            <a:r>
              <a:rPr lang="en-US" sz="900" dirty="0">
                <a:solidFill>
                  <a:prstClr val="black"/>
                </a:solidFill>
              </a:rPr>
              <a:t>3:160018 </a:t>
            </a:r>
          </a:p>
          <a:p>
            <a:r>
              <a:rPr lang="en-US" sz="900" dirty="0" err="1">
                <a:solidFill>
                  <a:prstClr val="black"/>
                </a:solidFill>
              </a:rPr>
              <a:t>doi</a:t>
            </a:r>
            <a:r>
              <a:rPr lang="en-US" sz="900" dirty="0">
                <a:solidFill>
                  <a:prstClr val="black"/>
                </a:solidFill>
              </a:rPr>
              <a:t>: 10.1038/sdata.2016.18 (2016).</a:t>
            </a:r>
          </a:p>
        </p:txBody>
      </p:sp>
    </p:spTree>
    <p:extLst>
      <p:ext uri="{BB962C8B-B14F-4D97-AF65-F5344CB8AC3E}">
        <p14:creationId xmlns:p14="http://schemas.microsoft.com/office/powerpoint/2010/main" val="799484225"/>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Allotrope Data Format Example</a:t>
            </a:r>
          </a:p>
        </p:txBody>
      </p:sp>
      <p:sp>
        <p:nvSpPr>
          <p:cNvPr id="52" name="Rectangle 51"/>
          <p:cNvSpPr/>
          <p:nvPr/>
        </p:nvSpPr>
        <p:spPr>
          <a:xfrm>
            <a:off x="95250" y="764177"/>
            <a:ext cx="6354199" cy="4184827"/>
          </a:xfrm>
          <a:prstGeom prst="rect">
            <a:avLst/>
          </a:prstGeom>
          <a:solidFill>
            <a:srgbClr val="DBDBDC"/>
          </a:solidFill>
          <a:ln w="9525" cap="flat" cmpd="sng" algn="ctr">
            <a:solidFill>
              <a:schemeClr val="bg1">
                <a:lumMod val="65000"/>
              </a:schemeClr>
            </a:solidFill>
            <a:prstDash val="solid"/>
          </a:ln>
          <a:effectLst>
            <a:outerShdw blurRad="40000" dist="20000" dir="5400000" rotWithShape="0">
              <a:srgbClr val="000000">
                <a:alpha val="38000"/>
              </a:srgbClr>
            </a:outerShdw>
          </a:effectLst>
        </p:spPr>
        <p:txBody>
          <a:bodyPr spcFirstLastPara="0" vert="horz" wrap="square" lIns="68580" tIns="68580" rIns="68580" bIns="68580" numCol="1" spcCol="1270" anchor="b" anchorCtr="0">
            <a:noAutofit/>
          </a:bodyPr>
          <a:lstStyle/>
          <a:p>
            <a:pPr algn="ctr" defTabSz="800100">
              <a:lnSpc>
                <a:spcPct val="90000"/>
              </a:lnSpc>
              <a:defRPr/>
            </a:pPr>
            <a:r>
              <a:rPr lang="en-US" sz="788" kern="0" dirty="0">
                <a:solidFill>
                  <a:srgbClr val="000000"/>
                </a:solidFill>
                <a:latin typeface="Lucida Sans"/>
              </a:rPr>
              <a:t>Platform Independent File Format</a:t>
            </a:r>
          </a:p>
        </p:txBody>
      </p:sp>
      <p:sp>
        <p:nvSpPr>
          <p:cNvPr id="53" name="Freeform 52"/>
          <p:cNvSpPr/>
          <p:nvPr/>
        </p:nvSpPr>
        <p:spPr>
          <a:xfrm>
            <a:off x="212358" y="874709"/>
            <a:ext cx="6125453" cy="1469694"/>
          </a:xfrm>
          <a:custGeom>
            <a:avLst/>
            <a:gdLst>
              <a:gd name="connsiteX0" fmla="*/ 0 w 3075473"/>
              <a:gd name="connsiteY0" fmla="*/ 87599 h 875988"/>
              <a:gd name="connsiteX1" fmla="*/ 25657 w 3075473"/>
              <a:gd name="connsiteY1" fmla="*/ 25657 h 875988"/>
              <a:gd name="connsiteX2" fmla="*/ 87599 w 3075473"/>
              <a:gd name="connsiteY2" fmla="*/ 0 h 875988"/>
              <a:gd name="connsiteX3" fmla="*/ 2987874 w 3075473"/>
              <a:gd name="connsiteY3" fmla="*/ 0 h 875988"/>
              <a:gd name="connsiteX4" fmla="*/ 3049816 w 3075473"/>
              <a:gd name="connsiteY4" fmla="*/ 25657 h 875988"/>
              <a:gd name="connsiteX5" fmla="*/ 3075473 w 3075473"/>
              <a:gd name="connsiteY5" fmla="*/ 87599 h 875988"/>
              <a:gd name="connsiteX6" fmla="*/ 3075473 w 3075473"/>
              <a:gd name="connsiteY6" fmla="*/ 788389 h 875988"/>
              <a:gd name="connsiteX7" fmla="*/ 3049816 w 3075473"/>
              <a:gd name="connsiteY7" fmla="*/ 850331 h 875988"/>
              <a:gd name="connsiteX8" fmla="*/ 2987874 w 3075473"/>
              <a:gd name="connsiteY8" fmla="*/ 875988 h 875988"/>
              <a:gd name="connsiteX9" fmla="*/ 87599 w 3075473"/>
              <a:gd name="connsiteY9" fmla="*/ 875988 h 875988"/>
              <a:gd name="connsiteX10" fmla="*/ 25657 w 3075473"/>
              <a:gd name="connsiteY10" fmla="*/ 850331 h 875988"/>
              <a:gd name="connsiteX11" fmla="*/ 0 w 3075473"/>
              <a:gd name="connsiteY11" fmla="*/ 788389 h 875988"/>
              <a:gd name="connsiteX12" fmla="*/ 0 w 3075473"/>
              <a:gd name="connsiteY12" fmla="*/ 87599 h 8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5473" h="875988">
                <a:moveTo>
                  <a:pt x="0" y="87599"/>
                </a:moveTo>
                <a:cubicBezTo>
                  <a:pt x="0" y="64366"/>
                  <a:pt x="9229" y="42085"/>
                  <a:pt x="25657" y="25657"/>
                </a:cubicBezTo>
                <a:cubicBezTo>
                  <a:pt x="42085" y="9229"/>
                  <a:pt x="64366" y="0"/>
                  <a:pt x="87599" y="0"/>
                </a:cubicBezTo>
                <a:lnTo>
                  <a:pt x="2987874" y="0"/>
                </a:lnTo>
                <a:cubicBezTo>
                  <a:pt x="3011107" y="0"/>
                  <a:pt x="3033388" y="9229"/>
                  <a:pt x="3049816" y="25657"/>
                </a:cubicBezTo>
                <a:cubicBezTo>
                  <a:pt x="3066244" y="42085"/>
                  <a:pt x="3075473" y="64366"/>
                  <a:pt x="3075473" y="87599"/>
                </a:cubicBezTo>
                <a:lnTo>
                  <a:pt x="3075473" y="788389"/>
                </a:lnTo>
                <a:cubicBezTo>
                  <a:pt x="3075473" y="811622"/>
                  <a:pt x="3066244" y="833903"/>
                  <a:pt x="3049816" y="850331"/>
                </a:cubicBezTo>
                <a:cubicBezTo>
                  <a:pt x="3033388" y="866759"/>
                  <a:pt x="3011107" y="875988"/>
                  <a:pt x="2987874" y="875988"/>
                </a:cubicBezTo>
                <a:lnTo>
                  <a:pt x="87599" y="875988"/>
                </a:lnTo>
                <a:cubicBezTo>
                  <a:pt x="64366" y="875988"/>
                  <a:pt x="42085" y="866759"/>
                  <a:pt x="25657" y="850331"/>
                </a:cubicBezTo>
                <a:cubicBezTo>
                  <a:pt x="9229" y="833903"/>
                  <a:pt x="0" y="811622"/>
                  <a:pt x="0" y="788389"/>
                </a:cubicBezTo>
                <a:lnTo>
                  <a:pt x="0" y="87599"/>
                </a:lnTo>
                <a:close/>
              </a:path>
            </a:pathLst>
          </a:custGeom>
          <a:gradFill rotWithShape="1">
            <a:gsLst>
              <a:gs pos="0">
                <a:srgbClr val="009EE3">
                  <a:shade val="51000"/>
                  <a:satMod val="130000"/>
                </a:srgbClr>
              </a:gs>
              <a:gs pos="80000">
                <a:srgbClr val="009EE3">
                  <a:shade val="93000"/>
                  <a:satMod val="130000"/>
                </a:srgbClr>
              </a:gs>
              <a:gs pos="100000">
                <a:srgbClr val="009EE3">
                  <a:shade val="94000"/>
                  <a:satMod val="135000"/>
                </a:srgbClr>
              </a:gs>
            </a:gsLst>
            <a:lin ang="16200000" scaled="0"/>
          </a:gradFill>
          <a:ln w="9525" cap="flat" cmpd="sng" algn="ctr">
            <a:solidFill>
              <a:srgbClr val="009EE3">
                <a:shade val="95000"/>
                <a:satMod val="105000"/>
              </a:srgbClr>
            </a:solidFill>
            <a:prstDash val="solid"/>
          </a:ln>
          <a:effectLst>
            <a:outerShdw blurRad="40000" dist="23000" dir="5400000" rotWithShape="0">
              <a:srgbClr val="000000">
                <a:alpha val="35000"/>
              </a:srgbClr>
            </a:outerShdw>
          </a:effectLst>
        </p:spPr>
        <p:txBody>
          <a:bodyPr spcFirstLastPara="0" vert="horz" wrap="square" lIns="64963" tIns="53533" rIns="64963" bIns="53533" numCol="1" spcCol="1270" anchor="t" anchorCtr="0">
            <a:noAutofit/>
          </a:bodyPr>
          <a:lstStyle/>
          <a:p>
            <a:pPr defTabSz="800100">
              <a:lnSpc>
                <a:spcPct val="90000"/>
              </a:lnSpc>
            </a:pPr>
            <a:r>
              <a:rPr lang="en-US" sz="1500" b="1" kern="0" dirty="0">
                <a:solidFill>
                  <a:srgbClr val="FFFFFF"/>
                </a:solidFill>
                <a:latin typeface="Lucida Sans"/>
              </a:rPr>
              <a:t>Data Description</a:t>
            </a:r>
          </a:p>
        </p:txBody>
      </p:sp>
      <p:sp>
        <p:nvSpPr>
          <p:cNvPr id="54" name="Freeform 53"/>
          <p:cNvSpPr/>
          <p:nvPr/>
        </p:nvSpPr>
        <p:spPr>
          <a:xfrm>
            <a:off x="212358" y="2391965"/>
            <a:ext cx="6125453" cy="1342164"/>
          </a:xfrm>
          <a:custGeom>
            <a:avLst/>
            <a:gdLst>
              <a:gd name="connsiteX0" fmla="*/ 0 w 3075473"/>
              <a:gd name="connsiteY0" fmla="*/ 87599 h 875988"/>
              <a:gd name="connsiteX1" fmla="*/ 25657 w 3075473"/>
              <a:gd name="connsiteY1" fmla="*/ 25657 h 875988"/>
              <a:gd name="connsiteX2" fmla="*/ 87599 w 3075473"/>
              <a:gd name="connsiteY2" fmla="*/ 0 h 875988"/>
              <a:gd name="connsiteX3" fmla="*/ 2987874 w 3075473"/>
              <a:gd name="connsiteY3" fmla="*/ 0 h 875988"/>
              <a:gd name="connsiteX4" fmla="*/ 3049816 w 3075473"/>
              <a:gd name="connsiteY4" fmla="*/ 25657 h 875988"/>
              <a:gd name="connsiteX5" fmla="*/ 3075473 w 3075473"/>
              <a:gd name="connsiteY5" fmla="*/ 87599 h 875988"/>
              <a:gd name="connsiteX6" fmla="*/ 3075473 w 3075473"/>
              <a:gd name="connsiteY6" fmla="*/ 788389 h 875988"/>
              <a:gd name="connsiteX7" fmla="*/ 3049816 w 3075473"/>
              <a:gd name="connsiteY7" fmla="*/ 850331 h 875988"/>
              <a:gd name="connsiteX8" fmla="*/ 2987874 w 3075473"/>
              <a:gd name="connsiteY8" fmla="*/ 875988 h 875988"/>
              <a:gd name="connsiteX9" fmla="*/ 87599 w 3075473"/>
              <a:gd name="connsiteY9" fmla="*/ 875988 h 875988"/>
              <a:gd name="connsiteX10" fmla="*/ 25657 w 3075473"/>
              <a:gd name="connsiteY10" fmla="*/ 850331 h 875988"/>
              <a:gd name="connsiteX11" fmla="*/ 0 w 3075473"/>
              <a:gd name="connsiteY11" fmla="*/ 788389 h 875988"/>
              <a:gd name="connsiteX12" fmla="*/ 0 w 3075473"/>
              <a:gd name="connsiteY12" fmla="*/ 87599 h 8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5473" h="875988">
                <a:moveTo>
                  <a:pt x="0" y="87599"/>
                </a:moveTo>
                <a:cubicBezTo>
                  <a:pt x="0" y="64366"/>
                  <a:pt x="9229" y="42085"/>
                  <a:pt x="25657" y="25657"/>
                </a:cubicBezTo>
                <a:cubicBezTo>
                  <a:pt x="42085" y="9229"/>
                  <a:pt x="64366" y="0"/>
                  <a:pt x="87599" y="0"/>
                </a:cubicBezTo>
                <a:lnTo>
                  <a:pt x="2987874" y="0"/>
                </a:lnTo>
                <a:cubicBezTo>
                  <a:pt x="3011107" y="0"/>
                  <a:pt x="3033388" y="9229"/>
                  <a:pt x="3049816" y="25657"/>
                </a:cubicBezTo>
                <a:cubicBezTo>
                  <a:pt x="3066244" y="42085"/>
                  <a:pt x="3075473" y="64366"/>
                  <a:pt x="3075473" y="87599"/>
                </a:cubicBezTo>
                <a:lnTo>
                  <a:pt x="3075473" y="788389"/>
                </a:lnTo>
                <a:cubicBezTo>
                  <a:pt x="3075473" y="811622"/>
                  <a:pt x="3066244" y="833903"/>
                  <a:pt x="3049816" y="850331"/>
                </a:cubicBezTo>
                <a:cubicBezTo>
                  <a:pt x="3033388" y="866759"/>
                  <a:pt x="3011107" y="875988"/>
                  <a:pt x="2987874" y="875988"/>
                </a:cubicBezTo>
                <a:lnTo>
                  <a:pt x="87599" y="875988"/>
                </a:lnTo>
                <a:cubicBezTo>
                  <a:pt x="64366" y="875988"/>
                  <a:pt x="42085" y="866759"/>
                  <a:pt x="25657" y="850331"/>
                </a:cubicBezTo>
                <a:cubicBezTo>
                  <a:pt x="9229" y="833903"/>
                  <a:pt x="0" y="811622"/>
                  <a:pt x="0" y="788389"/>
                </a:cubicBezTo>
                <a:lnTo>
                  <a:pt x="0" y="87599"/>
                </a:lnTo>
                <a:close/>
              </a:path>
            </a:pathLst>
          </a:custGeom>
          <a:gradFill rotWithShape="1">
            <a:gsLst>
              <a:gs pos="0">
                <a:srgbClr val="009EE3">
                  <a:shade val="51000"/>
                  <a:satMod val="130000"/>
                </a:srgbClr>
              </a:gs>
              <a:gs pos="80000">
                <a:srgbClr val="009EE3">
                  <a:shade val="93000"/>
                  <a:satMod val="130000"/>
                </a:srgbClr>
              </a:gs>
              <a:gs pos="100000">
                <a:srgbClr val="009EE3">
                  <a:shade val="94000"/>
                  <a:satMod val="135000"/>
                </a:srgbClr>
              </a:gs>
            </a:gsLst>
            <a:lin ang="16200000" scaled="0"/>
          </a:gradFill>
          <a:ln w="9525" cap="flat" cmpd="sng" algn="ctr">
            <a:solidFill>
              <a:srgbClr val="009EE3">
                <a:shade val="95000"/>
                <a:satMod val="105000"/>
              </a:srgbClr>
            </a:solidFill>
            <a:prstDash val="solid"/>
          </a:ln>
          <a:effectLst>
            <a:outerShdw blurRad="40000" dist="23000" dir="5400000" rotWithShape="0">
              <a:srgbClr val="000000">
                <a:alpha val="35000"/>
              </a:srgbClr>
            </a:outerShdw>
          </a:effectLst>
        </p:spPr>
        <p:txBody>
          <a:bodyPr spcFirstLastPara="0" vert="horz" wrap="square" lIns="64963" tIns="53533" rIns="64963" bIns="53533" numCol="1" spcCol="1270" anchor="t" anchorCtr="0">
            <a:noAutofit/>
          </a:bodyPr>
          <a:lstStyle/>
          <a:p>
            <a:pPr defTabSz="800100">
              <a:lnSpc>
                <a:spcPct val="90000"/>
              </a:lnSpc>
            </a:pPr>
            <a:r>
              <a:rPr lang="en-US" sz="1500" b="1" kern="0" dirty="0">
                <a:solidFill>
                  <a:srgbClr val="FFFFFF"/>
                </a:solidFill>
                <a:latin typeface="Lucida Sans"/>
              </a:rPr>
              <a:t>Data Cubes </a:t>
            </a:r>
          </a:p>
        </p:txBody>
      </p:sp>
      <p:sp>
        <p:nvSpPr>
          <p:cNvPr id="55" name="Freeform 54"/>
          <p:cNvSpPr/>
          <p:nvPr/>
        </p:nvSpPr>
        <p:spPr>
          <a:xfrm>
            <a:off x="212358" y="3797085"/>
            <a:ext cx="6125453" cy="920161"/>
          </a:xfrm>
          <a:custGeom>
            <a:avLst/>
            <a:gdLst>
              <a:gd name="connsiteX0" fmla="*/ 0 w 3075473"/>
              <a:gd name="connsiteY0" fmla="*/ 87599 h 875988"/>
              <a:gd name="connsiteX1" fmla="*/ 25657 w 3075473"/>
              <a:gd name="connsiteY1" fmla="*/ 25657 h 875988"/>
              <a:gd name="connsiteX2" fmla="*/ 87599 w 3075473"/>
              <a:gd name="connsiteY2" fmla="*/ 0 h 875988"/>
              <a:gd name="connsiteX3" fmla="*/ 2987874 w 3075473"/>
              <a:gd name="connsiteY3" fmla="*/ 0 h 875988"/>
              <a:gd name="connsiteX4" fmla="*/ 3049816 w 3075473"/>
              <a:gd name="connsiteY4" fmla="*/ 25657 h 875988"/>
              <a:gd name="connsiteX5" fmla="*/ 3075473 w 3075473"/>
              <a:gd name="connsiteY5" fmla="*/ 87599 h 875988"/>
              <a:gd name="connsiteX6" fmla="*/ 3075473 w 3075473"/>
              <a:gd name="connsiteY6" fmla="*/ 788389 h 875988"/>
              <a:gd name="connsiteX7" fmla="*/ 3049816 w 3075473"/>
              <a:gd name="connsiteY7" fmla="*/ 850331 h 875988"/>
              <a:gd name="connsiteX8" fmla="*/ 2987874 w 3075473"/>
              <a:gd name="connsiteY8" fmla="*/ 875988 h 875988"/>
              <a:gd name="connsiteX9" fmla="*/ 87599 w 3075473"/>
              <a:gd name="connsiteY9" fmla="*/ 875988 h 875988"/>
              <a:gd name="connsiteX10" fmla="*/ 25657 w 3075473"/>
              <a:gd name="connsiteY10" fmla="*/ 850331 h 875988"/>
              <a:gd name="connsiteX11" fmla="*/ 0 w 3075473"/>
              <a:gd name="connsiteY11" fmla="*/ 788389 h 875988"/>
              <a:gd name="connsiteX12" fmla="*/ 0 w 3075473"/>
              <a:gd name="connsiteY12" fmla="*/ 87599 h 87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5473" h="875988">
                <a:moveTo>
                  <a:pt x="0" y="87599"/>
                </a:moveTo>
                <a:cubicBezTo>
                  <a:pt x="0" y="64366"/>
                  <a:pt x="9229" y="42085"/>
                  <a:pt x="25657" y="25657"/>
                </a:cubicBezTo>
                <a:cubicBezTo>
                  <a:pt x="42085" y="9229"/>
                  <a:pt x="64366" y="0"/>
                  <a:pt x="87599" y="0"/>
                </a:cubicBezTo>
                <a:lnTo>
                  <a:pt x="2987874" y="0"/>
                </a:lnTo>
                <a:cubicBezTo>
                  <a:pt x="3011107" y="0"/>
                  <a:pt x="3033388" y="9229"/>
                  <a:pt x="3049816" y="25657"/>
                </a:cubicBezTo>
                <a:cubicBezTo>
                  <a:pt x="3066244" y="42085"/>
                  <a:pt x="3075473" y="64366"/>
                  <a:pt x="3075473" y="87599"/>
                </a:cubicBezTo>
                <a:lnTo>
                  <a:pt x="3075473" y="788389"/>
                </a:lnTo>
                <a:cubicBezTo>
                  <a:pt x="3075473" y="811622"/>
                  <a:pt x="3066244" y="833903"/>
                  <a:pt x="3049816" y="850331"/>
                </a:cubicBezTo>
                <a:cubicBezTo>
                  <a:pt x="3033388" y="866759"/>
                  <a:pt x="3011107" y="875988"/>
                  <a:pt x="2987874" y="875988"/>
                </a:cubicBezTo>
                <a:lnTo>
                  <a:pt x="87599" y="875988"/>
                </a:lnTo>
                <a:cubicBezTo>
                  <a:pt x="64366" y="875988"/>
                  <a:pt x="42085" y="866759"/>
                  <a:pt x="25657" y="850331"/>
                </a:cubicBezTo>
                <a:cubicBezTo>
                  <a:pt x="9229" y="833903"/>
                  <a:pt x="0" y="811622"/>
                  <a:pt x="0" y="788389"/>
                </a:cubicBezTo>
                <a:lnTo>
                  <a:pt x="0" y="87599"/>
                </a:lnTo>
                <a:close/>
              </a:path>
            </a:pathLst>
          </a:custGeom>
          <a:gradFill rotWithShape="1">
            <a:gsLst>
              <a:gs pos="0">
                <a:srgbClr val="009EE3">
                  <a:shade val="51000"/>
                  <a:satMod val="130000"/>
                </a:srgbClr>
              </a:gs>
              <a:gs pos="80000">
                <a:srgbClr val="009EE3">
                  <a:shade val="93000"/>
                  <a:satMod val="130000"/>
                </a:srgbClr>
              </a:gs>
              <a:gs pos="100000">
                <a:srgbClr val="009EE3">
                  <a:shade val="94000"/>
                  <a:satMod val="135000"/>
                </a:srgbClr>
              </a:gs>
            </a:gsLst>
            <a:lin ang="16200000" scaled="0"/>
          </a:gradFill>
          <a:ln w="9525" cap="flat" cmpd="sng" algn="ctr">
            <a:solidFill>
              <a:srgbClr val="009EE3">
                <a:shade val="95000"/>
                <a:satMod val="105000"/>
              </a:srgbClr>
            </a:solidFill>
            <a:prstDash val="solid"/>
          </a:ln>
          <a:effectLst>
            <a:outerShdw blurRad="40000" dist="23000" dir="5400000" rotWithShape="0">
              <a:srgbClr val="000000">
                <a:alpha val="35000"/>
              </a:srgbClr>
            </a:outerShdw>
          </a:effectLst>
        </p:spPr>
        <p:txBody>
          <a:bodyPr spcFirstLastPara="0" vert="horz" wrap="square" lIns="64963" tIns="53533" rIns="64963" bIns="53533" numCol="1" spcCol="1270" anchor="t" anchorCtr="0">
            <a:noAutofit/>
          </a:bodyPr>
          <a:lstStyle/>
          <a:p>
            <a:pPr defTabSz="800100">
              <a:lnSpc>
                <a:spcPct val="90000"/>
              </a:lnSpc>
            </a:pPr>
            <a:r>
              <a:rPr lang="en-US" sz="1500" b="1" kern="0" dirty="0">
                <a:solidFill>
                  <a:srgbClr val="FFFFFF"/>
                </a:solidFill>
                <a:latin typeface="Lucida Sans"/>
              </a:rPr>
              <a:t>Data Package</a:t>
            </a:r>
          </a:p>
        </p:txBody>
      </p:sp>
      <p:pic>
        <p:nvPicPr>
          <p:cNvPr id="56" name="Picture 2"/>
          <p:cNvPicPr>
            <a:picLocks noChangeAspect="1" noChangeArrowheads="1"/>
          </p:cNvPicPr>
          <p:nvPr/>
        </p:nvPicPr>
        <p:blipFill>
          <a:blip r:embed="rId3" cstate="print">
            <a:grayscl/>
          </a:blip>
          <a:srcRect/>
          <a:stretch>
            <a:fillRect/>
          </a:stretch>
        </p:blipFill>
        <p:spPr bwMode="auto">
          <a:xfrm>
            <a:off x="432371" y="1305173"/>
            <a:ext cx="1092662" cy="297059"/>
          </a:xfrm>
          <a:prstGeom prst="rect">
            <a:avLst/>
          </a:prstGeom>
          <a:noFill/>
          <a:ln w="9525">
            <a:noFill/>
            <a:miter lim="800000"/>
            <a:headEnd/>
            <a:tailEnd/>
          </a:ln>
          <a:effectLst/>
        </p:spPr>
      </p:pic>
      <p:pic>
        <p:nvPicPr>
          <p:cNvPr id="57" name="Picture 3"/>
          <p:cNvPicPr>
            <a:picLocks noChangeAspect="1" noChangeArrowheads="1"/>
          </p:cNvPicPr>
          <p:nvPr/>
        </p:nvPicPr>
        <p:blipFill>
          <a:blip r:embed="rId4" cstate="print">
            <a:grayscl/>
          </a:blip>
          <a:srcRect/>
          <a:stretch>
            <a:fillRect/>
          </a:stretch>
        </p:blipFill>
        <p:spPr bwMode="auto">
          <a:xfrm>
            <a:off x="1601108" y="1305173"/>
            <a:ext cx="1092662" cy="859973"/>
          </a:xfrm>
          <a:prstGeom prst="rect">
            <a:avLst/>
          </a:prstGeom>
          <a:noFill/>
          <a:ln w="9525">
            <a:noFill/>
            <a:miter lim="800000"/>
            <a:headEnd/>
            <a:tailEnd/>
          </a:ln>
          <a:effectLst/>
        </p:spPr>
      </p:pic>
      <p:pic>
        <p:nvPicPr>
          <p:cNvPr id="58" name="Picture 4"/>
          <p:cNvPicPr>
            <a:picLocks noChangeAspect="1" noChangeArrowheads="1"/>
          </p:cNvPicPr>
          <p:nvPr/>
        </p:nvPicPr>
        <p:blipFill>
          <a:blip r:embed="rId5" cstate="print">
            <a:grayscl/>
          </a:blip>
          <a:srcRect/>
          <a:stretch>
            <a:fillRect/>
          </a:stretch>
        </p:blipFill>
        <p:spPr bwMode="auto">
          <a:xfrm>
            <a:off x="2769845" y="1305172"/>
            <a:ext cx="1092662" cy="933782"/>
          </a:xfrm>
          <a:prstGeom prst="rect">
            <a:avLst/>
          </a:prstGeom>
          <a:noFill/>
          <a:ln w="9525">
            <a:noFill/>
            <a:miter lim="800000"/>
            <a:headEnd/>
            <a:tailEnd/>
          </a:ln>
          <a:effectLst/>
        </p:spPr>
      </p:pic>
      <p:pic>
        <p:nvPicPr>
          <p:cNvPr id="59" name="Picture 5"/>
          <p:cNvPicPr>
            <a:picLocks noChangeAspect="1" noChangeArrowheads="1"/>
          </p:cNvPicPr>
          <p:nvPr/>
        </p:nvPicPr>
        <p:blipFill>
          <a:blip r:embed="rId6" cstate="print">
            <a:grayscl/>
          </a:blip>
          <a:srcRect/>
          <a:stretch>
            <a:fillRect/>
          </a:stretch>
        </p:blipFill>
        <p:spPr bwMode="auto">
          <a:xfrm>
            <a:off x="5107319" y="1305173"/>
            <a:ext cx="1092662" cy="1026803"/>
          </a:xfrm>
          <a:prstGeom prst="rect">
            <a:avLst/>
          </a:prstGeom>
          <a:noFill/>
          <a:ln w="9525">
            <a:noFill/>
            <a:miter lim="800000"/>
            <a:headEnd/>
            <a:tailEnd/>
          </a:ln>
          <a:effectLst/>
        </p:spPr>
      </p:pic>
      <p:pic>
        <p:nvPicPr>
          <p:cNvPr id="60" name="Picture 2"/>
          <p:cNvPicPr>
            <a:picLocks noChangeAspect="1" noChangeArrowheads="1"/>
          </p:cNvPicPr>
          <p:nvPr/>
        </p:nvPicPr>
        <p:blipFill>
          <a:blip r:embed="rId7" cstate="print">
            <a:grayscl/>
          </a:blip>
          <a:srcRect/>
          <a:stretch>
            <a:fillRect/>
          </a:stretch>
        </p:blipFill>
        <p:spPr bwMode="auto">
          <a:xfrm>
            <a:off x="3938582" y="1305173"/>
            <a:ext cx="1092662" cy="799568"/>
          </a:xfrm>
          <a:prstGeom prst="rect">
            <a:avLst/>
          </a:prstGeom>
          <a:noFill/>
          <a:ln w="9525">
            <a:noFill/>
            <a:miter lim="800000"/>
            <a:headEnd/>
            <a:tailEnd/>
          </a:ln>
          <a:effectLst/>
        </p:spPr>
      </p:pic>
      <p:sp>
        <p:nvSpPr>
          <p:cNvPr id="61" name="TextBox 60"/>
          <p:cNvSpPr txBox="1"/>
          <p:nvPr/>
        </p:nvSpPr>
        <p:spPr>
          <a:xfrm>
            <a:off x="626745" y="1097684"/>
            <a:ext cx="701667" cy="276999"/>
          </a:xfrm>
          <a:prstGeom prst="rect">
            <a:avLst/>
          </a:prstGeom>
          <a:noFill/>
        </p:spPr>
        <p:txBody>
          <a:bodyPr wrap="none" rtlCol="0">
            <a:spAutoFit/>
          </a:bodyPr>
          <a:lstStyle/>
          <a:p>
            <a:r>
              <a:rPr lang="en-US" sz="1200" b="1" dirty="0">
                <a:solidFill>
                  <a:schemeClr val="bg1"/>
                </a:solidFill>
              </a:rPr>
              <a:t>Request</a:t>
            </a:r>
          </a:p>
        </p:txBody>
      </p:sp>
      <p:sp>
        <p:nvSpPr>
          <p:cNvPr id="62" name="TextBox 61"/>
          <p:cNvSpPr txBox="1"/>
          <p:nvPr/>
        </p:nvSpPr>
        <p:spPr>
          <a:xfrm>
            <a:off x="1835627" y="1097684"/>
            <a:ext cx="655949" cy="276999"/>
          </a:xfrm>
          <a:prstGeom prst="rect">
            <a:avLst/>
          </a:prstGeom>
          <a:noFill/>
        </p:spPr>
        <p:txBody>
          <a:bodyPr wrap="none" rtlCol="0">
            <a:spAutoFit/>
          </a:bodyPr>
          <a:lstStyle/>
          <a:p>
            <a:r>
              <a:rPr lang="en-US" sz="1200" b="1" dirty="0">
                <a:solidFill>
                  <a:schemeClr val="bg1"/>
                </a:solidFill>
              </a:rPr>
              <a:t>Sample</a:t>
            </a:r>
          </a:p>
        </p:txBody>
      </p:sp>
      <p:sp>
        <p:nvSpPr>
          <p:cNvPr id="63" name="TextBox 62"/>
          <p:cNvSpPr txBox="1"/>
          <p:nvPr/>
        </p:nvSpPr>
        <p:spPr>
          <a:xfrm>
            <a:off x="2970892" y="1097684"/>
            <a:ext cx="698204" cy="276999"/>
          </a:xfrm>
          <a:prstGeom prst="rect">
            <a:avLst/>
          </a:prstGeom>
          <a:noFill/>
        </p:spPr>
        <p:txBody>
          <a:bodyPr wrap="none" rtlCol="0">
            <a:spAutoFit/>
          </a:bodyPr>
          <a:lstStyle/>
          <a:p>
            <a:r>
              <a:rPr lang="en-US" sz="1200" b="1" dirty="0">
                <a:solidFill>
                  <a:schemeClr val="bg1"/>
                </a:solidFill>
              </a:rPr>
              <a:t>Method</a:t>
            </a:r>
          </a:p>
        </p:txBody>
      </p:sp>
      <p:sp>
        <p:nvSpPr>
          <p:cNvPr id="64" name="TextBox 63"/>
          <p:cNvSpPr txBox="1"/>
          <p:nvPr/>
        </p:nvSpPr>
        <p:spPr>
          <a:xfrm>
            <a:off x="5077258" y="1097684"/>
            <a:ext cx="1120500" cy="276999"/>
          </a:xfrm>
          <a:prstGeom prst="rect">
            <a:avLst/>
          </a:prstGeom>
          <a:noFill/>
        </p:spPr>
        <p:txBody>
          <a:bodyPr wrap="none" rtlCol="0">
            <a:spAutoFit/>
          </a:bodyPr>
          <a:lstStyle/>
          <a:p>
            <a:r>
              <a:rPr lang="en-US" sz="1200" b="1" dirty="0">
                <a:solidFill>
                  <a:schemeClr val="bg1"/>
                </a:solidFill>
              </a:rPr>
              <a:t>Data &amp; Results</a:t>
            </a:r>
          </a:p>
        </p:txBody>
      </p:sp>
      <p:sp>
        <p:nvSpPr>
          <p:cNvPr id="65" name="TextBox 64"/>
          <p:cNvSpPr txBox="1"/>
          <p:nvPr/>
        </p:nvSpPr>
        <p:spPr>
          <a:xfrm>
            <a:off x="4260105" y="1097684"/>
            <a:ext cx="437940" cy="276999"/>
          </a:xfrm>
          <a:prstGeom prst="rect">
            <a:avLst/>
          </a:prstGeom>
          <a:noFill/>
        </p:spPr>
        <p:txBody>
          <a:bodyPr wrap="none" rtlCol="0">
            <a:spAutoFit/>
          </a:bodyPr>
          <a:lstStyle/>
          <a:p>
            <a:r>
              <a:rPr lang="en-US" sz="1200" b="1" dirty="0">
                <a:solidFill>
                  <a:schemeClr val="bg1"/>
                </a:solidFill>
              </a:rPr>
              <a:t>Run</a:t>
            </a:r>
          </a:p>
        </p:txBody>
      </p:sp>
      <p:sp>
        <p:nvSpPr>
          <p:cNvPr id="66" name="Cube 65"/>
          <p:cNvSpPr/>
          <p:nvPr/>
        </p:nvSpPr>
        <p:spPr>
          <a:xfrm>
            <a:off x="1602614" y="2904413"/>
            <a:ext cx="1773650" cy="730741"/>
          </a:xfrm>
          <a:prstGeom prst="cub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750" dirty="0"/>
              <a:t>Chromatogram 2D HDF</a:t>
            </a:r>
          </a:p>
        </p:txBody>
      </p:sp>
      <p:pic>
        <p:nvPicPr>
          <p:cNvPr id="67" name="Picture 5" descr="C:\Users\christoph.weidmann\ownCloud\Share\MO'S\2D-whiteBackground.png"/>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615529" y="3103509"/>
            <a:ext cx="1504243" cy="512736"/>
          </a:xfrm>
          <a:prstGeom prst="rect">
            <a:avLst/>
          </a:prstGeom>
          <a:noFill/>
          <a:ln w="190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68" name="Cube 67"/>
          <p:cNvSpPr/>
          <p:nvPr/>
        </p:nvSpPr>
        <p:spPr>
          <a:xfrm>
            <a:off x="3851684" y="2904413"/>
            <a:ext cx="1255635" cy="730740"/>
          </a:xfrm>
          <a:prstGeom prst="cub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750" dirty="0"/>
              <a:t>Chromatogram 2D HDF</a:t>
            </a:r>
          </a:p>
        </p:txBody>
      </p:sp>
      <p:sp>
        <p:nvSpPr>
          <p:cNvPr id="69" name="TextBox 68"/>
          <p:cNvSpPr txBox="1"/>
          <p:nvPr/>
        </p:nvSpPr>
        <p:spPr>
          <a:xfrm>
            <a:off x="3843259" y="2391966"/>
            <a:ext cx="1398011" cy="276999"/>
          </a:xfrm>
          <a:prstGeom prst="rect">
            <a:avLst/>
          </a:prstGeom>
          <a:noFill/>
        </p:spPr>
        <p:txBody>
          <a:bodyPr wrap="none" rtlCol="0">
            <a:spAutoFit/>
          </a:bodyPr>
          <a:lstStyle/>
          <a:p>
            <a:r>
              <a:rPr lang="en-US" sz="1200" b="1" dirty="0">
                <a:solidFill>
                  <a:schemeClr val="bg1"/>
                </a:solidFill>
              </a:rPr>
              <a:t>Chromatogram: 3D</a:t>
            </a:r>
          </a:p>
        </p:txBody>
      </p:sp>
      <p:sp>
        <p:nvSpPr>
          <p:cNvPr id="70" name="Rectangle 69"/>
          <p:cNvSpPr/>
          <p:nvPr/>
        </p:nvSpPr>
        <p:spPr>
          <a:xfrm>
            <a:off x="5146304" y="1622142"/>
            <a:ext cx="245586" cy="31177"/>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1" name="TextBox 70"/>
          <p:cNvSpPr txBox="1"/>
          <p:nvPr/>
        </p:nvSpPr>
        <p:spPr>
          <a:xfrm>
            <a:off x="1836621" y="2391966"/>
            <a:ext cx="1398011" cy="276999"/>
          </a:xfrm>
          <a:prstGeom prst="rect">
            <a:avLst/>
          </a:prstGeom>
          <a:noFill/>
        </p:spPr>
        <p:txBody>
          <a:bodyPr wrap="none" rtlCol="0">
            <a:spAutoFit/>
          </a:bodyPr>
          <a:lstStyle/>
          <a:p>
            <a:r>
              <a:rPr lang="en-US" sz="1200" b="1" dirty="0">
                <a:solidFill>
                  <a:schemeClr val="bg1"/>
                </a:solidFill>
              </a:rPr>
              <a:t>Chromatogram: 2D</a:t>
            </a:r>
          </a:p>
        </p:txBody>
      </p:sp>
      <p:cxnSp>
        <p:nvCxnSpPr>
          <p:cNvPr id="72" name="Straight Arrow Connector 33"/>
          <p:cNvCxnSpPr>
            <a:endCxn id="68" idx="0"/>
          </p:cNvCxnSpPr>
          <p:nvPr/>
        </p:nvCxnSpPr>
        <p:spPr>
          <a:xfrm rot="5400000">
            <a:off x="4834948" y="2085709"/>
            <a:ext cx="557411" cy="1079996"/>
          </a:xfrm>
          <a:prstGeom prst="bentConnector3">
            <a:avLst>
              <a:gd name="adj1" fmla="val 50000"/>
            </a:avLst>
          </a:prstGeom>
          <a:ln>
            <a:solidFill>
              <a:schemeClr val="bg1">
                <a:lumMod val="95000"/>
              </a:schemeClr>
            </a:solidFill>
            <a:tailEnd type="arrow"/>
          </a:ln>
        </p:spPr>
        <p:style>
          <a:lnRef idx="2">
            <a:schemeClr val="dk1"/>
          </a:lnRef>
          <a:fillRef idx="0">
            <a:schemeClr val="dk1"/>
          </a:fillRef>
          <a:effectRef idx="1">
            <a:schemeClr val="dk1"/>
          </a:effectRef>
          <a:fontRef idx="minor">
            <a:schemeClr val="tx1"/>
          </a:fontRef>
        </p:style>
      </p:cxnSp>
      <p:cxnSp>
        <p:nvCxnSpPr>
          <p:cNvPr id="73" name="Straight Arrow Connector 33"/>
          <p:cNvCxnSpPr>
            <a:endCxn id="66" idx="0"/>
          </p:cNvCxnSpPr>
          <p:nvPr/>
        </p:nvCxnSpPr>
        <p:spPr>
          <a:xfrm rot="5400000">
            <a:off x="3839916" y="1090678"/>
            <a:ext cx="557411" cy="3070059"/>
          </a:xfrm>
          <a:prstGeom prst="bentConnector3">
            <a:avLst>
              <a:gd name="adj1" fmla="val 50000"/>
            </a:avLst>
          </a:prstGeom>
          <a:ln>
            <a:solidFill>
              <a:schemeClr val="bg1">
                <a:lumMod val="95000"/>
              </a:schemeClr>
            </a:solidFill>
            <a:tailEnd type="arrow"/>
          </a:ln>
        </p:spPr>
        <p:style>
          <a:lnRef idx="2">
            <a:schemeClr val="dk1"/>
          </a:lnRef>
          <a:fillRef idx="0">
            <a:schemeClr val="dk1"/>
          </a:fillRef>
          <a:effectRef idx="1">
            <a:schemeClr val="dk1"/>
          </a:effectRef>
          <a:fontRef idx="minor">
            <a:schemeClr val="tx1"/>
          </a:fontRef>
        </p:style>
      </p:cxnSp>
      <p:grpSp>
        <p:nvGrpSpPr>
          <p:cNvPr id="74" name="Group 73"/>
          <p:cNvGrpSpPr/>
          <p:nvPr/>
        </p:nvGrpSpPr>
        <p:grpSpPr>
          <a:xfrm>
            <a:off x="4327165" y="4082894"/>
            <a:ext cx="876916" cy="563314"/>
            <a:chOff x="6468943" y="5495529"/>
            <a:chExt cx="1318396" cy="872972"/>
          </a:xfrm>
        </p:grpSpPr>
        <p:sp>
          <p:nvSpPr>
            <p:cNvPr id="75" name="Rectangle 74"/>
            <p:cNvSpPr/>
            <p:nvPr/>
          </p:nvSpPr>
          <p:spPr>
            <a:xfrm>
              <a:off x="6468943" y="5495529"/>
              <a:ext cx="1318396" cy="8729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76" name="Group 75"/>
            <p:cNvGrpSpPr/>
            <p:nvPr/>
          </p:nvGrpSpPr>
          <p:grpSpPr>
            <a:xfrm>
              <a:off x="6645756" y="5584052"/>
              <a:ext cx="1022826" cy="714931"/>
              <a:chOff x="841829" y="566057"/>
              <a:chExt cx="4499428" cy="3027710"/>
            </a:xfrm>
          </p:grpSpPr>
          <p:sp>
            <p:nvSpPr>
              <p:cNvPr id="77" name="Rectangle 76"/>
              <p:cNvSpPr/>
              <p:nvPr/>
            </p:nvSpPr>
            <p:spPr>
              <a:xfrm>
                <a:off x="841829" y="566057"/>
                <a:ext cx="3792119" cy="302771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8" name="Parallelogram 77"/>
              <p:cNvSpPr/>
              <p:nvPr/>
            </p:nvSpPr>
            <p:spPr>
              <a:xfrm>
                <a:off x="841829" y="1182813"/>
                <a:ext cx="4499428" cy="2410954"/>
              </a:xfrm>
              <a:prstGeom prst="parallelogram">
                <a:avLst>
                  <a:gd name="adj" fmla="val 2267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79" name="Group 78"/>
              <p:cNvGrpSpPr/>
              <p:nvPr/>
            </p:nvGrpSpPr>
            <p:grpSpPr>
              <a:xfrm>
                <a:off x="1814096" y="1248231"/>
                <a:ext cx="2819852" cy="2177143"/>
                <a:chOff x="1814096" y="1248231"/>
                <a:chExt cx="2819852" cy="2177143"/>
              </a:xfrm>
            </p:grpSpPr>
            <p:sp>
              <p:nvSpPr>
                <p:cNvPr id="80" name="Bent Arrow 79"/>
                <p:cNvSpPr/>
                <p:nvPr/>
              </p:nvSpPr>
              <p:spPr>
                <a:xfrm flipV="1">
                  <a:off x="1814096" y="1778004"/>
                  <a:ext cx="1059543" cy="1480458"/>
                </a:xfrm>
                <a:prstGeom prst="ben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81" name="Bent Arrow 80"/>
                <p:cNvSpPr/>
                <p:nvPr/>
              </p:nvSpPr>
              <p:spPr>
                <a:xfrm flipV="1">
                  <a:off x="1814096" y="1248231"/>
                  <a:ext cx="1059543" cy="1074058"/>
                </a:xfrm>
                <a:prstGeom prst="ben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nvGrpSpPr>
                <p:cNvPr id="82" name="Group 81"/>
                <p:cNvGrpSpPr/>
                <p:nvPr/>
              </p:nvGrpSpPr>
              <p:grpSpPr>
                <a:xfrm>
                  <a:off x="2343868" y="1589317"/>
                  <a:ext cx="1074056" cy="783771"/>
                  <a:chOff x="2685144" y="1973942"/>
                  <a:chExt cx="1393370" cy="783771"/>
                </a:xfrm>
              </p:grpSpPr>
              <p:sp>
                <p:nvSpPr>
                  <p:cNvPr id="90" name="Rectangle 89"/>
                  <p:cNvSpPr/>
                  <p:nvPr/>
                </p:nvSpPr>
                <p:spPr>
                  <a:xfrm>
                    <a:off x="2685144" y="1973942"/>
                    <a:ext cx="1175658" cy="78377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1" name="Parallelogram 90"/>
                  <p:cNvSpPr/>
                  <p:nvPr/>
                </p:nvSpPr>
                <p:spPr>
                  <a:xfrm>
                    <a:off x="2685144" y="2133599"/>
                    <a:ext cx="1393370" cy="624114"/>
                  </a:xfrm>
                  <a:prstGeom prst="parallelogram">
                    <a:avLst>
                      <a:gd name="adj" fmla="val 2267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83" name="Right Arrow 82"/>
                <p:cNvSpPr/>
                <p:nvPr/>
              </p:nvSpPr>
              <p:spPr>
                <a:xfrm>
                  <a:off x="2343868" y="2721433"/>
                  <a:ext cx="1952172" cy="53702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nvGrpSpPr>
                <p:cNvPr id="84" name="Group 83"/>
                <p:cNvGrpSpPr/>
                <p:nvPr/>
              </p:nvGrpSpPr>
              <p:grpSpPr>
                <a:xfrm>
                  <a:off x="2343868" y="2641603"/>
                  <a:ext cx="1074056" cy="783771"/>
                  <a:chOff x="2685144" y="1973942"/>
                  <a:chExt cx="1393370" cy="783771"/>
                </a:xfrm>
              </p:grpSpPr>
              <p:sp>
                <p:nvSpPr>
                  <p:cNvPr id="88" name="Rectangle 87"/>
                  <p:cNvSpPr/>
                  <p:nvPr/>
                </p:nvSpPr>
                <p:spPr>
                  <a:xfrm>
                    <a:off x="2685144" y="1973942"/>
                    <a:ext cx="1175658" cy="78377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9" name="Parallelogram 88"/>
                  <p:cNvSpPr/>
                  <p:nvPr/>
                </p:nvSpPr>
                <p:spPr>
                  <a:xfrm>
                    <a:off x="2685144" y="2133599"/>
                    <a:ext cx="1393370" cy="624114"/>
                  </a:xfrm>
                  <a:prstGeom prst="parallelogram">
                    <a:avLst>
                      <a:gd name="adj" fmla="val 2267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85" name="Group 84"/>
                <p:cNvGrpSpPr/>
                <p:nvPr/>
              </p:nvGrpSpPr>
              <p:grpSpPr>
                <a:xfrm>
                  <a:off x="3559892" y="2641602"/>
                  <a:ext cx="1074056" cy="783771"/>
                  <a:chOff x="2685144" y="1973942"/>
                  <a:chExt cx="1393370" cy="783771"/>
                </a:xfrm>
              </p:grpSpPr>
              <p:sp>
                <p:nvSpPr>
                  <p:cNvPr id="86" name="Rectangle 85"/>
                  <p:cNvSpPr/>
                  <p:nvPr/>
                </p:nvSpPr>
                <p:spPr>
                  <a:xfrm>
                    <a:off x="2685144" y="1973942"/>
                    <a:ext cx="1175658" cy="78377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7" name="Parallelogram 86"/>
                  <p:cNvSpPr/>
                  <p:nvPr/>
                </p:nvSpPr>
                <p:spPr>
                  <a:xfrm>
                    <a:off x="2685144" y="2133599"/>
                    <a:ext cx="1393370" cy="624114"/>
                  </a:xfrm>
                  <a:prstGeom prst="parallelogram">
                    <a:avLst>
                      <a:gd name="adj" fmla="val 2267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grpSp>
      </p:grpSp>
      <p:pic>
        <p:nvPicPr>
          <p:cNvPr id="9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15779" y="4082895"/>
            <a:ext cx="483521" cy="56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20983" y="4082895"/>
            <a:ext cx="481409" cy="56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20672" y="3103510"/>
            <a:ext cx="1554366" cy="513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 name="Picture 9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62506" y="3103510"/>
            <a:ext cx="1035278" cy="513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6" name="Straight Arrow Connector 33"/>
          <p:cNvCxnSpPr/>
          <p:nvPr/>
        </p:nvCxnSpPr>
        <p:spPr>
          <a:xfrm>
            <a:off x="5958022" y="2344403"/>
            <a:ext cx="0" cy="1574455"/>
          </a:xfrm>
          <a:prstGeom prst="straightConnector1">
            <a:avLst/>
          </a:prstGeom>
          <a:ln>
            <a:solidFill>
              <a:schemeClr val="bg1">
                <a:lumMod val="95000"/>
              </a:schemeClr>
            </a:solidFill>
            <a:tailEnd type="arrow"/>
          </a:ln>
        </p:spPr>
        <p:style>
          <a:lnRef idx="2">
            <a:schemeClr val="dk1"/>
          </a:lnRef>
          <a:fillRef idx="0">
            <a:schemeClr val="dk1"/>
          </a:fillRef>
          <a:effectRef idx="1">
            <a:schemeClr val="dk1"/>
          </a:effectRef>
          <a:fontRef idx="minor">
            <a:schemeClr val="tx1"/>
          </a:fontRef>
        </p:style>
      </p:cxnSp>
      <p:grpSp>
        <p:nvGrpSpPr>
          <p:cNvPr id="97" name="Group 96"/>
          <p:cNvGrpSpPr/>
          <p:nvPr/>
        </p:nvGrpSpPr>
        <p:grpSpPr>
          <a:xfrm>
            <a:off x="3324074" y="4082895"/>
            <a:ext cx="481409" cy="563314"/>
            <a:chOff x="10790504" y="2511318"/>
            <a:chExt cx="641879" cy="751085"/>
          </a:xfrm>
        </p:grpSpPr>
        <p:pic>
          <p:nvPicPr>
            <p:cNvPr id="98"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90504" y="2511318"/>
              <a:ext cx="641879" cy="75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98"/>
            <p:cNvPicPr>
              <a:picLocks noChangeAspect="1"/>
            </p:cNvPicPr>
            <p:nvPr/>
          </p:nvPicPr>
          <p:blipFill>
            <a:blip r:embed="rId14"/>
            <a:stretch>
              <a:fillRect/>
            </a:stretch>
          </p:blipFill>
          <p:spPr>
            <a:xfrm>
              <a:off x="10875412" y="2720424"/>
              <a:ext cx="462250" cy="405446"/>
            </a:xfrm>
            <a:prstGeom prst="rect">
              <a:avLst/>
            </a:prstGeom>
          </p:spPr>
        </p:pic>
      </p:grpSp>
      <p:sp>
        <p:nvSpPr>
          <p:cNvPr id="51" name="Content Placeholder 8"/>
          <p:cNvSpPr>
            <a:spLocks noGrp="1"/>
          </p:cNvSpPr>
          <p:nvPr/>
        </p:nvSpPr>
        <p:spPr>
          <a:xfrm>
            <a:off x="6506599" y="971550"/>
            <a:ext cx="2588360" cy="1151705"/>
          </a:xfrm>
          <a:prstGeom prst="rect">
            <a:avLst/>
          </a:prstGeom>
          <a:ln w="28575">
            <a:noFill/>
          </a:ln>
        </p:spPr>
        <p:txBody>
          <a:bodyPr vert="horz" lIns="45720" tIns="45720" rIns="45720" bIns="45720" rtlCol="0" anchor="ctr">
            <a:noAutofit/>
          </a:bodyPr>
          <a:lst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fontAlgn="base">
              <a:spcAft>
                <a:spcPct val="0"/>
              </a:spcAft>
              <a:buNone/>
              <a:defRPr/>
            </a:pPr>
            <a:r>
              <a:rPr lang="en-US" sz="1200" dirty="0">
                <a:solidFill>
                  <a:srgbClr val="000000"/>
                </a:solidFill>
                <a:latin typeface="Arial" panose="020B0604020202020204" pitchFamily="34" charset="0"/>
                <a:cs typeface="Arial" panose="020B0604020202020204" pitchFamily="34" charset="0"/>
              </a:rPr>
              <a:t>Descriptive metadata about</a:t>
            </a:r>
          </a:p>
          <a:p>
            <a:pPr marL="171450" indent="-114300" fontAlgn="base">
              <a:lnSpc>
                <a:spcPct val="90000"/>
              </a:lnSpc>
              <a:spcBef>
                <a:spcPts val="0"/>
              </a:spcBef>
              <a:spcAft>
                <a:spcPct val="0"/>
              </a:spcAft>
              <a:defRPr/>
            </a:pPr>
            <a:r>
              <a:rPr lang="en-US" sz="1200" dirty="0">
                <a:solidFill>
                  <a:srgbClr val="000000"/>
                </a:solidFill>
                <a:latin typeface="Arial" panose="020B0604020202020204" pitchFamily="34" charset="0"/>
                <a:cs typeface="Arial" panose="020B0604020202020204" pitchFamily="34" charset="0"/>
              </a:rPr>
              <a:t>Method, instrument, sample, process, result, etc.</a:t>
            </a:r>
          </a:p>
          <a:p>
            <a:pPr marL="171450" indent="-114300" fontAlgn="base">
              <a:lnSpc>
                <a:spcPct val="90000"/>
              </a:lnSpc>
              <a:spcBef>
                <a:spcPts val="0"/>
              </a:spcBef>
              <a:spcAft>
                <a:spcPct val="0"/>
              </a:spcAft>
              <a:defRPr/>
            </a:pPr>
            <a:r>
              <a:rPr lang="en-US" sz="1200" dirty="0">
                <a:solidFill>
                  <a:srgbClr val="000000"/>
                </a:solidFill>
                <a:latin typeface="Arial" panose="020B0604020202020204" pitchFamily="34" charset="0"/>
                <a:cs typeface="Arial" panose="020B0604020202020204" pitchFamily="34" charset="0"/>
              </a:rPr>
              <a:t>Data Cube, Data Package contents</a:t>
            </a:r>
          </a:p>
          <a:p>
            <a:pPr marL="171450" indent="-114300" fontAlgn="base">
              <a:lnSpc>
                <a:spcPct val="90000"/>
              </a:lnSpc>
              <a:spcBef>
                <a:spcPts val="0"/>
              </a:spcBef>
              <a:spcAft>
                <a:spcPct val="0"/>
              </a:spcAft>
              <a:defRPr/>
            </a:pPr>
            <a:r>
              <a:rPr lang="en-US" sz="1200" dirty="0">
                <a:solidFill>
                  <a:srgbClr val="000000"/>
                </a:solidFill>
                <a:latin typeface="Arial" panose="020B0604020202020204" pitchFamily="34" charset="0"/>
                <a:cs typeface="Arial" panose="020B0604020202020204" pitchFamily="34" charset="0"/>
              </a:rPr>
              <a:t>Provenance, audit trail, data models</a:t>
            </a:r>
          </a:p>
        </p:txBody>
      </p:sp>
      <p:sp>
        <p:nvSpPr>
          <p:cNvPr id="100" name="Content Placeholder 8"/>
          <p:cNvSpPr>
            <a:spLocks noGrp="1"/>
          </p:cNvSpPr>
          <p:nvPr/>
        </p:nvSpPr>
        <p:spPr>
          <a:xfrm>
            <a:off x="6519514" y="2724150"/>
            <a:ext cx="2575445" cy="727688"/>
          </a:xfrm>
          <a:prstGeom prst="rect">
            <a:avLst/>
          </a:prstGeom>
          <a:ln w="28575">
            <a:noFill/>
          </a:ln>
        </p:spPr>
        <p:txBody>
          <a:bodyPr vert="horz" lIns="45720" tIns="45720" rIns="45720" bIns="45720" rtlCol="0" anchor="ctr">
            <a:noAutofit/>
          </a:bodyPr>
          <a:lstStyle/>
          <a:p>
            <a:pPr fontAlgn="base">
              <a:spcBef>
                <a:spcPct val="20000"/>
              </a:spcBef>
              <a:spcAft>
                <a:spcPct val="0"/>
              </a:spcAft>
              <a:defRPr/>
            </a:pPr>
            <a:r>
              <a:rPr lang="en-US" sz="1200" kern="0" dirty="0">
                <a:solidFill>
                  <a:srgbClr val="000000"/>
                </a:solidFill>
                <a:latin typeface="Arial" panose="020B0604020202020204" pitchFamily="34" charset="0"/>
                <a:cs typeface="Arial" panose="020B0604020202020204" pitchFamily="34" charset="0"/>
              </a:rPr>
              <a:t>Analytical data represented by one- or multidimensional arrays of homogeneous data structures.</a:t>
            </a:r>
          </a:p>
        </p:txBody>
      </p:sp>
      <p:sp>
        <p:nvSpPr>
          <p:cNvPr id="101" name="Content Placeholder 8"/>
          <p:cNvSpPr>
            <a:spLocks noGrp="1"/>
          </p:cNvSpPr>
          <p:nvPr/>
        </p:nvSpPr>
        <p:spPr>
          <a:xfrm>
            <a:off x="6506599" y="3828694"/>
            <a:ext cx="2581758" cy="800456"/>
          </a:xfrm>
          <a:prstGeom prst="rect">
            <a:avLst/>
          </a:prstGeom>
          <a:ln w="28575">
            <a:noFill/>
          </a:ln>
        </p:spPr>
        <p:txBody>
          <a:bodyPr vert="horz" lIns="45720" tIns="45720" rIns="45720" bIns="45720" rtlCol="0" anchor="ctr">
            <a:noAutofit/>
          </a:bodyPr>
          <a:lst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fontAlgn="base">
              <a:spcAft>
                <a:spcPct val="0"/>
              </a:spcAft>
              <a:buNone/>
              <a:defRPr/>
            </a:pPr>
            <a:r>
              <a:rPr lang="en-US" sz="1200" dirty="0">
                <a:solidFill>
                  <a:srgbClr val="000000"/>
                </a:solidFill>
                <a:latin typeface="Arial" panose="020B0604020202020204" pitchFamily="34" charset="0"/>
                <a:cs typeface="Arial" panose="020B0604020202020204" pitchFamily="34" charset="0"/>
              </a:rPr>
              <a:t>Data represented by arbitrary formats, incl. native instrument formats, images, pdf, video, etc.</a:t>
            </a:r>
          </a:p>
        </p:txBody>
      </p:sp>
      <p:sp>
        <p:nvSpPr>
          <p:cNvPr id="6" name="Date Placeholder 5"/>
          <p:cNvSpPr>
            <a:spLocks noGrp="1"/>
          </p:cNvSpPr>
          <p:nvPr>
            <p:ph type="dt" sz="half" idx="10"/>
          </p:nvPr>
        </p:nvSpPr>
        <p:spPr/>
        <p:txBody>
          <a:bodyPr/>
          <a:lstStyle/>
          <a:p>
            <a:r>
              <a:rPr lang="en-US"/>
              <a:t>©2018 Allotrope Foundation</a:t>
            </a:r>
            <a:endParaRPr lang="en-US" dirty="0"/>
          </a:p>
        </p:txBody>
      </p:sp>
    </p:spTree>
    <p:extLst>
      <p:ext uri="{BB962C8B-B14F-4D97-AF65-F5344CB8AC3E}">
        <p14:creationId xmlns:p14="http://schemas.microsoft.com/office/powerpoint/2010/main" val="29569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00"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03" y="44619"/>
            <a:ext cx="8229600" cy="531769"/>
          </a:xfrm>
        </p:spPr>
        <p:txBody>
          <a:bodyPr>
            <a:normAutofit/>
          </a:bodyPr>
          <a:lstStyle/>
          <a:p>
            <a:pPr>
              <a:lnSpc>
                <a:spcPct val="90000"/>
              </a:lnSpc>
            </a:pPr>
            <a:r>
              <a:rPr lang="en-US" sz="2800" dirty="0">
                <a:solidFill>
                  <a:srgbClr val="1F497D"/>
                </a:solidFill>
              </a:rPr>
              <a:t>Contextual meta data accumulates along every step…</a:t>
            </a:r>
          </a:p>
        </p:txBody>
      </p:sp>
      <p:sp>
        <p:nvSpPr>
          <p:cNvPr id="48" name="Rectangle 47"/>
          <p:cNvSpPr/>
          <p:nvPr/>
        </p:nvSpPr>
        <p:spPr>
          <a:xfrm>
            <a:off x="143540" y="2103953"/>
            <a:ext cx="819150" cy="657225"/>
          </a:xfrm>
          <a:prstGeom prst="rect">
            <a:avLst/>
          </a:prstGeom>
          <a:solidFill>
            <a:schemeClr val="accent1">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80000"/>
              </a:lnSpc>
            </a:pPr>
            <a:r>
              <a:rPr lang="en-US" sz="1400" dirty="0">
                <a:solidFill>
                  <a:prstClr val="black"/>
                </a:solidFill>
              </a:rPr>
              <a:t>Plan Analysis</a:t>
            </a:r>
          </a:p>
        </p:txBody>
      </p:sp>
      <p:sp>
        <p:nvSpPr>
          <p:cNvPr id="49" name="Rectangle 48"/>
          <p:cNvSpPr/>
          <p:nvPr/>
        </p:nvSpPr>
        <p:spPr>
          <a:xfrm>
            <a:off x="1183022" y="2103953"/>
            <a:ext cx="819150" cy="657225"/>
          </a:xfrm>
          <a:prstGeom prst="rect">
            <a:avLst/>
          </a:prstGeom>
          <a:solidFill>
            <a:schemeClr val="accent1">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80000"/>
              </a:lnSpc>
            </a:pPr>
            <a:r>
              <a:rPr lang="en-US" sz="1400" dirty="0">
                <a:solidFill>
                  <a:prstClr val="black"/>
                </a:solidFill>
              </a:rPr>
              <a:t>Prepare Samples</a:t>
            </a:r>
          </a:p>
        </p:txBody>
      </p:sp>
      <p:sp>
        <p:nvSpPr>
          <p:cNvPr id="50" name="Rectangle 49"/>
          <p:cNvSpPr/>
          <p:nvPr/>
        </p:nvSpPr>
        <p:spPr>
          <a:xfrm>
            <a:off x="2222504" y="2103953"/>
            <a:ext cx="819150" cy="657225"/>
          </a:xfrm>
          <a:prstGeom prst="rect">
            <a:avLst/>
          </a:prstGeom>
          <a:solidFill>
            <a:schemeClr val="accent1">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80000"/>
              </a:lnSpc>
            </a:pPr>
            <a:r>
              <a:rPr lang="en-US" sz="1400" dirty="0">
                <a:solidFill>
                  <a:prstClr val="black"/>
                </a:solidFill>
              </a:rPr>
              <a:t>Submit Samples</a:t>
            </a:r>
          </a:p>
        </p:txBody>
      </p:sp>
      <p:sp>
        <p:nvSpPr>
          <p:cNvPr id="51" name="Rectangle 50"/>
          <p:cNvSpPr/>
          <p:nvPr/>
        </p:nvSpPr>
        <p:spPr>
          <a:xfrm>
            <a:off x="3261986" y="2103953"/>
            <a:ext cx="1088048" cy="657225"/>
          </a:xfrm>
          <a:prstGeom prst="rect">
            <a:avLst/>
          </a:prstGeom>
          <a:solidFill>
            <a:schemeClr val="accent1">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80000"/>
              </a:lnSpc>
            </a:pPr>
            <a:r>
              <a:rPr lang="en-US" sz="1400" dirty="0">
                <a:solidFill>
                  <a:prstClr val="black"/>
                </a:solidFill>
              </a:rPr>
              <a:t>Control Inst. Acquire Data</a:t>
            </a:r>
          </a:p>
        </p:txBody>
      </p:sp>
      <p:sp>
        <p:nvSpPr>
          <p:cNvPr id="52" name="Rectangle 51"/>
          <p:cNvSpPr/>
          <p:nvPr/>
        </p:nvSpPr>
        <p:spPr>
          <a:xfrm>
            <a:off x="4570366" y="2103953"/>
            <a:ext cx="819150" cy="657225"/>
          </a:xfrm>
          <a:prstGeom prst="rect">
            <a:avLst/>
          </a:prstGeom>
          <a:solidFill>
            <a:schemeClr val="accent1">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80000"/>
              </a:lnSpc>
            </a:pPr>
            <a:r>
              <a:rPr lang="en-US" sz="1400" dirty="0">
                <a:solidFill>
                  <a:prstClr val="black"/>
                </a:solidFill>
              </a:rPr>
              <a:t>Process Data</a:t>
            </a:r>
          </a:p>
        </p:txBody>
      </p:sp>
      <p:sp>
        <p:nvSpPr>
          <p:cNvPr id="53" name="Rectangle 52"/>
          <p:cNvSpPr/>
          <p:nvPr/>
        </p:nvSpPr>
        <p:spPr>
          <a:xfrm>
            <a:off x="5609848" y="2103953"/>
            <a:ext cx="819150" cy="657225"/>
          </a:xfrm>
          <a:prstGeom prst="rect">
            <a:avLst/>
          </a:prstGeom>
          <a:solidFill>
            <a:schemeClr val="accent1">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80000"/>
              </a:lnSpc>
            </a:pPr>
            <a:r>
              <a:rPr lang="en-US" sz="1400" dirty="0">
                <a:solidFill>
                  <a:prstClr val="black"/>
                </a:solidFill>
              </a:rPr>
              <a:t>Analyze Data</a:t>
            </a:r>
          </a:p>
        </p:txBody>
      </p:sp>
      <p:sp>
        <p:nvSpPr>
          <p:cNvPr id="54" name="Rectangle 53"/>
          <p:cNvSpPr/>
          <p:nvPr/>
        </p:nvSpPr>
        <p:spPr>
          <a:xfrm>
            <a:off x="6649330" y="2103953"/>
            <a:ext cx="819150" cy="657225"/>
          </a:xfrm>
          <a:prstGeom prst="rect">
            <a:avLst/>
          </a:prstGeom>
          <a:solidFill>
            <a:schemeClr val="accent1">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80000"/>
              </a:lnSpc>
            </a:pPr>
            <a:r>
              <a:rPr lang="en-US" sz="1400" dirty="0">
                <a:solidFill>
                  <a:prstClr val="black"/>
                </a:solidFill>
              </a:rPr>
              <a:t>Capture &amp; Reports Results</a:t>
            </a:r>
          </a:p>
        </p:txBody>
      </p:sp>
      <p:sp>
        <p:nvSpPr>
          <p:cNvPr id="55" name="Rectangle 54"/>
          <p:cNvSpPr/>
          <p:nvPr/>
        </p:nvSpPr>
        <p:spPr>
          <a:xfrm>
            <a:off x="7688815" y="2103953"/>
            <a:ext cx="819150" cy="657225"/>
          </a:xfrm>
          <a:prstGeom prst="rect">
            <a:avLst/>
          </a:prstGeom>
          <a:solidFill>
            <a:schemeClr val="accent1">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ct val="80000"/>
              </a:lnSpc>
            </a:pPr>
            <a:r>
              <a:rPr lang="en-US" sz="1400" dirty="0">
                <a:solidFill>
                  <a:prstClr val="black"/>
                </a:solidFill>
              </a:rPr>
              <a:t>Store, Archive, Mine</a:t>
            </a:r>
          </a:p>
        </p:txBody>
      </p:sp>
      <p:sp>
        <p:nvSpPr>
          <p:cNvPr id="56" name="Rectangle 55"/>
          <p:cNvSpPr/>
          <p:nvPr/>
        </p:nvSpPr>
        <p:spPr>
          <a:xfrm>
            <a:off x="143540" y="1032459"/>
            <a:ext cx="819150" cy="657225"/>
          </a:xfrm>
          <a:prstGeom prst="rect">
            <a:avLst/>
          </a:prstGeom>
          <a:solidFill>
            <a:schemeClr val="accent3">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Request/Reason</a:t>
            </a:r>
          </a:p>
        </p:txBody>
      </p:sp>
      <p:cxnSp>
        <p:nvCxnSpPr>
          <p:cNvPr id="57" name="Straight Arrow Connector 56"/>
          <p:cNvCxnSpPr>
            <a:stCxn id="56" idx="2"/>
            <a:endCxn id="48" idx="0"/>
          </p:cNvCxnSpPr>
          <p:nvPr/>
        </p:nvCxnSpPr>
        <p:spPr>
          <a:xfrm>
            <a:off x="553115" y="1689684"/>
            <a:ext cx="0" cy="414269"/>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6649330" y="1074991"/>
            <a:ext cx="819150" cy="657225"/>
          </a:xfrm>
          <a:prstGeom prst="rect">
            <a:avLst/>
          </a:prstGeom>
          <a:solidFill>
            <a:schemeClr val="accent3">
              <a:lumMod val="40000"/>
              <a:lumOff val="60000"/>
            </a:schemeClr>
          </a:solidFill>
          <a:ln w="9525">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Report/Publish</a:t>
            </a:r>
          </a:p>
        </p:txBody>
      </p:sp>
      <p:cxnSp>
        <p:nvCxnSpPr>
          <p:cNvPr id="59" name="Straight Arrow Connector 58"/>
          <p:cNvCxnSpPr>
            <a:stCxn id="54" idx="0"/>
            <a:endCxn id="58" idx="2"/>
          </p:cNvCxnSpPr>
          <p:nvPr/>
        </p:nvCxnSpPr>
        <p:spPr>
          <a:xfrm flipV="1">
            <a:off x="7058905" y="1732216"/>
            <a:ext cx="0" cy="371737"/>
          </a:xfrm>
          <a:prstGeom prst="straightConnector1">
            <a:avLst/>
          </a:prstGeom>
          <a:ln w="38100">
            <a:solidFill>
              <a:srgbClr val="4F81BD"/>
            </a:solidFill>
            <a:tailEnd type="triangle" w="lg" len="me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7688815" y="1074991"/>
            <a:ext cx="819150" cy="657225"/>
          </a:xfrm>
          <a:prstGeom prst="rect">
            <a:avLst/>
          </a:prstGeom>
          <a:solidFill>
            <a:schemeClr val="accent3">
              <a:lumMod val="40000"/>
              <a:lumOff val="60000"/>
            </a:schemeClr>
          </a:solidFill>
          <a:ln w="9525">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400" dirty="0">
                <a:solidFill>
                  <a:prstClr val="black"/>
                </a:solidFill>
              </a:rPr>
              <a:t>Search &amp; Reuse Data</a:t>
            </a:r>
          </a:p>
        </p:txBody>
      </p:sp>
      <p:cxnSp>
        <p:nvCxnSpPr>
          <p:cNvPr id="61" name="Straight Arrow Connector 60"/>
          <p:cNvCxnSpPr>
            <a:stCxn id="55" idx="0"/>
            <a:endCxn id="60" idx="2"/>
          </p:cNvCxnSpPr>
          <p:nvPr/>
        </p:nvCxnSpPr>
        <p:spPr>
          <a:xfrm flipV="1">
            <a:off x="8098390" y="1732216"/>
            <a:ext cx="0" cy="371737"/>
          </a:xfrm>
          <a:prstGeom prst="straightConnector1">
            <a:avLst/>
          </a:prstGeom>
          <a:ln w="38100">
            <a:solidFill>
              <a:srgbClr val="4F81BD"/>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695325" y="3071078"/>
            <a:ext cx="819150" cy="381000"/>
          </a:xfrm>
          <a:prstGeom prst="rect">
            <a:avLst/>
          </a:prstGeom>
          <a:solidFill>
            <a:schemeClr val="accent2">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en-US" sz="1050" dirty="0">
                <a:solidFill>
                  <a:prstClr val="black"/>
                </a:solidFill>
                <a:latin typeface="Comic Sans MS" panose="030F0702030302020204" pitchFamily="66" charset="0"/>
              </a:rPr>
              <a:t>Sample Prep Data</a:t>
            </a:r>
          </a:p>
        </p:txBody>
      </p:sp>
      <p:sp>
        <p:nvSpPr>
          <p:cNvPr id="63" name="Rectangle 62"/>
          <p:cNvSpPr/>
          <p:nvPr/>
        </p:nvSpPr>
        <p:spPr>
          <a:xfrm>
            <a:off x="1695325" y="3452078"/>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64" name="Rectangle 63"/>
          <p:cNvSpPr/>
          <p:nvPr/>
        </p:nvSpPr>
        <p:spPr>
          <a:xfrm>
            <a:off x="2735115" y="3071078"/>
            <a:ext cx="819150" cy="381000"/>
          </a:xfrm>
          <a:prstGeom prst="rect">
            <a:avLst/>
          </a:prstGeom>
          <a:solidFill>
            <a:schemeClr val="accent2">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en-US" sz="1050" dirty="0">
                <a:solidFill>
                  <a:prstClr val="black"/>
                </a:solidFill>
                <a:latin typeface="Comic Sans MS" panose="030F0702030302020204" pitchFamily="66" charset="0"/>
              </a:rPr>
              <a:t>Instrument Instructions</a:t>
            </a:r>
          </a:p>
        </p:txBody>
      </p:sp>
      <p:sp>
        <p:nvSpPr>
          <p:cNvPr id="65" name="Rectangle 64"/>
          <p:cNvSpPr/>
          <p:nvPr/>
        </p:nvSpPr>
        <p:spPr>
          <a:xfrm>
            <a:off x="2735115" y="3452078"/>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66" name="Rectangle 65"/>
          <p:cNvSpPr/>
          <p:nvPr/>
        </p:nvSpPr>
        <p:spPr>
          <a:xfrm>
            <a:off x="2735115" y="3574072"/>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67" name="Rectangle 66"/>
          <p:cNvSpPr/>
          <p:nvPr/>
        </p:nvSpPr>
        <p:spPr>
          <a:xfrm>
            <a:off x="4047305" y="3071078"/>
            <a:ext cx="819150" cy="381000"/>
          </a:xfrm>
          <a:prstGeom prst="rect">
            <a:avLst/>
          </a:prstGeom>
          <a:solidFill>
            <a:schemeClr val="accent2">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en-US" sz="1050" dirty="0">
                <a:solidFill>
                  <a:prstClr val="black"/>
                </a:solidFill>
                <a:latin typeface="Comic Sans MS" panose="030F0702030302020204" pitchFamily="66" charset="0"/>
              </a:rPr>
              <a:t>Instrument Data</a:t>
            </a:r>
          </a:p>
        </p:txBody>
      </p:sp>
      <p:sp>
        <p:nvSpPr>
          <p:cNvPr id="68" name="Rectangle 67"/>
          <p:cNvSpPr/>
          <p:nvPr/>
        </p:nvSpPr>
        <p:spPr>
          <a:xfrm>
            <a:off x="4047305" y="3452078"/>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69" name="Rectangle 68"/>
          <p:cNvSpPr/>
          <p:nvPr/>
        </p:nvSpPr>
        <p:spPr>
          <a:xfrm>
            <a:off x="4047305" y="3574072"/>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70" name="Rectangle 69"/>
          <p:cNvSpPr/>
          <p:nvPr/>
        </p:nvSpPr>
        <p:spPr>
          <a:xfrm>
            <a:off x="4047305" y="3696066"/>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71" name="Rectangle 70"/>
          <p:cNvSpPr/>
          <p:nvPr/>
        </p:nvSpPr>
        <p:spPr>
          <a:xfrm>
            <a:off x="5092485" y="3071078"/>
            <a:ext cx="819150" cy="381000"/>
          </a:xfrm>
          <a:prstGeom prst="rect">
            <a:avLst/>
          </a:prstGeom>
          <a:solidFill>
            <a:schemeClr val="accent2">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en-US" sz="1050" dirty="0">
                <a:solidFill>
                  <a:prstClr val="black"/>
                </a:solidFill>
                <a:latin typeface="Comic Sans MS" panose="030F0702030302020204" pitchFamily="66" charset="0"/>
              </a:rPr>
              <a:t>Processed Data</a:t>
            </a:r>
          </a:p>
        </p:txBody>
      </p:sp>
      <p:sp>
        <p:nvSpPr>
          <p:cNvPr id="72" name="Rectangle 71"/>
          <p:cNvSpPr/>
          <p:nvPr/>
        </p:nvSpPr>
        <p:spPr>
          <a:xfrm>
            <a:off x="5092485" y="3452078"/>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73" name="Rectangle 72"/>
          <p:cNvSpPr/>
          <p:nvPr/>
        </p:nvSpPr>
        <p:spPr>
          <a:xfrm>
            <a:off x="5092485" y="3574072"/>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74" name="Rectangle 73"/>
          <p:cNvSpPr/>
          <p:nvPr/>
        </p:nvSpPr>
        <p:spPr>
          <a:xfrm>
            <a:off x="5092485" y="3696066"/>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75" name="Rectangle 74"/>
          <p:cNvSpPr/>
          <p:nvPr/>
        </p:nvSpPr>
        <p:spPr>
          <a:xfrm>
            <a:off x="5092485" y="3818060"/>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76" name="Rectangle 75"/>
          <p:cNvSpPr/>
          <p:nvPr/>
        </p:nvSpPr>
        <p:spPr>
          <a:xfrm>
            <a:off x="6142793" y="3071078"/>
            <a:ext cx="819150" cy="381000"/>
          </a:xfrm>
          <a:prstGeom prst="rect">
            <a:avLst/>
          </a:prstGeom>
          <a:solidFill>
            <a:schemeClr val="accent2">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en-US" sz="1050" dirty="0">
                <a:solidFill>
                  <a:prstClr val="black"/>
                </a:solidFill>
                <a:latin typeface="Comic Sans MS" panose="030F0702030302020204" pitchFamily="66" charset="0"/>
              </a:rPr>
              <a:t>Analyzed Data</a:t>
            </a:r>
          </a:p>
        </p:txBody>
      </p:sp>
      <p:sp>
        <p:nvSpPr>
          <p:cNvPr id="77" name="Rectangle 76"/>
          <p:cNvSpPr/>
          <p:nvPr/>
        </p:nvSpPr>
        <p:spPr>
          <a:xfrm>
            <a:off x="6142793" y="3452078"/>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78" name="Rectangle 77"/>
          <p:cNvSpPr/>
          <p:nvPr/>
        </p:nvSpPr>
        <p:spPr>
          <a:xfrm>
            <a:off x="6142793" y="3574072"/>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79" name="Rectangle 78"/>
          <p:cNvSpPr/>
          <p:nvPr/>
        </p:nvSpPr>
        <p:spPr>
          <a:xfrm>
            <a:off x="6142793" y="3696066"/>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80" name="Rectangle 79"/>
          <p:cNvSpPr/>
          <p:nvPr/>
        </p:nvSpPr>
        <p:spPr>
          <a:xfrm>
            <a:off x="6142793" y="3818060"/>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81" name="Rectangle 80"/>
          <p:cNvSpPr/>
          <p:nvPr/>
        </p:nvSpPr>
        <p:spPr>
          <a:xfrm>
            <a:off x="6142793" y="3940054"/>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82" name="Rectangle 81"/>
          <p:cNvSpPr/>
          <p:nvPr/>
        </p:nvSpPr>
        <p:spPr>
          <a:xfrm>
            <a:off x="7171207" y="3071078"/>
            <a:ext cx="819150" cy="381000"/>
          </a:xfrm>
          <a:prstGeom prst="rect">
            <a:avLst/>
          </a:prstGeom>
          <a:solidFill>
            <a:schemeClr val="accent2">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en-US" sz="1050" dirty="0">
                <a:solidFill>
                  <a:prstClr val="black"/>
                </a:solidFill>
                <a:latin typeface="Comic Sans MS" panose="030F0702030302020204" pitchFamily="66" charset="0"/>
              </a:rPr>
              <a:t>Reported Results</a:t>
            </a:r>
          </a:p>
        </p:txBody>
      </p:sp>
      <p:sp>
        <p:nvSpPr>
          <p:cNvPr id="83" name="Rectangle 82"/>
          <p:cNvSpPr/>
          <p:nvPr/>
        </p:nvSpPr>
        <p:spPr>
          <a:xfrm>
            <a:off x="7171207" y="3452078"/>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84" name="Rectangle 83"/>
          <p:cNvSpPr/>
          <p:nvPr/>
        </p:nvSpPr>
        <p:spPr>
          <a:xfrm>
            <a:off x="7171207" y="3574072"/>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85" name="Rectangle 84"/>
          <p:cNvSpPr/>
          <p:nvPr/>
        </p:nvSpPr>
        <p:spPr>
          <a:xfrm>
            <a:off x="7171207" y="3696066"/>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86" name="Rectangle 85"/>
          <p:cNvSpPr/>
          <p:nvPr/>
        </p:nvSpPr>
        <p:spPr>
          <a:xfrm>
            <a:off x="7171207" y="3818060"/>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87" name="Rectangle 86"/>
          <p:cNvSpPr/>
          <p:nvPr/>
        </p:nvSpPr>
        <p:spPr>
          <a:xfrm>
            <a:off x="7171207" y="3940054"/>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88" name="Rectangle 87"/>
          <p:cNvSpPr/>
          <p:nvPr/>
        </p:nvSpPr>
        <p:spPr>
          <a:xfrm>
            <a:off x="7171207" y="4062048"/>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89" name="Rectangle 88"/>
          <p:cNvSpPr/>
          <p:nvPr/>
        </p:nvSpPr>
        <p:spPr>
          <a:xfrm>
            <a:off x="8210628" y="3071078"/>
            <a:ext cx="819150" cy="381000"/>
          </a:xfrm>
          <a:prstGeom prst="rect">
            <a:avLst/>
          </a:prstGeom>
          <a:solidFill>
            <a:schemeClr val="accent2">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en-US" sz="1050" dirty="0">
                <a:solidFill>
                  <a:prstClr val="black"/>
                </a:solidFill>
                <a:latin typeface="Comic Sans MS" panose="030F0702030302020204" pitchFamily="66" charset="0"/>
              </a:rPr>
              <a:t>Stored Data</a:t>
            </a:r>
          </a:p>
        </p:txBody>
      </p:sp>
      <p:sp>
        <p:nvSpPr>
          <p:cNvPr id="90" name="Rectangle 89"/>
          <p:cNvSpPr/>
          <p:nvPr/>
        </p:nvSpPr>
        <p:spPr>
          <a:xfrm>
            <a:off x="8210628" y="3452078"/>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91" name="Rectangle 90"/>
          <p:cNvSpPr/>
          <p:nvPr/>
        </p:nvSpPr>
        <p:spPr>
          <a:xfrm>
            <a:off x="8210628" y="3574072"/>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92" name="Rectangle 91"/>
          <p:cNvSpPr/>
          <p:nvPr/>
        </p:nvSpPr>
        <p:spPr>
          <a:xfrm>
            <a:off x="8210628" y="3696066"/>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93" name="Rectangle 92"/>
          <p:cNvSpPr/>
          <p:nvPr/>
        </p:nvSpPr>
        <p:spPr>
          <a:xfrm>
            <a:off x="8210628" y="3818060"/>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94" name="Rectangle 93"/>
          <p:cNvSpPr/>
          <p:nvPr/>
        </p:nvSpPr>
        <p:spPr>
          <a:xfrm>
            <a:off x="8210628" y="3940054"/>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95" name="Rectangle 94"/>
          <p:cNvSpPr/>
          <p:nvPr/>
        </p:nvSpPr>
        <p:spPr>
          <a:xfrm>
            <a:off x="8210628" y="4062048"/>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96" name="Rectangle 95"/>
          <p:cNvSpPr/>
          <p:nvPr/>
        </p:nvSpPr>
        <p:spPr>
          <a:xfrm>
            <a:off x="8210628" y="4184042"/>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97" name="Rectangle 96"/>
          <p:cNvSpPr/>
          <p:nvPr/>
        </p:nvSpPr>
        <p:spPr>
          <a:xfrm>
            <a:off x="662299" y="3071078"/>
            <a:ext cx="819150" cy="381000"/>
          </a:xfrm>
          <a:prstGeom prst="rect">
            <a:avLst/>
          </a:prstGeom>
          <a:solidFill>
            <a:schemeClr val="accent2">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80000"/>
              </a:lnSpc>
            </a:pPr>
            <a:r>
              <a:rPr lang="en-US" sz="1050" dirty="0">
                <a:solidFill>
                  <a:prstClr val="black"/>
                </a:solidFill>
                <a:latin typeface="Comic Sans MS" panose="030F0702030302020204" pitchFamily="66" charset="0"/>
              </a:rPr>
              <a:t>Analytical Method</a:t>
            </a:r>
          </a:p>
        </p:txBody>
      </p:sp>
      <p:cxnSp>
        <p:nvCxnSpPr>
          <p:cNvPr id="98" name="Straight Arrow Connector 97"/>
          <p:cNvCxnSpPr>
            <a:stCxn id="48" idx="2"/>
            <a:endCxn id="97" idx="0"/>
          </p:cNvCxnSpPr>
          <p:nvPr/>
        </p:nvCxnSpPr>
        <p:spPr>
          <a:xfrm>
            <a:off x="553115" y="2761178"/>
            <a:ext cx="518759"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7" idx="0"/>
            <a:endCxn id="49" idx="2"/>
          </p:cNvCxnSpPr>
          <p:nvPr/>
        </p:nvCxnSpPr>
        <p:spPr>
          <a:xfrm flipV="1">
            <a:off x="1071874" y="2761178"/>
            <a:ext cx="520723"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49" idx="2"/>
            <a:endCxn id="62" idx="0"/>
          </p:cNvCxnSpPr>
          <p:nvPr/>
        </p:nvCxnSpPr>
        <p:spPr>
          <a:xfrm>
            <a:off x="1592597" y="2761178"/>
            <a:ext cx="512303"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62" idx="0"/>
            <a:endCxn id="50" idx="2"/>
          </p:cNvCxnSpPr>
          <p:nvPr/>
        </p:nvCxnSpPr>
        <p:spPr>
          <a:xfrm flipV="1">
            <a:off x="2104900" y="2761178"/>
            <a:ext cx="527179"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50" idx="2"/>
            <a:endCxn id="64" idx="0"/>
          </p:cNvCxnSpPr>
          <p:nvPr/>
        </p:nvCxnSpPr>
        <p:spPr>
          <a:xfrm>
            <a:off x="2632079" y="2761178"/>
            <a:ext cx="512611"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64" idx="0"/>
            <a:endCxn id="51" idx="2"/>
          </p:cNvCxnSpPr>
          <p:nvPr/>
        </p:nvCxnSpPr>
        <p:spPr>
          <a:xfrm flipV="1">
            <a:off x="3144690" y="2761178"/>
            <a:ext cx="661320"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51" idx="2"/>
            <a:endCxn id="67" idx="0"/>
          </p:cNvCxnSpPr>
          <p:nvPr/>
        </p:nvCxnSpPr>
        <p:spPr>
          <a:xfrm>
            <a:off x="3806010" y="2761178"/>
            <a:ext cx="650870"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67" idx="0"/>
            <a:endCxn id="52" idx="2"/>
          </p:cNvCxnSpPr>
          <p:nvPr/>
        </p:nvCxnSpPr>
        <p:spPr>
          <a:xfrm flipV="1">
            <a:off x="4456880" y="2761178"/>
            <a:ext cx="523061"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52" idx="2"/>
            <a:endCxn id="71" idx="0"/>
          </p:cNvCxnSpPr>
          <p:nvPr/>
        </p:nvCxnSpPr>
        <p:spPr>
          <a:xfrm>
            <a:off x="4979941" y="2761178"/>
            <a:ext cx="522119"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71" idx="0"/>
            <a:endCxn id="53" idx="2"/>
          </p:cNvCxnSpPr>
          <p:nvPr/>
        </p:nvCxnSpPr>
        <p:spPr>
          <a:xfrm flipV="1">
            <a:off x="5502060" y="2761178"/>
            <a:ext cx="517363"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53" idx="2"/>
            <a:endCxn id="76" idx="0"/>
          </p:cNvCxnSpPr>
          <p:nvPr/>
        </p:nvCxnSpPr>
        <p:spPr>
          <a:xfrm>
            <a:off x="6019423" y="2761178"/>
            <a:ext cx="532945"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76" idx="0"/>
            <a:endCxn id="54" idx="2"/>
          </p:cNvCxnSpPr>
          <p:nvPr/>
        </p:nvCxnSpPr>
        <p:spPr>
          <a:xfrm flipV="1">
            <a:off x="6552368" y="2761178"/>
            <a:ext cx="506537"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54" idx="2"/>
            <a:endCxn id="82" idx="0"/>
          </p:cNvCxnSpPr>
          <p:nvPr/>
        </p:nvCxnSpPr>
        <p:spPr>
          <a:xfrm>
            <a:off x="7058905" y="2761178"/>
            <a:ext cx="521877"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82" idx="0"/>
            <a:endCxn id="55" idx="2"/>
          </p:cNvCxnSpPr>
          <p:nvPr/>
        </p:nvCxnSpPr>
        <p:spPr>
          <a:xfrm flipV="1">
            <a:off x="7580782" y="2761178"/>
            <a:ext cx="517608"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55" idx="2"/>
            <a:endCxn id="89" idx="0"/>
          </p:cNvCxnSpPr>
          <p:nvPr/>
        </p:nvCxnSpPr>
        <p:spPr>
          <a:xfrm>
            <a:off x="8098390" y="2761178"/>
            <a:ext cx="521813" cy="309900"/>
          </a:xfrm>
          <a:prstGeom prst="straightConnector1">
            <a:avLst/>
          </a:prstGeom>
          <a:ln w="19050">
            <a:solidFill>
              <a:schemeClr val="accent1"/>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113" name="Right Arrow 112"/>
          <p:cNvSpPr/>
          <p:nvPr/>
        </p:nvSpPr>
        <p:spPr>
          <a:xfrm>
            <a:off x="962691" y="2334519"/>
            <a:ext cx="220332" cy="196093"/>
          </a:xfrm>
          <a:prstGeom prst="rightArrow">
            <a:avLst/>
          </a:prstGeom>
          <a:solidFill>
            <a:schemeClr val="tx2">
              <a:lumMod val="20000"/>
              <a:lumOff val="80000"/>
            </a:schemeClr>
          </a:solidFill>
          <a:ln w="63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ight Arrow 113"/>
          <p:cNvSpPr/>
          <p:nvPr/>
        </p:nvSpPr>
        <p:spPr>
          <a:xfrm>
            <a:off x="2002172" y="2334519"/>
            <a:ext cx="220332" cy="196093"/>
          </a:xfrm>
          <a:prstGeom prst="rightArrow">
            <a:avLst/>
          </a:prstGeom>
          <a:solidFill>
            <a:schemeClr val="tx2">
              <a:lumMod val="20000"/>
              <a:lumOff val="80000"/>
            </a:schemeClr>
          </a:solidFill>
          <a:ln w="63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ight Arrow 114"/>
          <p:cNvSpPr/>
          <p:nvPr/>
        </p:nvSpPr>
        <p:spPr>
          <a:xfrm>
            <a:off x="3041654" y="2334519"/>
            <a:ext cx="220332" cy="196093"/>
          </a:xfrm>
          <a:prstGeom prst="rightArrow">
            <a:avLst/>
          </a:prstGeom>
          <a:solidFill>
            <a:schemeClr val="tx2">
              <a:lumMod val="20000"/>
              <a:lumOff val="80000"/>
            </a:schemeClr>
          </a:solidFill>
          <a:ln w="63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ight Arrow 115"/>
          <p:cNvSpPr/>
          <p:nvPr/>
        </p:nvSpPr>
        <p:spPr>
          <a:xfrm>
            <a:off x="4350034" y="2334519"/>
            <a:ext cx="220332" cy="196093"/>
          </a:xfrm>
          <a:prstGeom prst="rightArrow">
            <a:avLst/>
          </a:prstGeom>
          <a:solidFill>
            <a:schemeClr val="tx2">
              <a:lumMod val="20000"/>
              <a:lumOff val="80000"/>
            </a:schemeClr>
          </a:solidFill>
          <a:ln w="63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ight Arrow 116"/>
          <p:cNvSpPr/>
          <p:nvPr/>
        </p:nvSpPr>
        <p:spPr>
          <a:xfrm>
            <a:off x="5389516" y="2334519"/>
            <a:ext cx="220332" cy="196093"/>
          </a:xfrm>
          <a:prstGeom prst="rightArrow">
            <a:avLst/>
          </a:prstGeom>
          <a:solidFill>
            <a:schemeClr val="tx2">
              <a:lumMod val="20000"/>
              <a:lumOff val="80000"/>
            </a:schemeClr>
          </a:solidFill>
          <a:ln w="63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8" name="Right Arrow 117"/>
          <p:cNvSpPr/>
          <p:nvPr/>
        </p:nvSpPr>
        <p:spPr>
          <a:xfrm>
            <a:off x="6428998" y="2334519"/>
            <a:ext cx="220332" cy="196093"/>
          </a:xfrm>
          <a:prstGeom prst="rightArrow">
            <a:avLst/>
          </a:prstGeom>
          <a:solidFill>
            <a:schemeClr val="tx2">
              <a:lumMod val="20000"/>
              <a:lumOff val="80000"/>
            </a:schemeClr>
          </a:solidFill>
          <a:ln w="63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9" name="Right Arrow 118"/>
          <p:cNvSpPr/>
          <p:nvPr/>
        </p:nvSpPr>
        <p:spPr>
          <a:xfrm>
            <a:off x="7469634" y="2334519"/>
            <a:ext cx="220332" cy="196093"/>
          </a:xfrm>
          <a:prstGeom prst="rightArrow">
            <a:avLst/>
          </a:prstGeom>
          <a:solidFill>
            <a:schemeClr val="tx2">
              <a:lumMod val="20000"/>
              <a:lumOff val="80000"/>
            </a:schemeClr>
          </a:solidFill>
          <a:ln w="63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0" name="Rectangle 119"/>
          <p:cNvSpPr/>
          <p:nvPr/>
        </p:nvSpPr>
        <p:spPr>
          <a:xfrm>
            <a:off x="144782" y="1567690"/>
            <a:ext cx="817908"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121" name="Rectangle 120"/>
          <p:cNvSpPr/>
          <p:nvPr/>
        </p:nvSpPr>
        <p:spPr>
          <a:xfrm>
            <a:off x="663583" y="3452078"/>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122" name="Rectangle 121"/>
          <p:cNvSpPr/>
          <p:nvPr/>
        </p:nvSpPr>
        <p:spPr>
          <a:xfrm>
            <a:off x="1695325" y="3574072"/>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123" name="Rectangle 122"/>
          <p:cNvSpPr/>
          <p:nvPr/>
        </p:nvSpPr>
        <p:spPr>
          <a:xfrm>
            <a:off x="2735115" y="3696066"/>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124" name="Rectangle 123"/>
          <p:cNvSpPr/>
          <p:nvPr/>
        </p:nvSpPr>
        <p:spPr>
          <a:xfrm>
            <a:off x="4047305" y="3818060"/>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125" name="Rectangle 124"/>
          <p:cNvSpPr/>
          <p:nvPr/>
        </p:nvSpPr>
        <p:spPr>
          <a:xfrm>
            <a:off x="5092485" y="3940054"/>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126" name="Rectangle 125"/>
          <p:cNvSpPr/>
          <p:nvPr/>
        </p:nvSpPr>
        <p:spPr>
          <a:xfrm>
            <a:off x="6142793" y="4062048"/>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127" name="Rectangle 126"/>
          <p:cNvSpPr/>
          <p:nvPr/>
        </p:nvSpPr>
        <p:spPr>
          <a:xfrm>
            <a:off x="7171207" y="4178840"/>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128" name="Rectangle 127"/>
          <p:cNvSpPr/>
          <p:nvPr/>
        </p:nvSpPr>
        <p:spPr>
          <a:xfrm>
            <a:off x="8210628" y="4306036"/>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129" name="Rectangle 128"/>
          <p:cNvSpPr/>
          <p:nvPr/>
        </p:nvSpPr>
        <p:spPr>
          <a:xfrm>
            <a:off x="663583" y="3574072"/>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130" name="Rectangle 129"/>
          <p:cNvSpPr/>
          <p:nvPr/>
        </p:nvSpPr>
        <p:spPr>
          <a:xfrm>
            <a:off x="1695325" y="3696066"/>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131" name="Rectangle 130"/>
          <p:cNvSpPr/>
          <p:nvPr/>
        </p:nvSpPr>
        <p:spPr>
          <a:xfrm>
            <a:off x="2735115" y="3818060"/>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132" name="Rectangle 131"/>
          <p:cNvSpPr/>
          <p:nvPr/>
        </p:nvSpPr>
        <p:spPr>
          <a:xfrm>
            <a:off x="4047305" y="3940054"/>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133" name="Rectangle 132"/>
          <p:cNvSpPr/>
          <p:nvPr/>
        </p:nvSpPr>
        <p:spPr>
          <a:xfrm>
            <a:off x="5092485" y="4056846"/>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134" name="Rectangle 133"/>
          <p:cNvSpPr/>
          <p:nvPr/>
        </p:nvSpPr>
        <p:spPr>
          <a:xfrm>
            <a:off x="6142793" y="4178840"/>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135" name="Rectangle 134"/>
          <p:cNvSpPr/>
          <p:nvPr/>
        </p:nvSpPr>
        <p:spPr>
          <a:xfrm>
            <a:off x="7171207" y="4300834"/>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136" name="Rectangle 135"/>
          <p:cNvSpPr/>
          <p:nvPr/>
        </p:nvSpPr>
        <p:spPr>
          <a:xfrm>
            <a:off x="8210628" y="4422828"/>
            <a:ext cx="819150" cy="12199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endParaRPr lang="en-US" sz="1400" dirty="0">
              <a:solidFill>
                <a:prstClr val="black"/>
              </a:solidFill>
            </a:endParaRPr>
          </a:p>
        </p:txBody>
      </p:sp>
      <p:sp>
        <p:nvSpPr>
          <p:cNvPr id="138" name="Left Brace 137"/>
          <p:cNvSpPr/>
          <p:nvPr/>
        </p:nvSpPr>
        <p:spPr>
          <a:xfrm>
            <a:off x="236915" y="3022200"/>
            <a:ext cx="199354" cy="1278634"/>
          </a:xfrm>
          <a:prstGeom prst="leftBrac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TextBox 139"/>
          <p:cNvSpPr txBox="1"/>
          <p:nvPr/>
        </p:nvSpPr>
        <p:spPr>
          <a:xfrm>
            <a:off x="2112338" y="1096101"/>
            <a:ext cx="1110536" cy="338554"/>
          </a:xfrm>
          <a:prstGeom prst="rect">
            <a:avLst/>
          </a:prstGeom>
          <a:noFill/>
        </p:spPr>
        <p:txBody>
          <a:bodyPr wrap="square" lIns="0" rIns="0" rtlCol="0">
            <a:spAutoFit/>
          </a:bodyPr>
          <a:lstStyle/>
          <a:p>
            <a:pPr algn="ctr"/>
            <a:r>
              <a:rPr lang="en-US" sz="1600" b="1" dirty="0">
                <a:ln w="12700">
                  <a:noFill/>
                  <a:prstDash val="solid"/>
                </a:ln>
                <a:solidFill>
                  <a:schemeClr val="bg1">
                    <a:lumMod val="65000"/>
                  </a:schemeClr>
                </a:solidFill>
              </a:rPr>
              <a:t>ELN</a:t>
            </a:r>
          </a:p>
        </p:txBody>
      </p:sp>
      <p:sp>
        <p:nvSpPr>
          <p:cNvPr id="141" name="TextBox 140"/>
          <p:cNvSpPr txBox="1"/>
          <p:nvPr/>
        </p:nvSpPr>
        <p:spPr>
          <a:xfrm>
            <a:off x="3250742" y="1060160"/>
            <a:ext cx="1110536" cy="512704"/>
          </a:xfrm>
          <a:prstGeom prst="rect">
            <a:avLst/>
          </a:prstGeom>
          <a:noFill/>
        </p:spPr>
        <p:txBody>
          <a:bodyPr wrap="square" lIns="0" rIns="0" rtlCol="0">
            <a:spAutoFit/>
          </a:bodyPr>
          <a:lstStyle/>
          <a:p>
            <a:pPr algn="ctr">
              <a:lnSpc>
                <a:spcPct val="85000"/>
              </a:lnSpc>
            </a:pPr>
            <a:r>
              <a:rPr lang="en-US" sz="1600" b="1" dirty="0">
                <a:ln w="12700">
                  <a:noFill/>
                  <a:prstDash val="solid"/>
                </a:ln>
                <a:solidFill>
                  <a:schemeClr val="bg1">
                    <a:lumMod val="65000"/>
                  </a:schemeClr>
                </a:solidFill>
              </a:rPr>
              <a:t>Instrument Software</a:t>
            </a:r>
          </a:p>
        </p:txBody>
      </p:sp>
      <p:sp>
        <p:nvSpPr>
          <p:cNvPr id="142" name="TextBox 141"/>
          <p:cNvSpPr txBox="1"/>
          <p:nvPr/>
        </p:nvSpPr>
        <p:spPr>
          <a:xfrm>
            <a:off x="7612614" y="511760"/>
            <a:ext cx="997986" cy="510909"/>
          </a:xfrm>
          <a:prstGeom prst="rect">
            <a:avLst/>
          </a:prstGeom>
          <a:noFill/>
        </p:spPr>
        <p:txBody>
          <a:bodyPr wrap="square" lIns="0" rIns="0" rtlCol="0">
            <a:spAutoFit/>
          </a:bodyPr>
          <a:lstStyle/>
          <a:p>
            <a:pPr algn="ctr">
              <a:lnSpc>
                <a:spcPct val="85000"/>
              </a:lnSpc>
            </a:pPr>
            <a:r>
              <a:rPr lang="en-US" sz="1600" b="1" dirty="0">
                <a:ln w="12700">
                  <a:noFill/>
                  <a:prstDash val="solid"/>
                </a:ln>
                <a:solidFill>
                  <a:schemeClr val="bg1">
                    <a:lumMod val="65000"/>
                  </a:schemeClr>
                </a:solidFill>
              </a:rPr>
              <a:t>File Shares, Databases</a:t>
            </a:r>
          </a:p>
        </p:txBody>
      </p:sp>
      <p:sp>
        <p:nvSpPr>
          <p:cNvPr id="143" name="TextBox 142"/>
          <p:cNvSpPr txBox="1"/>
          <p:nvPr/>
        </p:nvSpPr>
        <p:spPr>
          <a:xfrm>
            <a:off x="76200" y="511760"/>
            <a:ext cx="841365" cy="512704"/>
          </a:xfrm>
          <a:prstGeom prst="rect">
            <a:avLst/>
          </a:prstGeom>
          <a:noFill/>
        </p:spPr>
        <p:txBody>
          <a:bodyPr wrap="square" lIns="0" rIns="0" rtlCol="0">
            <a:spAutoFit/>
          </a:bodyPr>
          <a:lstStyle/>
          <a:p>
            <a:pPr algn="ctr">
              <a:lnSpc>
                <a:spcPct val="85000"/>
              </a:lnSpc>
            </a:pPr>
            <a:r>
              <a:rPr lang="en-US" sz="1600" b="1" dirty="0">
                <a:ln w="12700">
                  <a:noFill/>
                  <a:prstDash val="solid"/>
                </a:ln>
                <a:solidFill>
                  <a:schemeClr val="bg1">
                    <a:lumMod val="65000"/>
                  </a:schemeClr>
                </a:solidFill>
              </a:rPr>
              <a:t>Request ‘System’</a:t>
            </a:r>
          </a:p>
        </p:txBody>
      </p:sp>
      <p:sp>
        <p:nvSpPr>
          <p:cNvPr id="144" name="TextBox 143"/>
          <p:cNvSpPr txBox="1"/>
          <p:nvPr/>
        </p:nvSpPr>
        <p:spPr>
          <a:xfrm>
            <a:off x="1140057" y="1125817"/>
            <a:ext cx="1110536" cy="338554"/>
          </a:xfrm>
          <a:prstGeom prst="rect">
            <a:avLst/>
          </a:prstGeom>
          <a:noFill/>
        </p:spPr>
        <p:txBody>
          <a:bodyPr wrap="square" lIns="0" rIns="0" rtlCol="0">
            <a:spAutoFit/>
          </a:bodyPr>
          <a:lstStyle/>
          <a:p>
            <a:pPr algn="ctr"/>
            <a:r>
              <a:rPr lang="en-US" sz="1600" b="1" dirty="0">
                <a:ln w="12700">
                  <a:noFill/>
                  <a:prstDash val="solid"/>
                </a:ln>
                <a:solidFill>
                  <a:schemeClr val="bg1">
                    <a:lumMod val="65000"/>
                  </a:schemeClr>
                </a:solidFill>
              </a:rPr>
              <a:t>LIMS</a:t>
            </a:r>
          </a:p>
        </p:txBody>
      </p:sp>
      <p:sp>
        <p:nvSpPr>
          <p:cNvPr id="145" name="TextBox 144"/>
          <p:cNvSpPr txBox="1"/>
          <p:nvPr/>
        </p:nvSpPr>
        <p:spPr>
          <a:xfrm>
            <a:off x="5027928" y="1081990"/>
            <a:ext cx="1110536" cy="512704"/>
          </a:xfrm>
          <a:prstGeom prst="rect">
            <a:avLst/>
          </a:prstGeom>
          <a:noFill/>
        </p:spPr>
        <p:txBody>
          <a:bodyPr wrap="square" lIns="0" rIns="0" rtlCol="0">
            <a:spAutoFit/>
          </a:bodyPr>
          <a:lstStyle/>
          <a:p>
            <a:pPr algn="ctr">
              <a:lnSpc>
                <a:spcPct val="85000"/>
              </a:lnSpc>
            </a:pPr>
            <a:r>
              <a:rPr lang="en-US" sz="1600" b="1" dirty="0">
                <a:ln w="12700">
                  <a:noFill/>
                  <a:prstDash val="solid"/>
                </a:ln>
                <a:solidFill>
                  <a:schemeClr val="bg1">
                    <a:lumMod val="65000"/>
                  </a:schemeClr>
                </a:solidFill>
              </a:rPr>
              <a:t>Analysis Software</a:t>
            </a:r>
          </a:p>
        </p:txBody>
      </p:sp>
      <p:sp>
        <p:nvSpPr>
          <p:cNvPr id="146" name="TextBox 145"/>
          <p:cNvSpPr txBox="1"/>
          <p:nvPr/>
        </p:nvSpPr>
        <p:spPr>
          <a:xfrm>
            <a:off x="143540" y="4455600"/>
            <a:ext cx="5943442" cy="341632"/>
          </a:xfrm>
          <a:prstGeom prst="rect">
            <a:avLst/>
          </a:prstGeom>
          <a:noFill/>
        </p:spPr>
        <p:txBody>
          <a:bodyPr wrap="square" rtlCol="0">
            <a:spAutoFit/>
          </a:bodyPr>
          <a:lstStyle/>
          <a:p>
            <a:pPr>
              <a:lnSpc>
                <a:spcPct val="90000"/>
              </a:lnSpc>
            </a:pPr>
            <a:r>
              <a:rPr lang="en-US" b="1" dirty="0">
                <a:solidFill>
                  <a:srgbClr val="1F497D"/>
                </a:solidFill>
              </a:rPr>
              <a:t>… distributed across multiple systems and records </a:t>
            </a:r>
          </a:p>
        </p:txBody>
      </p:sp>
      <p:sp>
        <p:nvSpPr>
          <p:cNvPr id="5" name="Date Placeholder 4"/>
          <p:cNvSpPr>
            <a:spLocks noGrp="1"/>
          </p:cNvSpPr>
          <p:nvPr>
            <p:ph type="dt" sz="half" idx="10"/>
          </p:nvPr>
        </p:nvSpPr>
        <p:spPr/>
        <p:txBody>
          <a:bodyPr/>
          <a:lstStyle/>
          <a:p>
            <a:r>
              <a:rPr lang="en-US"/>
              <a:t>©2018 Allotrope Foundation</a:t>
            </a:r>
            <a:endParaRPr lang="en-US" dirty="0"/>
          </a:p>
        </p:txBody>
      </p:sp>
    </p:spTree>
    <p:extLst>
      <p:ext uri="{BB962C8B-B14F-4D97-AF65-F5344CB8AC3E}">
        <p14:creationId xmlns:p14="http://schemas.microsoft.com/office/powerpoint/2010/main" val="413460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500"/>
                                        <p:tgtEl>
                                          <p:spTgt spid="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500"/>
                                        <p:tgtEl>
                                          <p:spTgt spid="6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500"/>
                                        <p:tgtEl>
                                          <p:spTgt spid="7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500"/>
                                        <p:tgtEl>
                                          <p:spTgt spid="7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500"/>
                                        <p:tgtEl>
                                          <p:spTgt spid="7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500"/>
                                        <p:tgtEl>
                                          <p:spTgt spid="7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fade">
                                      <p:cBhvr>
                                        <p:cTn id="55" dur="500"/>
                                        <p:tgtEl>
                                          <p:spTgt spid="7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fade">
                                      <p:cBhvr>
                                        <p:cTn id="58" dur="500"/>
                                        <p:tgtEl>
                                          <p:spTgt spid="7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fade">
                                      <p:cBhvr>
                                        <p:cTn id="61" dur="500"/>
                                        <p:tgtEl>
                                          <p:spTgt spid="8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fade">
                                      <p:cBhvr>
                                        <p:cTn id="64" dur="500"/>
                                        <p:tgtEl>
                                          <p:spTgt spid="8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fade">
                                      <p:cBhvr>
                                        <p:cTn id="67" dur="500"/>
                                        <p:tgtEl>
                                          <p:spTgt spid="8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fade">
                                      <p:cBhvr>
                                        <p:cTn id="70" dur="500"/>
                                        <p:tgtEl>
                                          <p:spTgt spid="8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fade">
                                      <p:cBhvr>
                                        <p:cTn id="73" dur="500"/>
                                        <p:tgtEl>
                                          <p:spTgt spid="8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500"/>
                                        <p:tgtEl>
                                          <p:spTgt spid="8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fade">
                                      <p:cBhvr>
                                        <p:cTn id="79" dur="500"/>
                                        <p:tgtEl>
                                          <p:spTgt spid="8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fade">
                                      <p:cBhvr>
                                        <p:cTn id="82" dur="500"/>
                                        <p:tgtEl>
                                          <p:spTgt spid="8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8"/>
                                        </p:tgtEl>
                                        <p:attrNameLst>
                                          <p:attrName>style.visibility</p:attrName>
                                        </p:attrNameLst>
                                      </p:cBhvr>
                                      <p:to>
                                        <p:strVal val="visible"/>
                                      </p:to>
                                    </p:set>
                                    <p:animEffect transition="in" filter="fade">
                                      <p:cBhvr>
                                        <p:cTn id="85" dur="500"/>
                                        <p:tgtEl>
                                          <p:spTgt spid="8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500"/>
                                        <p:tgtEl>
                                          <p:spTgt spid="8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Effect transition="in" filter="fade">
                                      <p:cBhvr>
                                        <p:cTn id="91" dur="500"/>
                                        <p:tgtEl>
                                          <p:spTgt spid="9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1"/>
                                        </p:tgtEl>
                                        <p:attrNameLst>
                                          <p:attrName>style.visibility</p:attrName>
                                        </p:attrNameLst>
                                      </p:cBhvr>
                                      <p:to>
                                        <p:strVal val="visible"/>
                                      </p:to>
                                    </p:set>
                                    <p:animEffect transition="in" filter="fade">
                                      <p:cBhvr>
                                        <p:cTn id="94" dur="500"/>
                                        <p:tgtEl>
                                          <p:spTgt spid="9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92"/>
                                        </p:tgtEl>
                                        <p:attrNameLst>
                                          <p:attrName>style.visibility</p:attrName>
                                        </p:attrNameLst>
                                      </p:cBhvr>
                                      <p:to>
                                        <p:strVal val="visible"/>
                                      </p:to>
                                    </p:set>
                                    <p:animEffect transition="in" filter="fade">
                                      <p:cBhvr>
                                        <p:cTn id="97" dur="500"/>
                                        <p:tgtEl>
                                          <p:spTgt spid="9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93"/>
                                        </p:tgtEl>
                                        <p:attrNameLst>
                                          <p:attrName>style.visibility</p:attrName>
                                        </p:attrNameLst>
                                      </p:cBhvr>
                                      <p:to>
                                        <p:strVal val="visible"/>
                                      </p:to>
                                    </p:set>
                                    <p:animEffect transition="in" filter="fade">
                                      <p:cBhvr>
                                        <p:cTn id="100" dur="500"/>
                                        <p:tgtEl>
                                          <p:spTgt spid="9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94"/>
                                        </p:tgtEl>
                                        <p:attrNameLst>
                                          <p:attrName>style.visibility</p:attrName>
                                        </p:attrNameLst>
                                      </p:cBhvr>
                                      <p:to>
                                        <p:strVal val="visible"/>
                                      </p:to>
                                    </p:set>
                                    <p:animEffect transition="in" filter="fade">
                                      <p:cBhvr>
                                        <p:cTn id="103" dur="500"/>
                                        <p:tgtEl>
                                          <p:spTgt spid="9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95"/>
                                        </p:tgtEl>
                                        <p:attrNameLst>
                                          <p:attrName>style.visibility</p:attrName>
                                        </p:attrNameLst>
                                      </p:cBhvr>
                                      <p:to>
                                        <p:strVal val="visible"/>
                                      </p:to>
                                    </p:set>
                                    <p:animEffect transition="in" filter="fade">
                                      <p:cBhvr>
                                        <p:cTn id="106" dur="500"/>
                                        <p:tgtEl>
                                          <p:spTgt spid="9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96"/>
                                        </p:tgtEl>
                                        <p:attrNameLst>
                                          <p:attrName>style.visibility</p:attrName>
                                        </p:attrNameLst>
                                      </p:cBhvr>
                                      <p:to>
                                        <p:strVal val="visible"/>
                                      </p:to>
                                    </p:set>
                                    <p:animEffect transition="in" filter="fade">
                                      <p:cBhvr>
                                        <p:cTn id="109" dur="500"/>
                                        <p:tgtEl>
                                          <p:spTgt spid="9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97"/>
                                        </p:tgtEl>
                                        <p:attrNameLst>
                                          <p:attrName>style.visibility</p:attrName>
                                        </p:attrNameLst>
                                      </p:cBhvr>
                                      <p:to>
                                        <p:strVal val="visible"/>
                                      </p:to>
                                    </p:set>
                                    <p:animEffect transition="in" filter="fade">
                                      <p:cBhvr>
                                        <p:cTn id="112" dur="500"/>
                                        <p:tgtEl>
                                          <p:spTgt spid="97"/>
                                        </p:tgtEl>
                                      </p:cBhvr>
                                    </p:animEffect>
                                  </p:childTnLst>
                                </p:cTn>
                              </p:par>
                              <p:par>
                                <p:cTn id="113" presetID="10" presetClass="entr" presetSubtype="0" fill="hold" nodeType="withEffect">
                                  <p:stCondLst>
                                    <p:cond delay="0"/>
                                  </p:stCondLst>
                                  <p:childTnLst>
                                    <p:set>
                                      <p:cBhvr>
                                        <p:cTn id="114" dur="1" fill="hold">
                                          <p:stCondLst>
                                            <p:cond delay="0"/>
                                          </p:stCondLst>
                                        </p:cTn>
                                        <p:tgtEl>
                                          <p:spTgt spid="98"/>
                                        </p:tgtEl>
                                        <p:attrNameLst>
                                          <p:attrName>style.visibility</p:attrName>
                                        </p:attrNameLst>
                                      </p:cBhvr>
                                      <p:to>
                                        <p:strVal val="visible"/>
                                      </p:to>
                                    </p:set>
                                    <p:animEffect transition="in" filter="fade">
                                      <p:cBhvr>
                                        <p:cTn id="115" dur="500"/>
                                        <p:tgtEl>
                                          <p:spTgt spid="98"/>
                                        </p:tgtEl>
                                      </p:cBhvr>
                                    </p:animEffect>
                                  </p:childTnLst>
                                </p:cTn>
                              </p:par>
                              <p:par>
                                <p:cTn id="116" presetID="10" presetClass="entr" presetSubtype="0"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Effect transition="in" filter="fade">
                                      <p:cBhvr>
                                        <p:cTn id="118" dur="500"/>
                                        <p:tgtEl>
                                          <p:spTgt spid="99"/>
                                        </p:tgtEl>
                                      </p:cBhvr>
                                    </p:animEffect>
                                  </p:childTnLst>
                                </p:cTn>
                              </p:par>
                              <p:par>
                                <p:cTn id="119" presetID="10" presetClass="entr" presetSubtype="0" fill="hold" nodeType="withEffect">
                                  <p:stCondLst>
                                    <p:cond delay="0"/>
                                  </p:stCondLst>
                                  <p:childTnLst>
                                    <p:set>
                                      <p:cBhvr>
                                        <p:cTn id="120" dur="1" fill="hold">
                                          <p:stCondLst>
                                            <p:cond delay="0"/>
                                          </p:stCondLst>
                                        </p:cTn>
                                        <p:tgtEl>
                                          <p:spTgt spid="100"/>
                                        </p:tgtEl>
                                        <p:attrNameLst>
                                          <p:attrName>style.visibility</p:attrName>
                                        </p:attrNameLst>
                                      </p:cBhvr>
                                      <p:to>
                                        <p:strVal val="visible"/>
                                      </p:to>
                                    </p:set>
                                    <p:animEffect transition="in" filter="fade">
                                      <p:cBhvr>
                                        <p:cTn id="121" dur="500"/>
                                        <p:tgtEl>
                                          <p:spTgt spid="100"/>
                                        </p:tgtEl>
                                      </p:cBhvr>
                                    </p:animEffect>
                                  </p:childTnLst>
                                </p:cTn>
                              </p:par>
                              <p:par>
                                <p:cTn id="122" presetID="10" presetClass="entr" presetSubtype="0" fill="hold" nodeType="withEffect">
                                  <p:stCondLst>
                                    <p:cond delay="0"/>
                                  </p:stCondLst>
                                  <p:childTnLst>
                                    <p:set>
                                      <p:cBhvr>
                                        <p:cTn id="123" dur="1" fill="hold">
                                          <p:stCondLst>
                                            <p:cond delay="0"/>
                                          </p:stCondLst>
                                        </p:cTn>
                                        <p:tgtEl>
                                          <p:spTgt spid="101"/>
                                        </p:tgtEl>
                                        <p:attrNameLst>
                                          <p:attrName>style.visibility</p:attrName>
                                        </p:attrNameLst>
                                      </p:cBhvr>
                                      <p:to>
                                        <p:strVal val="visible"/>
                                      </p:to>
                                    </p:set>
                                    <p:animEffect transition="in" filter="fade">
                                      <p:cBhvr>
                                        <p:cTn id="124" dur="500"/>
                                        <p:tgtEl>
                                          <p:spTgt spid="101"/>
                                        </p:tgtEl>
                                      </p:cBhvr>
                                    </p:animEffect>
                                  </p:childTnLst>
                                </p:cTn>
                              </p:par>
                              <p:par>
                                <p:cTn id="125" presetID="10" presetClass="entr" presetSubtype="0" fill="hold" nodeType="withEffect">
                                  <p:stCondLst>
                                    <p:cond delay="0"/>
                                  </p:stCondLst>
                                  <p:childTnLst>
                                    <p:set>
                                      <p:cBhvr>
                                        <p:cTn id="126" dur="1" fill="hold">
                                          <p:stCondLst>
                                            <p:cond delay="0"/>
                                          </p:stCondLst>
                                        </p:cTn>
                                        <p:tgtEl>
                                          <p:spTgt spid="102"/>
                                        </p:tgtEl>
                                        <p:attrNameLst>
                                          <p:attrName>style.visibility</p:attrName>
                                        </p:attrNameLst>
                                      </p:cBhvr>
                                      <p:to>
                                        <p:strVal val="visible"/>
                                      </p:to>
                                    </p:set>
                                    <p:animEffect transition="in" filter="fade">
                                      <p:cBhvr>
                                        <p:cTn id="127" dur="500"/>
                                        <p:tgtEl>
                                          <p:spTgt spid="102"/>
                                        </p:tgtEl>
                                      </p:cBhvr>
                                    </p:animEffect>
                                  </p:childTnLst>
                                </p:cTn>
                              </p:par>
                              <p:par>
                                <p:cTn id="128" presetID="10" presetClass="entr" presetSubtype="0" fill="hold" nodeType="withEffect">
                                  <p:stCondLst>
                                    <p:cond delay="0"/>
                                  </p:stCondLst>
                                  <p:childTnLst>
                                    <p:set>
                                      <p:cBhvr>
                                        <p:cTn id="129" dur="1" fill="hold">
                                          <p:stCondLst>
                                            <p:cond delay="0"/>
                                          </p:stCondLst>
                                        </p:cTn>
                                        <p:tgtEl>
                                          <p:spTgt spid="103"/>
                                        </p:tgtEl>
                                        <p:attrNameLst>
                                          <p:attrName>style.visibility</p:attrName>
                                        </p:attrNameLst>
                                      </p:cBhvr>
                                      <p:to>
                                        <p:strVal val="visible"/>
                                      </p:to>
                                    </p:set>
                                    <p:animEffect transition="in" filter="fade">
                                      <p:cBhvr>
                                        <p:cTn id="130" dur="500"/>
                                        <p:tgtEl>
                                          <p:spTgt spid="103"/>
                                        </p:tgtEl>
                                      </p:cBhvr>
                                    </p:animEffect>
                                  </p:childTnLst>
                                </p:cTn>
                              </p:par>
                              <p:par>
                                <p:cTn id="131" presetID="10" presetClass="entr" presetSubtype="0" fill="hold" nodeType="withEffect">
                                  <p:stCondLst>
                                    <p:cond delay="0"/>
                                  </p:stCondLst>
                                  <p:childTnLst>
                                    <p:set>
                                      <p:cBhvr>
                                        <p:cTn id="132" dur="1" fill="hold">
                                          <p:stCondLst>
                                            <p:cond delay="0"/>
                                          </p:stCondLst>
                                        </p:cTn>
                                        <p:tgtEl>
                                          <p:spTgt spid="104"/>
                                        </p:tgtEl>
                                        <p:attrNameLst>
                                          <p:attrName>style.visibility</p:attrName>
                                        </p:attrNameLst>
                                      </p:cBhvr>
                                      <p:to>
                                        <p:strVal val="visible"/>
                                      </p:to>
                                    </p:set>
                                    <p:animEffect transition="in" filter="fade">
                                      <p:cBhvr>
                                        <p:cTn id="133" dur="500"/>
                                        <p:tgtEl>
                                          <p:spTgt spid="104"/>
                                        </p:tgtEl>
                                      </p:cBhvr>
                                    </p:animEffect>
                                  </p:childTnLst>
                                </p:cTn>
                              </p:par>
                              <p:par>
                                <p:cTn id="134" presetID="10" presetClass="entr" presetSubtype="0" fill="hold" nodeType="withEffect">
                                  <p:stCondLst>
                                    <p:cond delay="0"/>
                                  </p:stCondLst>
                                  <p:childTnLst>
                                    <p:set>
                                      <p:cBhvr>
                                        <p:cTn id="135" dur="1" fill="hold">
                                          <p:stCondLst>
                                            <p:cond delay="0"/>
                                          </p:stCondLst>
                                        </p:cTn>
                                        <p:tgtEl>
                                          <p:spTgt spid="105"/>
                                        </p:tgtEl>
                                        <p:attrNameLst>
                                          <p:attrName>style.visibility</p:attrName>
                                        </p:attrNameLst>
                                      </p:cBhvr>
                                      <p:to>
                                        <p:strVal val="visible"/>
                                      </p:to>
                                    </p:set>
                                    <p:animEffect transition="in" filter="fade">
                                      <p:cBhvr>
                                        <p:cTn id="136" dur="500"/>
                                        <p:tgtEl>
                                          <p:spTgt spid="105"/>
                                        </p:tgtEl>
                                      </p:cBhvr>
                                    </p:animEffect>
                                  </p:childTnLst>
                                </p:cTn>
                              </p:par>
                              <p:par>
                                <p:cTn id="137" presetID="10" presetClass="entr" presetSubtype="0" fill="hold" nodeType="withEffect">
                                  <p:stCondLst>
                                    <p:cond delay="0"/>
                                  </p:stCondLst>
                                  <p:childTnLst>
                                    <p:set>
                                      <p:cBhvr>
                                        <p:cTn id="138" dur="1" fill="hold">
                                          <p:stCondLst>
                                            <p:cond delay="0"/>
                                          </p:stCondLst>
                                        </p:cTn>
                                        <p:tgtEl>
                                          <p:spTgt spid="106"/>
                                        </p:tgtEl>
                                        <p:attrNameLst>
                                          <p:attrName>style.visibility</p:attrName>
                                        </p:attrNameLst>
                                      </p:cBhvr>
                                      <p:to>
                                        <p:strVal val="visible"/>
                                      </p:to>
                                    </p:set>
                                    <p:animEffect transition="in" filter="fade">
                                      <p:cBhvr>
                                        <p:cTn id="139" dur="500"/>
                                        <p:tgtEl>
                                          <p:spTgt spid="106"/>
                                        </p:tgtEl>
                                      </p:cBhvr>
                                    </p:animEffect>
                                  </p:childTnLst>
                                </p:cTn>
                              </p:par>
                              <p:par>
                                <p:cTn id="140" presetID="10" presetClass="entr" presetSubtype="0" fill="hold" nodeType="withEffect">
                                  <p:stCondLst>
                                    <p:cond delay="0"/>
                                  </p:stCondLst>
                                  <p:childTnLst>
                                    <p:set>
                                      <p:cBhvr>
                                        <p:cTn id="141" dur="1" fill="hold">
                                          <p:stCondLst>
                                            <p:cond delay="0"/>
                                          </p:stCondLst>
                                        </p:cTn>
                                        <p:tgtEl>
                                          <p:spTgt spid="107"/>
                                        </p:tgtEl>
                                        <p:attrNameLst>
                                          <p:attrName>style.visibility</p:attrName>
                                        </p:attrNameLst>
                                      </p:cBhvr>
                                      <p:to>
                                        <p:strVal val="visible"/>
                                      </p:to>
                                    </p:set>
                                    <p:animEffect transition="in" filter="fade">
                                      <p:cBhvr>
                                        <p:cTn id="142" dur="500"/>
                                        <p:tgtEl>
                                          <p:spTgt spid="107"/>
                                        </p:tgtEl>
                                      </p:cBhvr>
                                    </p:animEffect>
                                  </p:childTnLst>
                                </p:cTn>
                              </p:par>
                              <p:par>
                                <p:cTn id="143" presetID="10" presetClass="entr" presetSubtype="0" fill="hold" nodeType="withEffect">
                                  <p:stCondLst>
                                    <p:cond delay="0"/>
                                  </p:stCondLst>
                                  <p:childTnLst>
                                    <p:set>
                                      <p:cBhvr>
                                        <p:cTn id="144" dur="1" fill="hold">
                                          <p:stCondLst>
                                            <p:cond delay="0"/>
                                          </p:stCondLst>
                                        </p:cTn>
                                        <p:tgtEl>
                                          <p:spTgt spid="108"/>
                                        </p:tgtEl>
                                        <p:attrNameLst>
                                          <p:attrName>style.visibility</p:attrName>
                                        </p:attrNameLst>
                                      </p:cBhvr>
                                      <p:to>
                                        <p:strVal val="visible"/>
                                      </p:to>
                                    </p:set>
                                    <p:animEffect transition="in" filter="fade">
                                      <p:cBhvr>
                                        <p:cTn id="145" dur="500"/>
                                        <p:tgtEl>
                                          <p:spTgt spid="108"/>
                                        </p:tgtEl>
                                      </p:cBhvr>
                                    </p:animEffect>
                                  </p:childTnLst>
                                </p:cTn>
                              </p:par>
                              <p:par>
                                <p:cTn id="146" presetID="10" presetClass="entr" presetSubtype="0" fill="hold" nodeType="withEffect">
                                  <p:stCondLst>
                                    <p:cond delay="0"/>
                                  </p:stCondLst>
                                  <p:childTnLst>
                                    <p:set>
                                      <p:cBhvr>
                                        <p:cTn id="147" dur="1" fill="hold">
                                          <p:stCondLst>
                                            <p:cond delay="0"/>
                                          </p:stCondLst>
                                        </p:cTn>
                                        <p:tgtEl>
                                          <p:spTgt spid="109"/>
                                        </p:tgtEl>
                                        <p:attrNameLst>
                                          <p:attrName>style.visibility</p:attrName>
                                        </p:attrNameLst>
                                      </p:cBhvr>
                                      <p:to>
                                        <p:strVal val="visible"/>
                                      </p:to>
                                    </p:set>
                                    <p:animEffect transition="in" filter="fade">
                                      <p:cBhvr>
                                        <p:cTn id="148" dur="500"/>
                                        <p:tgtEl>
                                          <p:spTgt spid="109"/>
                                        </p:tgtEl>
                                      </p:cBhvr>
                                    </p:animEffect>
                                  </p:childTnLst>
                                </p:cTn>
                              </p:par>
                              <p:par>
                                <p:cTn id="149" presetID="10" presetClass="entr" presetSubtype="0" fill="hold" nodeType="withEffect">
                                  <p:stCondLst>
                                    <p:cond delay="0"/>
                                  </p:stCondLst>
                                  <p:childTnLst>
                                    <p:set>
                                      <p:cBhvr>
                                        <p:cTn id="150" dur="1" fill="hold">
                                          <p:stCondLst>
                                            <p:cond delay="0"/>
                                          </p:stCondLst>
                                        </p:cTn>
                                        <p:tgtEl>
                                          <p:spTgt spid="110"/>
                                        </p:tgtEl>
                                        <p:attrNameLst>
                                          <p:attrName>style.visibility</p:attrName>
                                        </p:attrNameLst>
                                      </p:cBhvr>
                                      <p:to>
                                        <p:strVal val="visible"/>
                                      </p:to>
                                    </p:set>
                                    <p:animEffect transition="in" filter="fade">
                                      <p:cBhvr>
                                        <p:cTn id="151" dur="500"/>
                                        <p:tgtEl>
                                          <p:spTgt spid="110"/>
                                        </p:tgtEl>
                                      </p:cBhvr>
                                    </p:animEffect>
                                  </p:childTnLst>
                                </p:cTn>
                              </p:par>
                              <p:par>
                                <p:cTn id="152" presetID="10" presetClass="entr" presetSubtype="0" fill="hold" nodeType="withEffect">
                                  <p:stCondLst>
                                    <p:cond delay="0"/>
                                  </p:stCondLst>
                                  <p:childTnLst>
                                    <p:set>
                                      <p:cBhvr>
                                        <p:cTn id="153" dur="1" fill="hold">
                                          <p:stCondLst>
                                            <p:cond delay="0"/>
                                          </p:stCondLst>
                                        </p:cTn>
                                        <p:tgtEl>
                                          <p:spTgt spid="111"/>
                                        </p:tgtEl>
                                        <p:attrNameLst>
                                          <p:attrName>style.visibility</p:attrName>
                                        </p:attrNameLst>
                                      </p:cBhvr>
                                      <p:to>
                                        <p:strVal val="visible"/>
                                      </p:to>
                                    </p:set>
                                    <p:animEffect transition="in" filter="fade">
                                      <p:cBhvr>
                                        <p:cTn id="154" dur="500"/>
                                        <p:tgtEl>
                                          <p:spTgt spid="111"/>
                                        </p:tgtEl>
                                      </p:cBhvr>
                                    </p:animEffect>
                                  </p:childTnLst>
                                </p:cTn>
                              </p:par>
                              <p:par>
                                <p:cTn id="155" presetID="10" presetClass="entr" presetSubtype="0" fill="hold" nodeType="withEffect">
                                  <p:stCondLst>
                                    <p:cond delay="0"/>
                                  </p:stCondLst>
                                  <p:childTnLst>
                                    <p:set>
                                      <p:cBhvr>
                                        <p:cTn id="156" dur="1" fill="hold">
                                          <p:stCondLst>
                                            <p:cond delay="0"/>
                                          </p:stCondLst>
                                        </p:cTn>
                                        <p:tgtEl>
                                          <p:spTgt spid="112"/>
                                        </p:tgtEl>
                                        <p:attrNameLst>
                                          <p:attrName>style.visibility</p:attrName>
                                        </p:attrNameLst>
                                      </p:cBhvr>
                                      <p:to>
                                        <p:strVal val="visible"/>
                                      </p:to>
                                    </p:set>
                                    <p:animEffect transition="in" filter="fade">
                                      <p:cBhvr>
                                        <p:cTn id="157" dur="500"/>
                                        <p:tgtEl>
                                          <p:spTgt spid="112"/>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21"/>
                                        </p:tgtEl>
                                        <p:attrNameLst>
                                          <p:attrName>style.visibility</p:attrName>
                                        </p:attrNameLst>
                                      </p:cBhvr>
                                      <p:to>
                                        <p:strVal val="visible"/>
                                      </p:to>
                                    </p:set>
                                    <p:animEffect transition="in" filter="fade">
                                      <p:cBhvr>
                                        <p:cTn id="160" dur="500"/>
                                        <p:tgtEl>
                                          <p:spTgt spid="121"/>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22"/>
                                        </p:tgtEl>
                                        <p:attrNameLst>
                                          <p:attrName>style.visibility</p:attrName>
                                        </p:attrNameLst>
                                      </p:cBhvr>
                                      <p:to>
                                        <p:strVal val="visible"/>
                                      </p:to>
                                    </p:set>
                                    <p:animEffect transition="in" filter="fade">
                                      <p:cBhvr>
                                        <p:cTn id="163" dur="500"/>
                                        <p:tgtEl>
                                          <p:spTgt spid="122"/>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23"/>
                                        </p:tgtEl>
                                        <p:attrNameLst>
                                          <p:attrName>style.visibility</p:attrName>
                                        </p:attrNameLst>
                                      </p:cBhvr>
                                      <p:to>
                                        <p:strVal val="visible"/>
                                      </p:to>
                                    </p:set>
                                    <p:animEffect transition="in" filter="fade">
                                      <p:cBhvr>
                                        <p:cTn id="166" dur="500"/>
                                        <p:tgtEl>
                                          <p:spTgt spid="123"/>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24"/>
                                        </p:tgtEl>
                                        <p:attrNameLst>
                                          <p:attrName>style.visibility</p:attrName>
                                        </p:attrNameLst>
                                      </p:cBhvr>
                                      <p:to>
                                        <p:strVal val="visible"/>
                                      </p:to>
                                    </p:set>
                                    <p:animEffect transition="in" filter="fade">
                                      <p:cBhvr>
                                        <p:cTn id="169" dur="500"/>
                                        <p:tgtEl>
                                          <p:spTgt spid="12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25"/>
                                        </p:tgtEl>
                                        <p:attrNameLst>
                                          <p:attrName>style.visibility</p:attrName>
                                        </p:attrNameLst>
                                      </p:cBhvr>
                                      <p:to>
                                        <p:strVal val="visible"/>
                                      </p:to>
                                    </p:set>
                                    <p:animEffect transition="in" filter="fade">
                                      <p:cBhvr>
                                        <p:cTn id="172" dur="500"/>
                                        <p:tgtEl>
                                          <p:spTgt spid="125"/>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26"/>
                                        </p:tgtEl>
                                        <p:attrNameLst>
                                          <p:attrName>style.visibility</p:attrName>
                                        </p:attrNameLst>
                                      </p:cBhvr>
                                      <p:to>
                                        <p:strVal val="visible"/>
                                      </p:to>
                                    </p:set>
                                    <p:animEffect transition="in" filter="fade">
                                      <p:cBhvr>
                                        <p:cTn id="175" dur="500"/>
                                        <p:tgtEl>
                                          <p:spTgt spid="126"/>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27"/>
                                        </p:tgtEl>
                                        <p:attrNameLst>
                                          <p:attrName>style.visibility</p:attrName>
                                        </p:attrNameLst>
                                      </p:cBhvr>
                                      <p:to>
                                        <p:strVal val="visible"/>
                                      </p:to>
                                    </p:set>
                                    <p:animEffect transition="in" filter="fade">
                                      <p:cBhvr>
                                        <p:cTn id="178" dur="500"/>
                                        <p:tgtEl>
                                          <p:spTgt spid="127"/>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28"/>
                                        </p:tgtEl>
                                        <p:attrNameLst>
                                          <p:attrName>style.visibility</p:attrName>
                                        </p:attrNameLst>
                                      </p:cBhvr>
                                      <p:to>
                                        <p:strVal val="visible"/>
                                      </p:to>
                                    </p:set>
                                    <p:animEffect transition="in" filter="fade">
                                      <p:cBhvr>
                                        <p:cTn id="181" dur="500"/>
                                        <p:tgtEl>
                                          <p:spTgt spid="128"/>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29"/>
                                        </p:tgtEl>
                                        <p:attrNameLst>
                                          <p:attrName>style.visibility</p:attrName>
                                        </p:attrNameLst>
                                      </p:cBhvr>
                                      <p:to>
                                        <p:strVal val="visible"/>
                                      </p:to>
                                    </p:set>
                                    <p:animEffect transition="in" filter="fade">
                                      <p:cBhvr>
                                        <p:cTn id="184" dur="500"/>
                                        <p:tgtEl>
                                          <p:spTgt spid="129"/>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30"/>
                                        </p:tgtEl>
                                        <p:attrNameLst>
                                          <p:attrName>style.visibility</p:attrName>
                                        </p:attrNameLst>
                                      </p:cBhvr>
                                      <p:to>
                                        <p:strVal val="visible"/>
                                      </p:to>
                                    </p:set>
                                    <p:animEffect transition="in" filter="fade">
                                      <p:cBhvr>
                                        <p:cTn id="187" dur="500"/>
                                        <p:tgtEl>
                                          <p:spTgt spid="130"/>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31"/>
                                        </p:tgtEl>
                                        <p:attrNameLst>
                                          <p:attrName>style.visibility</p:attrName>
                                        </p:attrNameLst>
                                      </p:cBhvr>
                                      <p:to>
                                        <p:strVal val="visible"/>
                                      </p:to>
                                    </p:set>
                                    <p:animEffect transition="in" filter="fade">
                                      <p:cBhvr>
                                        <p:cTn id="190" dur="500"/>
                                        <p:tgtEl>
                                          <p:spTgt spid="131"/>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32"/>
                                        </p:tgtEl>
                                        <p:attrNameLst>
                                          <p:attrName>style.visibility</p:attrName>
                                        </p:attrNameLst>
                                      </p:cBhvr>
                                      <p:to>
                                        <p:strVal val="visible"/>
                                      </p:to>
                                    </p:set>
                                    <p:animEffect transition="in" filter="fade">
                                      <p:cBhvr>
                                        <p:cTn id="193" dur="500"/>
                                        <p:tgtEl>
                                          <p:spTgt spid="132"/>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33"/>
                                        </p:tgtEl>
                                        <p:attrNameLst>
                                          <p:attrName>style.visibility</p:attrName>
                                        </p:attrNameLst>
                                      </p:cBhvr>
                                      <p:to>
                                        <p:strVal val="visible"/>
                                      </p:to>
                                    </p:set>
                                    <p:animEffect transition="in" filter="fade">
                                      <p:cBhvr>
                                        <p:cTn id="196" dur="500"/>
                                        <p:tgtEl>
                                          <p:spTgt spid="133"/>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34"/>
                                        </p:tgtEl>
                                        <p:attrNameLst>
                                          <p:attrName>style.visibility</p:attrName>
                                        </p:attrNameLst>
                                      </p:cBhvr>
                                      <p:to>
                                        <p:strVal val="visible"/>
                                      </p:to>
                                    </p:set>
                                    <p:animEffect transition="in" filter="fade">
                                      <p:cBhvr>
                                        <p:cTn id="199" dur="500"/>
                                        <p:tgtEl>
                                          <p:spTgt spid="134"/>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35"/>
                                        </p:tgtEl>
                                        <p:attrNameLst>
                                          <p:attrName>style.visibility</p:attrName>
                                        </p:attrNameLst>
                                      </p:cBhvr>
                                      <p:to>
                                        <p:strVal val="visible"/>
                                      </p:to>
                                    </p:set>
                                    <p:animEffect transition="in" filter="fade">
                                      <p:cBhvr>
                                        <p:cTn id="202" dur="500"/>
                                        <p:tgtEl>
                                          <p:spTgt spid="135"/>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36"/>
                                        </p:tgtEl>
                                        <p:attrNameLst>
                                          <p:attrName>style.visibility</p:attrName>
                                        </p:attrNameLst>
                                      </p:cBhvr>
                                      <p:to>
                                        <p:strVal val="visible"/>
                                      </p:to>
                                    </p:set>
                                    <p:animEffect transition="in" filter="fade">
                                      <p:cBhvr>
                                        <p:cTn id="205" dur="500"/>
                                        <p:tgtEl>
                                          <p:spTgt spid="136"/>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38"/>
                                        </p:tgtEl>
                                        <p:attrNameLst>
                                          <p:attrName>style.visibility</p:attrName>
                                        </p:attrNameLst>
                                      </p:cBhvr>
                                      <p:to>
                                        <p:strVal val="visible"/>
                                      </p:to>
                                    </p:set>
                                    <p:animEffect transition="in" filter="fade">
                                      <p:cBhvr>
                                        <p:cTn id="208" dur="500"/>
                                        <p:tgtEl>
                                          <p:spTgt spid="138"/>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20"/>
                                        </p:tgtEl>
                                        <p:attrNameLst>
                                          <p:attrName>style.visibility</p:attrName>
                                        </p:attrNameLst>
                                      </p:cBhvr>
                                      <p:to>
                                        <p:strVal val="visible"/>
                                      </p:to>
                                    </p:set>
                                    <p:animEffect transition="in" filter="fade">
                                      <p:cBhvr>
                                        <p:cTn id="211" dur="500"/>
                                        <p:tgtEl>
                                          <p:spTgt spid="120"/>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grpId="0" nodeType="clickEffect">
                                  <p:stCondLst>
                                    <p:cond delay="0"/>
                                  </p:stCondLst>
                                  <p:childTnLst>
                                    <p:set>
                                      <p:cBhvr>
                                        <p:cTn id="215" dur="1" fill="hold">
                                          <p:stCondLst>
                                            <p:cond delay="0"/>
                                          </p:stCondLst>
                                        </p:cTn>
                                        <p:tgtEl>
                                          <p:spTgt spid="143">
                                            <p:txEl>
                                              <p:pRg st="0" end="0"/>
                                            </p:txEl>
                                          </p:spTgt>
                                        </p:tgtEl>
                                        <p:attrNameLst>
                                          <p:attrName>style.visibility</p:attrName>
                                        </p:attrNameLst>
                                      </p:cBhvr>
                                      <p:to>
                                        <p:strVal val="visible"/>
                                      </p:to>
                                    </p:set>
                                    <p:animEffect transition="in" filter="fade">
                                      <p:cBhvr>
                                        <p:cTn id="216" dur="500"/>
                                        <p:tgtEl>
                                          <p:spTgt spid="143">
                                            <p:txEl>
                                              <p:pRg st="0" end="0"/>
                                            </p:txEl>
                                          </p:spTgt>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44"/>
                                        </p:tgtEl>
                                        <p:attrNameLst>
                                          <p:attrName>style.visibility</p:attrName>
                                        </p:attrNameLst>
                                      </p:cBhvr>
                                      <p:to>
                                        <p:strVal val="visible"/>
                                      </p:to>
                                    </p:set>
                                    <p:animEffect transition="in" filter="fade">
                                      <p:cBhvr>
                                        <p:cTn id="219" dur="500"/>
                                        <p:tgtEl>
                                          <p:spTgt spid="144"/>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40"/>
                                        </p:tgtEl>
                                        <p:attrNameLst>
                                          <p:attrName>style.visibility</p:attrName>
                                        </p:attrNameLst>
                                      </p:cBhvr>
                                      <p:to>
                                        <p:strVal val="visible"/>
                                      </p:to>
                                    </p:set>
                                    <p:animEffect transition="in" filter="fade">
                                      <p:cBhvr>
                                        <p:cTn id="222" dur="500"/>
                                        <p:tgtEl>
                                          <p:spTgt spid="140"/>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41"/>
                                        </p:tgtEl>
                                        <p:attrNameLst>
                                          <p:attrName>style.visibility</p:attrName>
                                        </p:attrNameLst>
                                      </p:cBhvr>
                                      <p:to>
                                        <p:strVal val="visible"/>
                                      </p:to>
                                    </p:set>
                                    <p:animEffect transition="in" filter="fade">
                                      <p:cBhvr>
                                        <p:cTn id="225" dur="500"/>
                                        <p:tgtEl>
                                          <p:spTgt spid="141"/>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45"/>
                                        </p:tgtEl>
                                        <p:attrNameLst>
                                          <p:attrName>style.visibility</p:attrName>
                                        </p:attrNameLst>
                                      </p:cBhvr>
                                      <p:to>
                                        <p:strVal val="visible"/>
                                      </p:to>
                                    </p:set>
                                    <p:animEffect transition="in" filter="fade">
                                      <p:cBhvr>
                                        <p:cTn id="228" dur="500"/>
                                        <p:tgtEl>
                                          <p:spTgt spid="145"/>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42"/>
                                        </p:tgtEl>
                                        <p:attrNameLst>
                                          <p:attrName>style.visibility</p:attrName>
                                        </p:attrNameLst>
                                      </p:cBhvr>
                                      <p:to>
                                        <p:strVal val="visible"/>
                                      </p:to>
                                    </p:set>
                                    <p:animEffect transition="in" filter="fade">
                                      <p:cBhvr>
                                        <p:cTn id="231" dur="500"/>
                                        <p:tgtEl>
                                          <p:spTgt spid="142"/>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46"/>
                                        </p:tgtEl>
                                        <p:attrNameLst>
                                          <p:attrName>style.visibility</p:attrName>
                                        </p:attrNameLst>
                                      </p:cBhvr>
                                      <p:to>
                                        <p:strVal val="visible"/>
                                      </p:to>
                                    </p:set>
                                    <p:animEffect transition="in" filter="fade">
                                      <p:cBhvr>
                                        <p:cTn id="234"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8" grpId="0" animBg="1"/>
      <p:bldP spid="140" grpId="0"/>
      <p:bldP spid="141" grpId="0"/>
      <p:bldP spid="142" grpId="0"/>
      <p:bldP spid="143" grpId="0" build="p"/>
      <p:bldP spid="144" grpId="0"/>
      <p:bldP spid="145" grpId="0"/>
      <p:bldP spid="1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23256" y="0"/>
            <a:ext cx="6777745" cy="723900"/>
          </a:xfrm>
        </p:spPr>
        <p:txBody>
          <a:bodyPr anchor="t">
            <a:noAutofit/>
          </a:bodyPr>
          <a:lstStyle/>
          <a:p>
            <a:pPr algn="l"/>
            <a:r>
              <a:rPr lang="en-US" sz="2400" dirty="0">
                <a:latin typeface="Harabara Mais Bold"/>
              </a:rPr>
              <a:t>Example: ChemStation Metadata Content</a:t>
            </a:r>
          </a:p>
        </p:txBody>
      </p:sp>
      <p:sp>
        <p:nvSpPr>
          <p:cNvPr id="57" name="Slide Number Placeholder 8"/>
          <p:cNvSpPr txBox="1">
            <a:spLocks/>
          </p:cNvSpPr>
          <p:nvPr/>
        </p:nvSpPr>
        <p:spPr bwMode="white">
          <a:xfrm>
            <a:off x="7484935" y="5006729"/>
            <a:ext cx="344615" cy="89154"/>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D803B2-A378-42BD-B5EC-F7748F169FE0}" type="slidenum">
              <a:rPr lang="en-US" sz="450">
                <a:latin typeface="Calibri"/>
              </a:rPr>
              <a:pPr/>
              <a:t>9</a:t>
            </a:fld>
            <a:endParaRPr lang="en-US" sz="450">
              <a:latin typeface="Calibri"/>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685801"/>
            <a:ext cx="6477579" cy="401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5"/>
          <p:cNvSpPr>
            <a:spLocks noGrp="1"/>
          </p:cNvSpPr>
          <p:nvPr>
            <p:ph type="dt" sz="half" idx="10"/>
          </p:nvPr>
        </p:nvSpPr>
        <p:spPr/>
        <p:txBody>
          <a:bodyPr/>
          <a:lstStyle/>
          <a:p>
            <a:r>
              <a:rPr lang="en-US"/>
              <a:t>©2018 Allotrope Foundation</a:t>
            </a:r>
            <a:endParaRPr lang="en-US" dirty="0"/>
          </a:p>
        </p:txBody>
      </p:sp>
    </p:spTree>
    <p:extLst>
      <p:ext uri="{BB962C8B-B14F-4D97-AF65-F5344CB8AC3E}">
        <p14:creationId xmlns:p14="http://schemas.microsoft.com/office/powerpoint/2010/main" val="166087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fEZ8gqNTv6Esa_xr3h1ug"/>
</p:tagLst>
</file>

<file path=ppt/theme/theme1.xml><?xml version="1.0" encoding="utf-8"?>
<a:theme xmlns:a="http://schemas.openxmlformats.org/drawingml/2006/main" name="Allotrope Presentation Template 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ear style">
  <a:themeElements>
    <a:clrScheme name="OSTHUS Corporate Colors">
      <a:dk1>
        <a:srgbClr val="000000"/>
      </a:dk1>
      <a:lt1>
        <a:srgbClr val="FFFFFF"/>
      </a:lt1>
      <a:dk2>
        <a:srgbClr val="8C9094"/>
      </a:dk2>
      <a:lt2>
        <a:srgbClr val="FFFFFF"/>
      </a:lt2>
      <a:accent1>
        <a:srgbClr val="EF7C00"/>
      </a:accent1>
      <a:accent2>
        <a:srgbClr val="50AE2F"/>
      </a:accent2>
      <a:accent3>
        <a:srgbClr val="009EE3"/>
      </a:accent3>
      <a:accent4>
        <a:srgbClr val="004188"/>
      </a:accent4>
      <a:accent5>
        <a:srgbClr val="7030A0"/>
      </a:accent5>
      <a:accent6>
        <a:srgbClr val="8C9094"/>
      </a:accent6>
      <a:hlink>
        <a:srgbClr val="004188"/>
      </a:hlink>
      <a:folHlink>
        <a:srgbClr val="009EE3"/>
      </a:folHlink>
    </a:clrScheme>
    <a:fontScheme name="OSTHUS Corporate Font">
      <a:majorFont>
        <a:latin typeface="Lucida Sans"/>
        <a:ea typeface=""/>
        <a:cs typeface=""/>
      </a:majorFont>
      <a:minorFont>
        <a:latin typeface="Lucida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mj-lt"/>
          </a:defRPr>
        </a:defPPr>
      </a:lstStyle>
    </a:txDef>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Standarddesign 13">
        <a:dk1>
          <a:srgbClr val="000000"/>
        </a:dk1>
        <a:lt1>
          <a:srgbClr val="FFFFFF"/>
        </a:lt1>
        <a:dk2>
          <a:srgbClr val="000000"/>
        </a:dk2>
        <a:lt2>
          <a:srgbClr val="808080"/>
        </a:lt2>
        <a:accent1>
          <a:srgbClr val="BBE0E3"/>
        </a:accent1>
        <a:accent2>
          <a:srgbClr val="336699"/>
        </a:accent2>
        <a:accent3>
          <a:srgbClr val="FFFFFF"/>
        </a:accent3>
        <a:accent4>
          <a:srgbClr val="000000"/>
        </a:accent4>
        <a:accent5>
          <a:srgbClr val="DAEDEF"/>
        </a:accent5>
        <a:accent6>
          <a:srgbClr val="2D5C8A"/>
        </a:accent6>
        <a:hlink>
          <a:srgbClr val="FF6600"/>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STHUS Dark Slides 16-9.pptx" id="{7B283602-033E-4D51-8D73-5BCD5C7BC26E}" vid="{0FCB9BC0-4370-4B97-B46B-D23E6D653085}"/>
    </a:ext>
  </a:extLst>
</a:theme>
</file>

<file path=ppt/theme/theme3.xml><?xml version="1.0" encoding="utf-8"?>
<a:theme xmlns:a="http://schemas.openxmlformats.org/drawingml/2006/main" name="1_Clear style">
  <a:themeElements>
    <a:clrScheme name="OSTHUS Corporate Colors">
      <a:dk1>
        <a:srgbClr val="000000"/>
      </a:dk1>
      <a:lt1>
        <a:srgbClr val="FFFFFF"/>
      </a:lt1>
      <a:dk2>
        <a:srgbClr val="8C9094"/>
      </a:dk2>
      <a:lt2>
        <a:srgbClr val="FFFFFF"/>
      </a:lt2>
      <a:accent1>
        <a:srgbClr val="EF7C00"/>
      </a:accent1>
      <a:accent2>
        <a:srgbClr val="50AE2F"/>
      </a:accent2>
      <a:accent3>
        <a:srgbClr val="009EE3"/>
      </a:accent3>
      <a:accent4>
        <a:srgbClr val="004188"/>
      </a:accent4>
      <a:accent5>
        <a:srgbClr val="7030A0"/>
      </a:accent5>
      <a:accent6>
        <a:srgbClr val="8C9094"/>
      </a:accent6>
      <a:hlink>
        <a:srgbClr val="004188"/>
      </a:hlink>
      <a:folHlink>
        <a:srgbClr val="009EE3"/>
      </a:folHlink>
    </a:clrScheme>
    <a:fontScheme name="OSTHUS Corporate Font">
      <a:majorFont>
        <a:latin typeface="Lucida Sans"/>
        <a:ea typeface=""/>
        <a:cs typeface=""/>
      </a:majorFont>
      <a:minorFont>
        <a:latin typeface="Lucida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mj-lt"/>
          </a:defRPr>
        </a:defPPr>
      </a:lstStyle>
    </a:txDef>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Standarddesign 13">
        <a:dk1>
          <a:srgbClr val="000000"/>
        </a:dk1>
        <a:lt1>
          <a:srgbClr val="FFFFFF"/>
        </a:lt1>
        <a:dk2>
          <a:srgbClr val="000000"/>
        </a:dk2>
        <a:lt2>
          <a:srgbClr val="808080"/>
        </a:lt2>
        <a:accent1>
          <a:srgbClr val="BBE0E3"/>
        </a:accent1>
        <a:accent2>
          <a:srgbClr val="336699"/>
        </a:accent2>
        <a:accent3>
          <a:srgbClr val="FFFFFF"/>
        </a:accent3>
        <a:accent4>
          <a:srgbClr val="000000"/>
        </a:accent4>
        <a:accent5>
          <a:srgbClr val="DAEDEF"/>
        </a:accent5>
        <a:accent6>
          <a:srgbClr val="2D5C8A"/>
        </a:accent6>
        <a:hlink>
          <a:srgbClr val="FF6600"/>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STHUS Dark Slides 16-9.pptx" id="{7B283602-033E-4D51-8D73-5BCD5C7BC26E}" vid="{0FCB9BC0-4370-4B97-B46B-D23E6D653085}"/>
    </a:ext>
  </a:extLst>
</a:theme>
</file>

<file path=ppt/theme/theme4.xml><?xml version="1.0" encoding="utf-8"?>
<a:theme xmlns:a="http://schemas.openxmlformats.org/drawingml/2006/main" name="1_Allotrope Presentation Template 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Allotrope Presentation Template 16x9</Template>
  <TotalTime>7705</TotalTime>
  <Words>5432</Words>
  <Application>Microsoft Macintosh PowerPoint</Application>
  <PresentationFormat>On-screen Show (16:9)</PresentationFormat>
  <Paragraphs>1014</Paragraphs>
  <Slides>60</Slides>
  <Notes>33</Notes>
  <HiddenSlides>0</HiddenSlides>
  <MMClips>0</MMClips>
  <ScaleCrop>false</ScaleCrop>
  <HeadingPairs>
    <vt:vector size="8" baseType="variant">
      <vt:variant>
        <vt:lpstr>Fonts Used</vt:lpstr>
      </vt:variant>
      <vt:variant>
        <vt:i4>16</vt:i4>
      </vt:variant>
      <vt:variant>
        <vt:lpstr>Theme</vt:lpstr>
      </vt:variant>
      <vt:variant>
        <vt:i4>4</vt:i4>
      </vt:variant>
      <vt:variant>
        <vt:lpstr>Embedded OLE Servers</vt:lpstr>
      </vt:variant>
      <vt:variant>
        <vt:i4>1</vt:i4>
      </vt:variant>
      <vt:variant>
        <vt:lpstr>Slide Titles</vt:lpstr>
      </vt:variant>
      <vt:variant>
        <vt:i4>60</vt:i4>
      </vt:variant>
    </vt:vector>
  </HeadingPairs>
  <TitlesOfParts>
    <vt:vector size="81" baseType="lpstr">
      <vt:lpstr>ＭＳ Ｐゴシック</vt:lpstr>
      <vt:lpstr>AdvOT82c4f4c4</vt:lpstr>
      <vt:lpstr>Arial</vt:lpstr>
      <vt:lpstr>Calibri</vt:lpstr>
      <vt:lpstr>Comic Sans MS</vt:lpstr>
      <vt:lpstr>Ebrima</vt:lpstr>
      <vt:lpstr>Harabara Mais Bold</vt:lpstr>
      <vt:lpstr>Helvetica</vt:lpstr>
      <vt:lpstr>Lucida Sans</vt:lpstr>
      <vt:lpstr>Proxima Nova Cond Light</vt:lpstr>
      <vt:lpstr>Roboto Medium</vt:lpstr>
      <vt:lpstr>Segoe UI Light</vt:lpstr>
      <vt:lpstr>Segoe UI Semibold</vt:lpstr>
      <vt:lpstr>Segoe UI Semilight</vt:lpstr>
      <vt:lpstr>Tahoma</vt:lpstr>
      <vt:lpstr>Wingdings</vt:lpstr>
      <vt:lpstr>Allotrope Presentation Template 16x9</vt:lpstr>
      <vt:lpstr>Clear style</vt:lpstr>
      <vt:lpstr>1_Clear style</vt:lpstr>
      <vt:lpstr>1_Allotrope Presentation Template 16x9</vt:lpstr>
      <vt:lpstr>think-cell Folie</vt:lpstr>
      <vt:lpstr>The Allotrope Framework 101</vt:lpstr>
      <vt:lpstr>Why: Common Problems Across The Data Ecosystem</vt:lpstr>
      <vt:lpstr>Status quo in the laboratory</vt:lpstr>
      <vt:lpstr>Reproducibility: Data Quality and Context Matter</vt:lpstr>
      <vt:lpstr>Rethinking Scientific Data</vt:lpstr>
      <vt:lpstr>The Allotrope Framework</vt:lpstr>
      <vt:lpstr>Allotrope Data Format Example</vt:lpstr>
      <vt:lpstr>Contextual meta data accumulates along every step…</vt:lpstr>
      <vt:lpstr>Example: ChemStation Metadata Content</vt:lpstr>
      <vt:lpstr>Ontologies</vt:lpstr>
      <vt:lpstr>Allotrope Foundation Ontologies (AFO) Suite</vt:lpstr>
      <vt:lpstr>Data Models: Example- HPLC</vt:lpstr>
      <vt:lpstr>A Foundation for Interoperability  &amp; Next Generation Analytics</vt:lpstr>
      <vt:lpstr>PowerPoint Presentation</vt:lpstr>
      <vt:lpstr>PowerPoint Presentation</vt:lpstr>
      <vt:lpstr>Integrating with the major informatics capabilities</vt:lpstr>
      <vt:lpstr>Development &amp; Implementation Paths</vt:lpstr>
      <vt:lpstr>Allotrope Partner Network Growth</vt:lpstr>
      <vt:lpstr>PowerPoint Presentation</vt:lpstr>
      <vt:lpstr>Allotrope Framework: From concept to reality</vt:lpstr>
      <vt:lpstr>Taxonomy, Ontology and Data Model Governance</vt:lpstr>
      <vt:lpstr>Allotrope Developer Community and Governance</vt:lpstr>
      <vt:lpstr>PowerPoint Presentation</vt:lpstr>
      <vt:lpstr>Sample implementations across the community</vt:lpstr>
      <vt:lpstr>By Rethinking Scientific Data Enables  Smart Labs for the 21st Century</vt:lpstr>
      <vt:lpstr>Thank you!</vt:lpstr>
      <vt:lpstr>PowerPoint Presentation</vt:lpstr>
      <vt:lpstr>The core principles</vt:lpstr>
      <vt:lpstr>LC-UV- Extended data model Delivering the 3rd Framework product-  ADM for LC-UV</vt:lpstr>
      <vt:lpstr>Chromatography WG  Extending ontology &amp; model development based on LC-UV</vt:lpstr>
      <vt:lpstr>ADM Instrument Models: Oct 1, 2018- Simplified design Building on approaches &amp; tools for LC-UV model, extending to new techniques, demonstrating reusability &amp; scalability</vt:lpstr>
      <vt:lpstr>Allotrope Project Dashboard</vt:lpstr>
      <vt:lpstr>New collaboration models in 2018</vt:lpstr>
      <vt:lpstr>Pitstoia-Allotrope Method DB: Digitalizing the “Analytical Method Description” will improve Data Reproducibility and reduce Method Implementation effort</vt:lpstr>
      <vt:lpstr>PowerPoint Presentation</vt:lpstr>
      <vt:lpstr>The Benefits</vt:lpstr>
      <vt:lpstr>2018</vt:lpstr>
      <vt:lpstr>PowerPoint Presentation</vt:lpstr>
      <vt:lpstr>PowerPoint Presentation</vt:lpstr>
      <vt:lpstr>PowerPoint Presentation</vt:lpstr>
      <vt:lpstr>High Variety of Result Data</vt:lpstr>
      <vt:lpstr>Landscape of Existing Standards</vt:lpstr>
      <vt:lpstr>Scope</vt:lpstr>
      <vt:lpstr>Key Requirements</vt:lpstr>
      <vt:lpstr>ADF MS Example</vt:lpstr>
      <vt:lpstr>Data Package Example</vt:lpstr>
      <vt:lpstr>ADF Class Library</vt:lpstr>
      <vt:lpstr>HDF 5 file format</vt:lpstr>
      <vt:lpstr>ADF Data Cube Ontology</vt:lpstr>
      <vt:lpstr>Extension to the W3C Data Cube Ontology:  ADF Data Slabs</vt:lpstr>
      <vt:lpstr>Triple Store Storage Concept</vt:lpstr>
      <vt:lpstr>Allotrope Foundation Taxonomy Growth</vt:lpstr>
      <vt:lpstr>Documentation</vt:lpstr>
      <vt:lpstr>Specifications</vt:lpstr>
      <vt:lpstr>Reference Documentation</vt:lpstr>
      <vt:lpstr>Developer‘s Guide</vt:lpstr>
      <vt:lpstr>PowerPoint Presentation</vt:lpstr>
      <vt:lpstr>Join Allotrope Foundation!</vt:lpstr>
      <vt:lpstr>PowerPoint Presentation</vt:lpstr>
      <vt:lpstr>On the reuse of reuse of scholarly data</vt:lpstr>
    </vt:vector>
  </TitlesOfParts>
  <Company>Drinker Biddle &amp; Reath LLP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Krisko</dc:creator>
  <cp:lastModifiedBy>Divya Abhat</cp:lastModifiedBy>
  <cp:revision>192</cp:revision>
  <dcterms:created xsi:type="dcterms:W3CDTF">2017-05-19T16:29:08Z</dcterms:created>
  <dcterms:modified xsi:type="dcterms:W3CDTF">2018-11-08T17:05:51Z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