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1"/>
    <p:sldMasterId id="2147483751" r:id="rId2"/>
    <p:sldMasterId id="2147483755" r:id="rId3"/>
    <p:sldMasterId id="2147483761" r:id="rId4"/>
    <p:sldMasterId id="2147483767" r:id="rId5"/>
    <p:sldMasterId id="2147483773" r:id="rId6"/>
    <p:sldMasterId id="2147483779" r:id="rId7"/>
  </p:sldMasterIdLst>
  <p:notesMasterIdLst>
    <p:notesMasterId r:id="rId59"/>
  </p:notesMasterIdLst>
  <p:handoutMasterIdLst>
    <p:handoutMasterId r:id="rId60"/>
  </p:handoutMasterIdLst>
  <p:sldIdLst>
    <p:sldId id="371" r:id="rId8"/>
    <p:sldId id="600" r:id="rId9"/>
    <p:sldId id="609" r:id="rId10"/>
    <p:sldId id="490" r:id="rId11"/>
    <p:sldId id="491" r:id="rId12"/>
    <p:sldId id="532" r:id="rId13"/>
    <p:sldId id="517" r:id="rId14"/>
    <p:sldId id="558" r:id="rId15"/>
    <p:sldId id="479" r:id="rId16"/>
    <p:sldId id="480" r:id="rId17"/>
    <p:sldId id="565" r:id="rId18"/>
    <p:sldId id="492" r:id="rId19"/>
    <p:sldId id="519" r:id="rId20"/>
    <p:sldId id="520" r:id="rId21"/>
    <p:sldId id="518" r:id="rId22"/>
    <p:sldId id="449" r:id="rId23"/>
    <p:sldId id="548" r:id="rId24"/>
    <p:sldId id="487" r:id="rId25"/>
    <p:sldId id="515" r:id="rId26"/>
    <p:sldId id="514" r:id="rId27"/>
    <p:sldId id="488" r:id="rId28"/>
    <p:sldId id="489" r:id="rId29"/>
    <p:sldId id="563" r:id="rId30"/>
    <p:sldId id="441" r:id="rId31"/>
    <p:sldId id="466" r:id="rId32"/>
    <p:sldId id="561" r:id="rId33"/>
    <p:sldId id="571" r:id="rId34"/>
    <p:sldId id="570" r:id="rId35"/>
    <p:sldId id="521" r:id="rId36"/>
    <p:sldId id="522" r:id="rId37"/>
    <p:sldId id="523" r:id="rId38"/>
    <p:sldId id="556" r:id="rId39"/>
    <p:sldId id="537" r:id="rId40"/>
    <p:sldId id="538" r:id="rId41"/>
    <p:sldId id="524" r:id="rId42"/>
    <p:sldId id="525" r:id="rId43"/>
    <p:sldId id="539" r:id="rId44"/>
    <p:sldId id="526" r:id="rId45"/>
    <p:sldId id="567" r:id="rId46"/>
    <p:sldId id="568" r:id="rId47"/>
    <p:sldId id="569" r:id="rId48"/>
    <p:sldId id="572" r:id="rId49"/>
    <p:sldId id="573" r:id="rId50"/>
    <p:sldId id="301" r:id="rId51"/>
    <p:sldId id="599" r:id="rId52"/>
    <p:sldId id="316" r:id="rId53"/>
    <p:sldId id="611" r:id="rId54"/>
    <p:sldId id="261" r:id="rId55"/>
    <p:sldId id="288" r:id="rId56"/>
    <p:sldId id="612" r:id="rId57"/>
    <p:sldId id="497" r:id="rId58"/>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pless, Katherine E." initials="KE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49E"/>
    <a:srgbClr val="AAB0C8"/>
    <a:srgbClr val="D5E3B3"/>
    <a:srgbClr val="336699"/>
    <a:srgbClr val="9DB2D3"/>
    <a:srgbClr val="7796F9"/>
    <a:srgbClr val="C8DA9A"/>
    <a:srgbClr val="CFE4B6"/>
    <a:srgbClr val="BBD99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autoAdjust="0"/>
    <p:restoredTop sz="91741" autoAdjust="0"/>
  </p:normalViewPr>
  <p:slideViewPr>
    <p:cSldViewPr>
      <p:cViewPr varScale="1">
        <p:scale>
          <a:sx n="142" d="100"/>
          <a:sy n="142" d="100"/>
        </p:scale>
        <p:origin x="960" y="168"/>
      </p:cViewPr>
      <p:guideLst>
        <p:guide orient="horz" pos="1620"/>
        <p:guide pos="2862"/>
      </p:guideLst>
    </p:cSldViewPr>
  </p:slideViewPr>
  <p:outlineViewPr>
    <p:cViewPr>
      <p:scale>
        <a:sx n="33" d="100"/>
        <a:sy n="33" d="100"/>
      </p:scale>
      <p:origin x="0" y="32944"/>
    </p:cViewPr>
  </p:outlineViewPr>
  <p:notesTextViewPr>
    <p:cViewPr>
      <p:scale>
        <a:sx n="100" d="100"/>
        <a:sy n="100" d="100"/>
      </p:scale>
      <p:origin x="0" y="0"/>
    </p:cViewPr>
  </p:notesTextViewPr>
  <p:sorterViewPr>
    <p:cViewPr>
      <p:scale>
        <a:sx n="193" d="100"/>
        <a:sy n="193" d="100"/>
      </p:scale>
      <p:origin x="0" y="0"/>
    </p:cViewPr>
  </p:sorter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14CD6-0694-414E-B2D9-E65C7298756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8549E2E-721E-47EB-9289-8A08BDFB8501}">
      <dgm:prSet phldrT="[Text]"/>
      <dgm:spPr>
        <a:xfrm>
          <a:off x="2412769" y="967"/>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Plan</a:t>
          </a:r>
        </a:p>
      </dgm:t>
    </dgm:pt>
    <dgm:pt modelId="{E5DA72A1-8F01-479F-B53B-F5E96671447B}" type="parTrans" cxnId="{9A25FF85-0780-4850-B801-AB61E1FC06D5}">
      <dgm:prSet/>
      <dgm:spPr/>
      <dgm:t>
        <a:bodyPr/>
        <a:lstStyle/>
        <a:p>
          <a:endParaRPr lang="en-US"/>
        </a:p>
      </dgm:t>
    </dgm:pt>
    <dgm:pt modelId="{F257BCA2-9EB0-461D-93B7-562F0AA123BB}" type="sibTrans" cxnId="{9A25FF85-0780-4850-B801-AB61E1FC06D5}">
      <dgm:prSet/>
      <dgm:spPr>
        <a:xfrm rot="1350000">
          <a:off x="3578999" y="682479"/>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1D5C97AF-5F26-4FFE-8C6E-188B0FEE9B9F}">
      <dgm:prSet phldrT="[Text]"/>
      <dgm:spPr>
        <a:xfrm>
          <a:off x="3949142" y="637353"/>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Acquire</a:t>
          </a:r>
        </a:p>
      </dgm:t>
    </dgm:pt>
    <dgm:pt modelId="{5356E95D-1FB5-422F-BE45-AA477C1349BD}" type="parTrans" cxnId="{902659D2-2E99-47AF-BA33-9E22D16270D0}">
      <dgm:prSet/>
      <dgm:spPr/>
      <dgm:t>
        <a:bodyPr/>
        <a:lstStyle/>
        <a:p>
          <a:endParaRPr lang="en-US"/>
        </a:p>
      </dgm:t>
    </dgm:pt>
    <dgm:pt modelId="{FC6CD0F7-D2E8-43D8-85F4-8818A6BEB35F}" type="sibTrans" cxnId="{902659D2-2E99-47AF-BA33-9E22D16270D0}">
      <dgm:prSet/>
      <dgm:spPr>
        <a:xfrm rot="4050000">
          <a:off x="4669896" y="1764341"/>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69FE7382-7081-4A60-8A57-C8545BA738EC}">
      <dgm:prSet phldrT="[Text]"/>
      <dgm:spPr>
        <a:xfrm>
          <a:off x="4585528" y="2173726"/>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Process</a:t>
          </a:r>
        </a:p>
      </dgm:t>
    </dgm:pt>
    <dgm:pt modelId="{2A4481FC-31CE-4785-A0E6-ABFD71F6074E}" type="parTrans" cxnId="{5CFE2CA7-89CD-4FCB-9381-289A6548533F}">
      <dgm:prSet/>
      <dgm:spPr/>
      <dgm:t>
        <a:bodyPr/>
        <a:lstStyle/>
        <a:p>
          <a:endParaRPr lang="en-US"/>
        </a:p>
      </dgm:t>
    </dgm:pt>
    <dgm:pt modelId="{259EA2F3-0430-4112-A348-4DFDAF5E3099}" type="sibTrans" cxnId="{5CFE2CA7-89CD-4FCB-9381-289A6548533F}">
      <dgm:prSet/>
      <dgm:spPr>
        <a:xfrm rot="6750000">
          <a:off x="4676285" y="3300714"/>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D8325F71-1A47-4D03-89BF-125C7B30C4E6}">
      <dgm:prSet phldrT="[Text]"/>
      <dgm:spPr>
        <a:xfrm>
          <a:off x="3949142" y="3710098"/>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Analyze</a:t>
          </a:r>
        </a:p>
      </dgm:t>
    </dgm:pt>
    <dgm:pt modelId="{BF36C639-F82B-4B49-8CC2-BE4C0B497CAD}" type="parTrans" cxnId="{6AF73B2E-5E48-48A0-8D17-F9758B169AAC}">
      <dgm:prSet/>
      <dgm:spPr/>
      <dgm:t>
        <a:bodyPr/>
        <a:lstStyle/>
        <a:p>
          <a:endParaRPr lang="en-US"/>
        </a:p>
      </dgm:t>
    </dgm:pt>
    <dgm:pt modelId="{C452751E-4CAD-462F-B291-5F9502536C11}" type="sibTrans" cxnId="{6AF73B2E-5E48-48A0-8D17-F9758B169AAC}">
      <dgm:prSet/>
      <dgm:spPr>
        <a:xfrm rot="9450000">
          <a:off x="3594423" y="4391611"/>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1F71E1E9-884B-4E52-8DBE-DDB9B7CA5090}">
      <dgm:prSet phldrT="[Text]"/>
      <dgm:spPr>
        <a:xfrm>
          <a:off x="2412769" y="4346485"/>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Store</a:t>
          </a:r>
        </a:p>
      </dgm:t>
    </dgm:pt>
    <dgm:pt modelId="{59B1A9D0-1540-4B64-BA44-8F8ABB741120}" type="parTrans" cxnId="{34D052E2-9DE5-42AA-96C4-4E2306F1BA80}">
      <dgm:prSet/>
      <dgm:spPr/>
      <dgm:t>
        <a:bodyPr/>
        <a:lstStyle/>
        <a:p>
          <a:endParaRPr lang="en-US"/>
        </a:p>
      </dgm:t>
    </dgm:pt>
    <dgm:pt modelId="{4E048B6A-AFDB-4DE6-9CB4-54451B9014FE}" type="sibTrans" cxnId="{34D052E2-9DE5-42AA-96C4-4E2306F1BA80}">
      <dgm:prSet/>
      <dgm:spPr>
        <a:xfrm rot="12150000">
          <a:off x="2058051" y="4398000"/>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D801DC87-1C12-456A-AEDE-60DF5EB68629}">
      <dgm:prSet phldrT="[Text]"/>
      <dgm:spPr>
        <a:xfrm>
          <a:off x="876397" y="3710098"/>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Share</a:t>
          </a:r>
        </a:p>
      </dgm:t>
    </dgm:pt>
    <dgm:pt modelId="{EE2CEF0E-7223-4B12-9A95-2AA956038869}" type="parTrans" cxnId="{B670CEDA-57D8-461C-B5D5-2DF0232E0B39}">
      <dgm:prSet/>
      <dgm:spPr/>
      <dgm:t>
        <a:bodyPr/>
        <a:lstStyle/>
        <a:p>
          <a:endParaRPr lang="en-US"/>
        </a:p>
      </dgm:t>
    </dgm:pt>
    <dgm:pt modelId="{AA28DBBE-ED4B-4F98-B0E8-7D4FDBE771D5}" type="sibTrans" cxnId="{B670CEDA-57D8-461C-B5D5-2DF0232E0B39}">
      <dgm:prSet/>
      <dgm:spPr>
        <a:xfrm rot="14850000">
          <a:off x="967154" y="3316138"/>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FABBA19E-7B13-4728-A0AE-7AAC65C11FE5}">
      <dgm:prSet phldrT="[Text]"/>
      <dgm:spPr>
        <a:xfrm>
          <a:off x="240011" y="2173726"/>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Reuse</a:t>
          </a:r>
        </a:p>
      </dgm:t>
    </dgm:pt>
    <dgm:pt modelId="{E01785E3-4DC2-49F1-AD9F-A882604BEE9E}" type="parTrans" cxnId="{EC73936B-0CD3-4D59-9B7C-FA5E1C9D4556}">
      <dgm:prSet/>
      <dgm:spPr/>
      <dgm:t>
        <a:bodyPr/>
        <a:lstStyle/>
        <a:p>
          <a:endParaRPr lang="en-US"/>
        </a:p>
      </dgm:t>
    </dgm:pt>
    <dgm:pt modelId="{B53BEDF5-B480-40F2-963B-F70236182D08}" type="sibTrans" cxnId="{EC73936B-0CD3-4D59-9B7C-FA5E1C9D4556}">
      <dgm:prSet/>
      <dgm:spPr>
        <a:xfrm rot="17550000">
          <a:off x="960765" y="1779765"/>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7B904454-F7BB-4C59-85E0-57CCDE618B76}">
      <dgm:prSet phldrT="[Text]"/>
      <dgm:spPr>
        <a:xfrm>
          <a:off x="876397" y="637353"/>
          <a:ext cx="1106456" cy="11064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Dispose</a:t>
          </a:r>
        </a:p>
      </dgm:t>
    </dgm:pt>
    <dgm:pt modelId="{0D0DB7E5-446E-4185-ABA3-EDAFFC3EE71A}" type="parTrans" cxnId="{4132E762-4329-4071-AB50-59EF7A04462F}">
      <dgm:prSet/>
      <dgm:spPr/>
      <dgm:t>
        <a:bodyPr/>
        <a:lstStyle/>
        <a:p>
          <a:endParaRPr lang="en-US"/>
        </a:p>
      </dgm:t>
    </dgm:pt>
    <dgm:pt modelId="{D44AC152-9E3A-4271-888D-9677057DD6FE}" type="sibTrans" cxnId="{4132E762-4329-4071-AB50-59EF7A04462F}">
      <dgm:prSet/>
      <dgm:spPr>
        <a:xfrm rot="20250000">
          <a:off x="2042626" y="688868"/>
          <a:ext cx="294945" cy="373428"/>
        </a:xfrm>
        <a:solidFill>
          <a:srgbClr val="4472C4">
            <a:tint val="60000"/>
            <a:hueOff val="0"/>
            <a:satOff val="0"/>
            <a:lumOff val="0"/>
            <a:alphaOff val="0"/>
          </a:srgbClr>
        </a:solidFill>
        <a:ln>
          <a:solidFill>
            <a:srgbClr val="002060"/>
          </a:solidFill>
        </a:ln>
        <a:effectLst/>
      </dgm:spPr>
      <dgm:t>
        <a:bodyPr/>
        <a:lstStyle/>
        <a:p>
          <a:pPr>
            <a:buNone/>
          </a:pPr>
          <a:endParaRPr lang="en-US">
            <a:solidFill>
              <a:sysClr val="window" lastClr="FFFFFF"/>
            </a:solidFill>
            <a:latin typeface="Calibri" panose="020F0502020204030204"/>
            <a:ea typeface="+mn-ea"/>
            <a:cs typeface="+mn-cs"/>
          </a:endParaRPr>
        </a:p>
      </dgm:t>
    </dgm:pt>
    <dgm:pt modelId="{9C6ECA0B-7C74-4E18-8E27-DD44FFA4E504}" type="pres">
      <dgm:prSet presAssocID="{AD714CD6-0694-414E-B2D9-E65C7298756B}" presName="cycle" presStyleCnt="0">
        <dgm:presLayoutVars>
          <dgm:dir/>
          <dgm:resizeHandles val="exact"/>
        </dgm:presLayoutVars>
      </dgm:prSet>
      <dgm:spPr/>
    </dgm:pt>
    <dgm:pt modelId="{D94AB921-EEAD-4A61-99A8-48511E83D7BD}" type="pres">
      <dgm:prSet presAssocID="{88549E2E-721E-47EB-9289-8A08BDFB8501}" presName="node" presStyleLbl="node1" presStyleIdx="0" presStyleCnt="8">
        <dgm:presLayoutVars>
          <dgm:bulletEnabled val="1"/>
        </dgm:presLayoutVars>
      </dgm:prSet>
      <dgm:spPr>
        <a:prstGeom prst="ellipse">
          <a:avLst/>
        </a:prstGeom>
      </dgm:spPr>
    </dgm:pt>
    <dgm:pt modelId="{DE8F347D-7ED8-4632-BBFD-0E1E91734BEC}" type="pres">
      <dgm:prSet presAssocID="{F257BCA2-9EB0-461D-93B7-562F0AA123BB}" presName="sibTrans" presStyleLbl="sibTrans2D1" presStyleIdx="0" presStyleCnt="8"/>
      <dgm:spPr>
        <a:prstGeom prst="rightArrow">
          <a:avLst>
            <a:gd name="adj1" fmla="val 60000"/>
            <a:gd name="adj2" fmla="val 50000"/>
          </a:avLst>
        </a:prstGeom>
      </dgm:spPr>
    </dgm:pt>
    <dgm:pt modelId="{727AE675-B825-41D4-B970-FC32715CA895}" type="pres">
      <dgm:prSet presAssocID="{F257BCA2-9EB0-461D-93B7-562F0AA123BB}" presName="connectorText" presStyleLbl="sibTrans2D1" presStyleIdx="0" presStyleCnt="8"/>
      <dgm:spPr/>
    </dgm:pt>
    <dgm:pt modelId="{42C7197C-E18B-4209-AD59-A5EAEEE9D6E0}" type="pres">
      <dgm:prSet presAssocID="{1D5C97AF-5F26-4FFE-8C6E-188B0FEE9B9F}" presName="node" presStyleLbl="node1" presStyleIdx="1" presStyleCnt="8">
        <dgm:presLayoutVars>
          <dgm:bulletEnabled val="1"/>
        </dgm:presLayoutVars>
      </dgm:prSet>
      <dgm:spPr>
        <a:prstGeom prst="ellipse">
          <a:avLst/>
        </a:prstGeom>
      </dgm:spPr>
    </dgm:pt>
    <dgm:pt modelId="{9F6F6160-626E-4D44-A6EC-DBED3ED0DFFF}" type="pres">
      <dgm:prSet presAssocID="{FC6CD0F7-D2E8-43D8-85F4-8818A6BEB35F}" presName="sibTrans" presStyleLbl="sibTrans2D1" presStyleIdx="1" presStyleCnt="8"/>
      <dgm:spPr>
        <a:prstGeom prst="rightArrow">
          <a:avLst>
            <a:gd name="adj1" fmla="val 60000"/>
            <a:gd name="adj2" fmla="val 50000"/>
          </a:avLst>
        </a:prstGeom>
      </dgm:spPr>
    </dgm:pt>
    <dgm:pt modelId="{8281C0B5-853D-4C2E-A902-4C27B5BA8AD3}" type="pres">
      <dgm:prSet presAssocID="{FC6CD0F7-D2E8-43D8-85F4-8818A6BEB35F}" presName="connectorText" presStyleLbl="sibTrans2D1" presStyleIdx="1" presStyleCnt="8"/>
      <dgm:spPr/>
    </dgm:pt>
    <dgm:pt modelId="{4C96A26D-B48B-49AF-814B-B1805BC609D1}" type="pres">
      <dgm:prSet presAssocID="{69FE7382-7081-4A60-8A57-C8545BA738EC}" presName="node" presStyleLbl="node1" presStyleIdx="2" presStyleCnt="8">
        <dgm:presLayoutVars>
          <dgm:bulletEnabled val="1"/>
        </dgm:presLayoutVars>
      </dgm:prSet>
      <dgm:spPr>
        <a:prstGeom prst="ellipse">
          <a:avLst/>
        </a:prstGeom>
      </dgm:spPr>
    </dgm:pt>
    <dgm:pt modelId="{2A66B3D6-5F84-4591-A7BA-26D6E0619217}" type="pres">
      <dgm:prSet presAssocID="{259EA2F3-0430-4112-A348-4DFDAF5E3099}" presName="sibTrans" presStyleLbl="sibTrans2D1" presStyleIdx="2" presStyleCnt="8"/>
      <dgm:spPr>
        <a:prstGeom prst="rightArrow">
          <a:avLst>
            <a:gd name="adj1" fmla="val 60000"/>
            <a:gd name="adj2" fmla="val 50000"/>
          </a:avLst>
        </a:prstGeom>
      </dgm:spPr>
    </dgm:pt>
    <dgm:pt modelId="{EBCAA6CD-6F13-4AE9-8DFE-774B2002058D}" type="pres">
      <dgm:prSet presAssocID="{259EA2F3-0430-4112-A348-4DFDAF5E3099}" presName="connectorText" presStyleLbl="sibTrans2D1" presStyleIdx="2" presStyleCnt="8"/>
      <dgm:spPr/>
    </dgm:pt>
    <dgm:pt modelId="{5DB660F8-CBDF-4F44-A5BA-497B0C3ED267}" type="pres">
      <dgm:prSet presAssocID="{D8325F71-1A47-4D03-89BF-125C7B30C4E6}" presName="node" presStyleLbl="node1" presStyleIdx="3" presStyleCnt="8">
        <dgm:presLayoutVars>
          <dgm:bulletEnabled val="1"/>
        </dgm:presLayoutVars>
      </dgm:prSet>
      <dgm:spPr>
        <a:prstGeom prst="ellipse">
          <a:avLst/>
        </a:prstGeom>
      </dgm:spPr>
    </dgm:pt>
    <dgm:pt modelId="{815A2D52-8377-4B1F-9433-10EF3397FC04}" type="pres">
      <dgm:prSet presAssocID="{C452751E-4CAD-462F-B291-5F9502536C11}" presName="sibTrans" presStyleLbl="sibTrans2D1" presStyleIdx="3" presStyleCnt="8"/>
      <dgm:spPr>
        <a:prstGeom prst="rightArrow">
          <a:avLst>
            <a:gd name="adj1" fmla="val 60000"/>
            <a:gd name="adj2" fmla="val 50000"/>
          </a:avLst>
        </a:prstGeom>
      </dgm:spPr>
    </dgm:pt>
    <dgm:pt modelId="{A357A699-9B43-4D1D-AA5C-85F50380D083}" type="pres">
      <dgm:prSet presAssocID="{C452751E-4CAD-462F-B291-5F9502536C11}" presName="connectorText" presStyleLbl="sibTrans2D1" presStyleIdx="3" presStyleCnt="8"/>
      <dgm:spPr/>
    </dgm:pt>
    <dgm:pt modelId="{16328820-15E0-4FC8-BF1B-2A71A1C15F4D}" type="pres">
      <dgm:prSet presAssocID="{1F71E1E9-884B-4E52-8DBE-DDB9B7CA5090}" presName="node" presStyleLbl="node1" presStyleIdx="4" presStyleCnt="8">
        <dgm:presLayoutVars>
          <dgm:bulletEnabled val="1"/>
        </dgm:presLayoutVars>
      </dgm:prSet>
      <dgm:spPr>
        <a:prstGeom prst="ellipse">
          <a:avLst/>
        </a:prstGeom>
      </dgm:spPr>
    </dgm:pt>
    <dgm:pt modelId="{84F7AD89-AFF6-438C-9A14-E6F84677FC9E}" type="pres">
      <dgm:prSet presAssocID="{4E048B6A-AFDB-4DE6-9CB4-54451B9014FE}" presName="sibTrans" presStyleLbl="sibTrans2D1" presStyleIdx="4" presStyleCnt="8"/>
      <dgm:spPr>
        <a:prstGeom prst="rightArrow">
          <a:avLst>
            <a:gd name="adj1" fmla="val 60000"/>
            <a:gd name="adj2" fmla="val 50000"/>
          </a:avLst>
        </a:prstGeom>
      </dgm:spPr>
    </dgm:pt>
    <dgm:pt modelId="{09D30EAC-120D-400B-9AE4-BBCCA2E21367}" type="pres">
      <dgm:prSet presAssocID="{4E048B6A-AFDB-4DE6-9CB4-54451B9014FE}" presName="connectorText" presStyleLbl="sibTrans2D1" presStyleIdx="4" presStyleCnt="8"/>
      <dgm:spPr/>
    </dgm:pt>
    <dgm:pt modelId="{CB436F22-0B56-4B6D-817E-C7BB4F114C5F}" type="pres">
      <dgm:prSet presAssocID="{D801DC87-1C12-456A-AEDE-60DF5EB68629}" presName="node" presStyleLbl="node1" presStyleIdx="5" presStyleCnt="8">
        <dgm:presLayoutVars>
          <dgm:bulletEnabled val="1"/>
        </dgm:presLayoutVars>
      </dgm:prSet>
      <dgm:spPr>
        <a:prstGeom prst="ellipse">
          <a:avLst/>
        </a:prstGeom>
      </dgm:spPr>
    </dgm:pt>
    <dgm:pt modelId="{DA6EB366-D433-45BA-B973-C29148248EEA}" type="pres">
      <dgm:prSet presAssocID="{AA28DBBE-ED4B-4F98-B0E8-7D4FDBE771D5}" presName="sibTrans" presStyleLbl="sibTrans2D1" presStyleIdx="5" presStyleCnt="8"/>
      <dgm:spPr>
        <a:prstGeom prst="rightArrow">
          <a:avLst>
            <a:gd name="adj1" fmla="val 60000"/>
            <a:gd name="adj2" fmla="val 50000"/>
          </a:avLst>
        </a:prstGeom>
      </dgm:spPr>
    </dgm:pt>
    <dgm:pt modelId="{651D1903-9DB2-4546-ACB0-57AF114306C0}" type="pres">
      <dgm:prSet presAssocID="{AA28DBBE-ED4B-4F98-B0E8-7D4FDBE771D5}" presName="connectorText" presStyleLbl="sibTrans2D1" presStyleIdx="5" presStyleCnt="8"/>
      <dgm:spPr/>
    </dgm:pt>
    <dgm:pt modelId="{1BED0D0F-5EE4-43C2-85F8-911C391066A2}" type="pres">
      <dgm:prSet presAssocID="{FABBA19E-7B13-4728-A0AE-7AAC65C11FE5}" presName="node" presStyleLbl="node1" presStyleIdx="6" presStyleCnt="8">
        <dgm:presLayoutVars>
          <dgm:bulletEnabled val="1"/>
        </dgm:presLayoutVars>
      </dgm:prSet>
      <dgm:spPr>
        <a:prstGeom prst="ellipse">
          <a:avLst/>
        </a:prstGeom>
      </dgm:spPr>
    </dgm:pt>
    <dgm:pt modelId="{AE070B49-ED70-47DE-852C-9D4079E44FF8}" type="pres">
      <dgm:prSet presAssocID="{B53BEDF5-B480-40F2-963B-F70236182D08}" presName="sibTrans" presStyleLbl="sibTrans2D1" presStyleIdx="6" presStyleCnt="8"/>
      <dgm:spPr>
        <a:prstGeom prst="rightArrow">
          <a:avLst>
            <a:gd name="adj1" fmla="val 60000"/>
            <a:gd name="adj2" fmla="val 50000"/>
          </a:avLst>
        </a:prstGeom>
      </dgm:spPr>
    </dgm:pt>
    <dgm:pt modelId="{61946915-FC1F-4577-9AAC-1C0214F7CA7A}" type="pres">
      <dgm:prSet presAssocID="{B53BEDF5-B480-40F2-963B-F70236182D08}" presName="connectorText" presStyleLbl="sibTrans2D1" presStyleIdx="6" presStyleCnt="8"/>
      <dgm:spPr/>
    </dgm:pt>
    <dgm:pt modelId="{976CA562-855C-453C-BA57-367C2B7A3F62}" type="pres">
      <dgm:prSet presAssocID="{7B904454-F7BB-4C59-85E0-57CCDE618B76}" presName="node" presStyleLbl="node1" presStyleIdx="7" presStyleCnt="8">
        <dgm:presLayoutVars>
          <dgm:bulletEnabled val="1"/>
        </dgm:presLayoutVars>
      </dgm:prSet>
      <dgm:spPr>
        <a:prstGeom prst="ellipse">
          <a:avLst/>
        </a:prstGeom>
      </dgm:spPr>
    </dgm:pt>
    <dgm:pt modelId="{C99B4E5E-7F49-4359-8D19-9CCBB24379BC}" type="pres">
      <dgm:prSet presAssocID="{D44AC152-9E3A-4271-888D-9677057DD6FE}" presName="sibTrans" presStyleLbl="sibTrans2D1" presStyleIdx="7" presStyleCnt="8"/>
      <dgm:spPr>
        <a:prstGeom prst="rightArrow">
          <a:avLst>
            <a:gd name="adj1" fmla="val 60000"/>
            <a:gd name="adj2" fmla="val 50000"/>
          </a:avLst>
        </a:prstGeom>
      </dgm:spPr>
    </dgm:pt>
    <dgm:pt modelId="{E0767D4B-1EE6-492D-AABF-09C0843B8109}" type="pres">
      <dgm:prSet presAssocID="{D44AC152-9E3A-4271-888D-9677057DD6FE}" presName="connectorText" presStyleLbl="sibTrans2D1" presStyleIdx="7" presStyleCnt="8"/>
      <dgm:spPr/>
    </dgm:pt>
  </dgm:ptLst>
  <dgm:cxnLst>
    <dgm:cxn modelId="{E83CEB1A-A5E5-1C4A-81DF-98AB8DF93BE7}" type="presOf" srcId="{1F71E1E9-884B-4E52-8DBE-DDB9B7CA5090}" destId="{16328820-15E0-4FC8-BF1B-2A71A1C15F4D}" srcOrd="0" destOrd="0" presId="urn:microsoft.com/office/officeart/2005/8/layout/cycle2"/>
    <dgm:cxn modelId="{B6399E1E-92F0-834A-947C-5E6C4AEF6A83}" type="presOf" srcId="{1D5C97AF-5F26-4FFE-8C6E-188B0FEE9B9F}" destId="{42C7197C-E18B-4209-AD59-A5EAEEE9D6E0}" srcOrd="0" destOrd="0" presId="urn:microsoft.com/office/officeart/2005/8/layout/cycle2"/>
    <dgm:cxn modelId="{5D5CCA22-D8EC-8642-9C32-D7091BB138B1}" type="presOf" srcId="{D44AC152-9E3A-4271-888D-9677057DD6FE}" destId="{C99B4E5E-7F49-4359-8D19-9CCBB24379BC}" srcOrd="0" destOrd="0" presId="urn:microsoft.com/office/officeart/2005/8/layout/cycle2"/>
    <dgm:cxn modelId="{0F2FAB28-209C-A147-9447-D47E13C6724D}" type="presOf" srcId="{259EA2F3-0430-4112-A348-4DFDAF5E3099}" destId="{2A66B3D6-5F84-4591-A7BA-26D6E0619217}" srcOrd="0" destOrd="0" presId="urn:microsoft.com/office/officeart/2005/8/layout/cycle2"/>
    <dgm:cxn modelId="{6AF73B2E-5E48-48A0-8D17-F9758B169AAC}" srcId="{AD714CD6-0694-414E-B2D9-E65C7298756B}" destId="{D8325F71-1A47-4D03-89BF-125C7B30C4E6}" srcOrd="3" destOrd="0" parTransId="{BF36C639-F82B-4B49-8CC2-BE4C0B497CAD}" sibTransId="{C452751E-4CAD-462F-B291-5F9502536C11}"/>
    <dgm:cxn modelId="{2B256731-6FF4-8A4A-908B-8B93C6B5ACFE}" type="presOf" srcId="{7B904454-F7BB-4C59-85E0-57CCDE618B76}" destId="{976CA562-855C-453C-BA57-367C2B7A3F62}" srcOrd="0" destOrd="0" presId="urn:microsoft.com/office/officeart/2005/8/layout/cycle2"/>
    <dgm:cxn modelId="{5F1AE23F-19CA-FF47-A8A7-5D853473862D}" type="presOf" srcId="{AA28DBBE-ED4B-4F98-B0E8-7D4FDBE771D5}" destId="{651D1903-9DB2-4546-ACB0-57AF114306C0}" srcOrd="1" destOrd="0" presId="urn:microsoft.com/office/officeart/2005/8/layout/cycle2"/>
    <dgm:cxn modelId="{7D68A449-1F11-E34C-B325-7F2751278818}" type="presOf" srcId="{88549E2E-721E-47EB-9289-8A08BDFB8501}" destId="{D94AB921-EEAD-4A61-99A8-48511E83D7BD}" srcOrd="0" destOrd="0" presId="urn:microsoft.com/office/officeart/2005/8/layout/cycle2"/>
    <dgm:cxn modelId="{21F0765E-26D4-1E47-A3DF-3A52DED917C6}" type="presOf" srcId="{C452751E-4CAD-462F-B291-5F9502536C11}" destId="{A357A699-9B43-4D1D-AA5C-85F50380D083}" srcOrd="1" destOrd="0" presId="urn:microsoft.com/office/officeart/2005/8/layout/cycle2"/>
    <dgm:cxn modelId="{9513FA5F-E4C2-534F-93B1-CA5A094AB998}" type="presOf" srcId="{B53BEDF5-B480-40F2-963B-F70236182D08}" destId="{AE070B49-ED70-47DE-852C-9D4079E44FF8}" srcOrd="0" destOrd="0" presId="urn:microsoft.com/office/officeart/2005/8/layout/cycle2"/>
    <dgm:cxn modelId="{4132E762-4329-4071-AB50-59EF7A04462F}" srcId="{AD714CD6-0694-414E-B2D9-E65C7298756B}" destId="{7B904454-F7BB-4C59-85E0-57CCDE618B76}" srcOrd="7" destOrd="0" parTransId="{0D0DB7E5-446E-4185-ABA3-EDAFFC3EE71A}" sibTransId="{D44AC152-9E3A-4271-888D-9677057DD6FE}"/>
    <dgm:cxn modelId="{EC73936B-0CD3-4D59-9B7C-FA5E1C9D4556}" srcId="{AD714CD6-0694-414E-B2D9-E65C7298756B}" destId="{FABBA19E-7B13-4728-A0AE-7AAC65C11FE5}" srcOrd="6" destOrd="0" parTransId="{E01785E3-4DC2-49F1-AD9F-A882604BEE9E}" sibTransId="{B53BEDF5-B480-40F2-963B-F70236182D08}"/>
    <dgm:cxn modelId="{7F75927D-F61D-9242-A332-E97F3E4A7626}" type="presOf" srcId="{D44AC152-9E3A-4271-888D-9677057DD6FE}" destId="{E0767D4B-1EE6-492D-AABF-09C0843B8109}" srcOrd="1" destOrd="0" presId="urn:microsoft.com/office/officeart/2005/8/layout/cycle2"/>
    <dgm:cxn modelId="{9A25FF85-0780-4850-B801-AB61E1FC06D5}" srcId="{AD714CD6-0694-414E-B2D9-E65C7298756B}" destId="{88549E2E-721E-47EB-9289-8A08BDFB8501}" srcOrd="0" destOrd="0" parTransId="{E5DA72A1-8F01-479F-B53B-F5E96671447B}" sibTransId="{F257BCA2-9EB0-461D-93B7-562F0AA123BB}"/>
    <dgm:cxn modelId="{6979DE89-E5DF-E142-8D48-81C12FC112E6}" type="presOf" srcId="{F257BCA2-9EB0-461D-93B7-562F0AA123BB}" destId="{DE8F347D-7ED8-4632-BBFD-0E1E91734BEC}" srcOrd="0" destOrd="0" presId="urn:microsoft.com/office/officeart/2005/8/layout/cycle2"/>
    <dgm:cxn modelId="{43508C8C-56CC-1949-8C58-354968BD1992}" type="presOf" srcId="{D801DC87-1C12-456A-AEDE-60DF5EB68629}" destId="{CB436F22-0B56-4B6D-817E-C7BB4F114C5F}" srcOrd="0" destOrd="0" presId="urn:microsoft.com/office/officeart/2005/8/layout/cycle2"/>
    <dgm:cxn modelId="{53AAD58E-1E26-8E46-B920-DFFE6C371DF2}" type="presOf" srcId="{AA28DBBE-ED4B-4F98-B0E8-7D4FDBE771D5}" destId="{DA6EB366-D433-45BA-B973-C29148248EEA}" srcOrd="0" destOrd="0" presId="urn:microsoft.com/office/officeart/2005/8/layout/cycle2"/>
    <dgm:cxn modelId="{387D809A-525D-CA4E-B432-F300329DF069}" type="presOf" srcId="{4E048B6A-AFDB-4DE6-9CB4-54451B9014FE}" destId="{09D30EAC-120D-400B-9AE4-BBCCA2E21367}" srcOrd="1" destOrd="0" presId="urn:microsoft.com/office/officeart/2005/8/layout/cycle2"/>
    <dgm:cxn modelId="{A30FEB9A-93A0-BC47-AA6C-216B9B86745C}" type="presOf" srcId="{4E048B6A-AFDB-4DE6-9CB4-54451B9014FE}" destId="{84F7AD89-AFF6-438C-9A14-E6F84677FC9E}" srcOrd="0" destOrd="0" presId="urn:microsoft.com/office/officeart/2005/8/layout/cycle2"/>
    <dgm:cxn modelId="{E0C086A3-101D-0A46-99C4-B825597A4B69}" type="presOf" srcId="{FC6CD0F7-D2E8-43D8-85F4-8818A6BEB35F}" destId="{9F6F6160-626E-4D44-A6EC-DBED3ED0DFFF}" srcOrd="0" destOrd="0" presId="urn:microsoft.com/office/officeart/2005/8/layout/cycle2"/>
    <dgm:cxn modelId="{5CFE2CA7-89CD-4FCB-9381-289A6548533F}" srcId="{AD714CD6-0694-414E-B2D9-E65C7298756B}" destId="{69FE7382-7081-4A60-8A57-C8545BA738EC}" srcOrd="2" destOrd="0" parTransId="{2A4481FC-31CE-4785-A0E6-ABFD71F6074E}" sibTransId="{259EA2F3-0430-4112-A348-4DFDAF5E3099}"/>
    <dgm:cxn modelId="{2795F6AF-0143-4548-9999-00021910FC47}" type="presOf" srcId="{B53BEDF5-B480-40F2-963B-F70236182D08}" destId="{61946915-FC1F-4577-9AAC-1C0214F7CA7A}" srcOrd="1" destOrd="0" presId="urn:microsoft.com/office/officeart/2005/8/layout/cycle2"/>
    <dgm:cxn modelId="{6D973AB9-C302-804B-8E72-A95B993DCF25}" type="presOf" srcId="{AD714CD6-0694-414E-B2D9-E65C7298756B}" destId="{9C6ECA0B-7C74-4E18-8E27-DD44FFA4E504}" srcOrd="0" destOrd="0" presId="urn:microsoft.com/office/officeart/2005/8/layout/cycle2"/>
    <dgm:cxn modelId="{AB1B82B9-098F-0541-9A73-4D86961F106C}" type="presOf" srcId="{259EA2F3-0430-4112-A348-4DFDAF5E3099}" destId="{EBCAA6CD-6F13-4AE9-8DFE-774B2002058D}" srcOrd="1" destOrd="0" presId="urn:microsoft.com/office/officeart/2005/8/layout/cycle2"/>
    <dgm:cxn modelId="{7E1F92C3-CF33-2A47-A3E6-CA847FDB9217}" type="presOf" srcId="{C452751E-4CAD-462F-B291-5F9502536C11}" destId="{815A2D52-8377-4B1F-9433-10EF3397FC04}" srcOrd="0" destOrd="0" presId="urn:microsoft.com/office/officeart/2005/8/layout/cycle2"/>
    <dgm:cxn modelId="{A8ADD3CD-BCBE-5E4E-87C7-26218CEB087C}" type="presOf" srcId="{FABBA19E-7B13-4728-A0AE-7AAC65C11FE5}" destId="{1BED0D0F-5EE4-43C2-85F8-911C391066A2}" srcOrd="0" destOrd="0" presId="urn:microsoft.com/office/officeart/2005/8/layout/cycle2"/>
    <dgm:cxn modelId="{902659D2-2E99-47AF-BA33-9E22D16270D0}" srcId="{AD714CD6-0694-414E-B2D9-E65C7298756B}" destId="{1D5C97AF-5F26-4FFE-8C6E-188B0FEE9B9F}" srcOrd="1" destOrd="0" parTransId="{5356E95D-1FB5-422F-BE45-AA477C1349BD}" sibTransId="{FC6CD0F7-D2E8-43D8-85F4-8818A6BEB35F}"/>
    <dgm:cxn modelId="{232F33D9-A014-9D4F-9099-A6A1FCBEEE00}" type="presOf" srcId="{F257BCA2-9EB0-461D-93B7-562F0AA123BB}" destId="{727AE675-B825-41D4-B970-FC32715CA895}" srcOrd="1" destOrd="0" presId="urn:microsoft.com/office/officeart/2005/8/layout/cycle2"/>
    <dgm:cxn modelId="{B670CEDA-57D8-461C-B5D5-2DF0232E0B39}" srcId="{AD714CD6-0694-414E-B2D9-E65C7298756B}" destId="{D801DC87-1C12-456A-AEDE-60DF5EB68629}" srcOrd="5" destOrd="0" parTransId="{EE2CEF0E-7223-4B12-9A95-2AA956038869}" sibTransId="{AA28DBBE-ED4B-4F98-B0E8-7D4FDBE771D5}"/>
    <dgm:cxn modelId="{34D052E2-9DE5-42AA-96C4-4E2306F1BA80}" srcId="{AD714CD6-0694-414E-B2D9-E65C7298756B}" destId="{1F71E1E9-884B-4E52-8DBE-DDB9B7CA5090}" srcOrd="4" destOrd="0" parTransId="{59B1A9D0-1540-4B64-BA44-8F8ABB741120}" sibTransId="{4E048B6A-AFDB-4DE6-9CB4-54451B9014FE}"/>
    <dgm:cxn modelId="{063D7FE6-6D4D-1642-BE43-7FBFA6E2F5CC}" type="presOf" srcId="{FC6CD0F7-D2E8-43D8-85F4-8818A6BEB35F}" destId="{8281C0B5-853D-4C2E-A902-4C27B5BA8AD3}" srcOrd="1" destOrd="0" presId="urn:microsoft.com/office/officeart/2005/8/layout/cycle2"/>
    <dgm:cxn modelId="{FE1C69E8-284D-FC44-97C8-5EDE7C963072}" type="presOf" srcId="{69FE7382-7081-4A60-8A57-C8545BA738EC}" destId="{4C96A26D-B48B-49AF-814B-B1805BC609D1}" srcOrd="0" destOrd="0" presId="urn:microsoft.com/office/officeart/2005/8/layout/cycle2"/>
    <dgm:cxn modelId="{971F40FB-906F-0047-AE7E-0E6778020F61}" type="presOf" srcId="{D8325F71-1A47-4D03-89BF-125C7B30C4E6}" destId="{5DB660F8-CBDF-4F44-A5BA-497B0C3ED267}" srcOrd="0" destOrd="0" presId="urn:microsoft.com/office/officeart/2005/8/layout/cycle2"/>
    <dgm:cxn modelId="{EBA2C670-D6D0-8E45-B8D7-2394F5DD4F7B}" type="presParOf" srcId="{9C6ECA0B-7C74-4E18-8E27-DD44FFA4E504}" destId="{D94AB921-EEAD-4A61-99A8-48511E83D7BD}" srcOrd="0" destOrd="0" presId="urn:microsoft.com/office/officeart/2005/8/layout/cycle2"/>
    <dgm:cxn modelId="{82F936A8-D1AF-7841-95F0-AC635D7EE8ED}" type="presParOf" srcId="{9C6ECA0B-7C74-4E18-8E27-DD44FFA4E504}" destId="{DE8F347D-7ED8-4632-BBFD-0E1E91734BEC}" srcOrd="1" destOrd="0" presId="urn:microsoft.com/office/officeart/2005/8/layout/cycle2"/>
    <dgm:cxn modelId="{1629D7E6-F965-DD40-8785-5DDE7831CDA7}" type="presParOf" srcId="{DE8F347D-7ED8-4632-BBFD-0E1E91734BEC}" destId="{727AE675-B825-41D4-B970-FC32715CA895}" srcOrd="0" destOrd="0" presId="urn:microsoft.com/office/officeart/2005/8/layout/cycle2"/>
    <dgm:cxn modelId="{13426010-6112-1C44-BEBB-A1CD753BD657}" type="presParOf" srcId="{9C6ECA0B-7C74-4E18-8E27-DD44FFA4E504}" destId="{42C7197C-E18B-4209-AD59-A5EAEEE9D6E0}" srcOrd="2" destOrd="0" presId="urn:microsoft.com/office/officeart/2005/8/layout/cycle2"/>
    <dgm:cxn modelId="{CB19681B-1A2B-5747-AFD4-AC0EE6BD1E28}" type="presParOf" srcId="{9C6ECA0B-7C74-4E18-8E27-DD44FFA4E504}" destId="{9F6F6160-626E-4D44-A6EC-DBED3ED0DFFF}" srcOrd="3" destOrd="0" presId="urn:microsoft.com/office/officeart/2005/8/layout/cycle2"/>
    <dgm:cxn modelId="{A8A4414E-7B7D-604B-BDCC-CE35922988A9}" type="presParOf" srcId="{9F6F6160-626E-4D44-A6EC-DBED3ED0DFFF}" destId="{8281C0B5-853D-4C2E-A902-4C27B5BA8AD3}" srcOrd="0" destOrd="0" presId="urn:microsoft.com/office/officeart/2005/8/layout/cycle2"/>
    <dgm:cxn modelId="{277614B5-CA8B-964D-9A24-2C8525574437}" type="presParOf" srcId="{9C6ECA0B-7C74-4E18-8E27-DD44FFA4E504}" destId="{4C96A26D-B48B-49AF-814B-B1805BC609D1}" srcOrd="4" destOrd="0" presId="urn:microsoft.com/office/officeart/2005/8/layout/cycle2"/>
    <dgm:cxn modelId="{3FF57943-2B5D-4E4F-810A-AA6E6F0FEA9F}" type="presParOf" srcId="{9C6ECA0B-7C74-4E18-8E27-DD44FFA4E504}" destId="{2A66B3D6-5F84-4591-A7BA-26D6E0619217}" srcOrd="5" destOrd="0" presId="urn:microsoft.com/office/officeart/2005/8/layout/cycle2"/>
    <dgm:cxn modelId="{C863B3F6-0188-2B4D-A6B8-64783F804207}" type="presParOf" srcId="{2A66B3D6-5F84-4591-A7BA-26D6E0619217}" destId="{EBCAA6CD-6F13-4AE9-8DFE-774B2002058D}" srcOrd="0" destOrd="0" presId="urn:microsoft.com/office/officeart/2005/8/layout/cycle2"/>
    <dgm:cxn modelId="{16A4BE2E-F71A-BF4D-9B67-203BF8B2101C}" type="presParOf" srcId="{9C6ECA0B-7C74-4E18-8E27-DD44FFA4E504}" destId="{5DB660F8-CBDF-4F44-A5BA-497B0C3ED267}" srcOrd="6" destOrd="0" presId="urn:microsoft.com/office/officeart/2005/8/layout/cycle2"/>
    <dgm:cxn modelId="{ED09871D-2A31-E54A-BE53-18EA2BCE9E2B}" type="presParOf" srcId="{9C6ECA0B-7C74-4E18-8E27-DD44FFA4E504}" destId="{815A2D52-8377-4B1F-9433-10EF3397FC04}" srcOrd="7" destOrd="0" presId="urn:microsoft.com/office/officeart/2005/8/layout/cycle2"/>
    <dgm:cxn modelId="{912617A1-FB35-0F4A-90F4-434F286BBE24}" type="presParOf" srcId="{815A2D52-8377-4B1F-9433-10EF3397FC04}" destId="{A357A699-9B43-4D1D-AA5C-85F50380D083}" srcOrd="0" destOrd="0" presId="urn:microsoft.com/office/officeart/2005/8/layout/cycle2"/>
    <dgm:cxn modelId="{E11EC032-B623-E64A-AB93-D39F337D9AF7}" type="presParOf" srcId="{9C6ECA0B-7C74-4E18-8E27-DD44FFA4E504}" destId="{16328820-15E0-4FC8-BF1B-2A71A1C15F4D}" srcOrd="8" destOrd="0" presId="urn:microsoft.com/office/officeart/2005/8/layout/cycle2"/>
    <dgm:cxn modelId="{CE02241B-D8DD-6549-AA40-D32F2F0E82D1}" type="presParOf" srcId="{9C6ECA0B-7C74-4E18-8E27-DD44FFA4E504}" destId="{84F7AD89-AFF6-438C-9A14-E6F84677FC9E}" srcOrd="9" destOrd="0" presId="urn:microsoft.com/office/officeart/2005/8/layout/cycle2"/>
    <dgm:cxn modelId="{74A3EE41-10F5-EB4C-9DB4-81AB7E7CF1B4}" type="presParOf" srcId="{84F7AD89-AFF6-438C-9A14-E6F84677FC9E}" destId="{09D30EAC-120D-400B-9AE4-BBCCA2E21367}" srcOrd="0" destOrd="0" presId="urn:microsoft.com/office/officeart/2005/8/layout/cycle2"/>
    <dgm:cxn modelId="{99E5B6B2-736F-1E4E-AD08-C60A24F8E79E}" type="presParOf" srcId="{9C6ECA0B-7C74-4E18-8E27-DD44FFA4E504}" destId="{CB436F22-0B56-4B6D-817E-C7BB4F114C5F}" srcOrd="10" destOrd="0" presId="urn:microsoft.com/office/officeart/2005/8/layout/cycle2"/>
    <dgm:cxn modelId="{F8620023-D974-C741-9618-1079291A93B2}" type="presParOf" srcId="{9C6ECA0B-7C74-4E18-8E27-DD44FFA4E504}" destId="{DA6EB366-D433-45BA-B973-C29148248EEA}" srcOrd="11" destOrd="0" presId="urn:microsoft.com/office/officeart/2005/8/layout/cycle2"/>
    <dgm:cxn modelId="{D246559E-0814-F54A-91E2-FAECEE3F065D}" type="presParOf" srcId="{DA6EB366-D433-45BA-B973-C29148248EEA}" destId="{651D1903-9DB2-4546-ACB0-57AF114306C0}" srcOrd="0" destOrd="0" presId="urn:microsoft.com/office/officeart/2005/8/layout/cycle2"/>
    <dgm:cxn modelId="{B87D1332-56B0-CB42-80FA-8796685BC28D}" type="presParOf" srcId="{9C6ECA0B-7C74-4E18-8E27-DD44FFA4E504}" destId="{1BED0D0F-5EE4-43C2-85F8-911C391066A2}" srcOrd="12" destOrd="0" presId="urn:microsoft.com/office/officeart/2005/8/layout/cycle2"/>
    <dgm:cxn modelId="{3127780F-57F0-354D-9880-279F80BC1140}" type="presParOf" srcId="{9C6ECA0B-7C74-4E18-8E27-DD44FFA4E504}" destId="{AE070B49-ED70-47DE-852C-9D4079E44FF8}" srcOrd="13" destOrd="0" presId="urn:microsoft.com/office/officeart/2005/8/layout/cycle2"/>
    <dgm:cxn modelId="{42376D6A-CA2B-724C-9C66-4EC71A9A7D9F}" type="presParOf" srcId="{AE070B49-ED70-47DE-852C-9D4079E44FF8}" destId="{61946915-FC1F-4577-9AAC-1C0214F7CA7A}" srcOrd="0" destOrd="0" presId="urn:microsoft.com/office/officeart/2005/8/layout/cycle2"/>
    <dgm:cxn modelId="{95ABD880-5ADA-914C-9C8B-1745E3FF9D86}" type="presParOf" srcId="{9C6ECA0B-7C74-4E18-8E27-DD44FFA4E504}" destId="{976CA562-855C-453C-BA57-367C2B7A3F62}" srcOrd="14" destOrd="0" presId="urn:microsoft.com/office/officeart/2005/8/layout/cycle2"/>
    <dgm:cxn modelId="{B84C1448-699F-6B49-9090-99524396B1B1}" type="presParOf" srcId="{9C6ECA0B-7C74-4E18-8E27-DD44FFA4E504}" destId="{C99B4E5E-7F49-4359-8D19-9CCBB24379BC}" srcOrd="15" destOrd="0" presId="urn:microsoft.com/office/officeart/2005/8/layout/cycle2"/>
    <dgm:cxn modelId="{FF9F59C0-D4B8-1640-9253-9514BF4D40A9}" type="presParOf" srcId="{C99B4E5E-7F49-4359-8D19-9CCBB24379BC}" destId="{E0767D4B-1EE6-492D-AABF-09C0843B810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AB921-EEAD-4A61-99A8-48511E83D7BD}">
      <dsp:nvSpPr>
        <dsp:cNvPr id="0" name=""/>
        <dsp:cNvSpPr/>
      </dsp:nvSpPr>
      <dsp:spPr>
        <a:xfrm>
          <a:off x="1357536" y="544"/>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Plan</a:t>
          </a:r>
        </a:p>
      </dsp:txBody>
      <dsp:txXfrm>
        <a:off x="1448705" y="91713"/>
        <a:ext cx="440205" cy="440205"/>
      </dsp:txXfrm>
    </dsp:sp>
    <dsp:sp modelId="{DE8F347D-7ED8-4632-BBFD-0E1E91734BEC}">
      <dsp:nvSpPr>
        <dsp:cNvPr id="0" name=""/>
        <dsp:cNvSpPr/>
      </dsp:nvSpPr>
      <dsp:spPr>
        <a:xfrm rot="1350000">
          <a:off x="2013711" y="383995"/>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a:off x="2015606" y="416491"/>
        <a:ext cx="116165" cy="126064"/>
      </dsp:txXfrm>
    </dsp:sp>
    <dsp:sp modelId="{42C7197C-E18B-4209-AD59-A5EAEEE9D6E0}">
      <dsp:nvSpPr>
        <dsp:cNvPr id="0" name=""/>
        <dsp:cNvSpPr/>
      </dsp:nvSpPr>
      <dsp:spPr>
        <a:xfrm>
          <a:off x="2221971" y="358604"/>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Acquire</a:t>
          </a:r>
        </a:p>
      </dsp:txBody>
      <dsp:txXfrm>
        <a:off x="2313140" y="449773"/>
        <a:ext cx="440205" cy="440205"/>
      </dsp:txXfrm>
    </dsp:sp>
    <dsp:sp modelId="{9F6F6160-626E-4D44-A6EC-DBED3ED0DFFF}">
      <dsp:nvSpPr>
        <dsp:cNvPr id="0" name=""/>
        <dsp:cNvSpPr/>
      </dsp:nvSpPr>
      <dsp:spPr>
        <a:xfrm rot="4050000">
          <a:off x="2627500" y="992700"/>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a:off x="2642867" y="1011724"/>
        <a:ext cx="116165" cy="126064"/>
      </dsp:txXfrm>
    </dsp:sp>
    <dsp:sp modelId="{4C96A26D-B48B-49AF-814B-B1805BC609D1}">
      <dsp:nvSpPr>
        <dsp:cNvPr id="0" name=""/>
        <dsp:cNvSpPr/>
      </dsp:nvSpPr>
      <dsp:spPr>
        <a:xfrm>
          <a:off x="2580031" y="1223039"/>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Process</a:t>
          </a:r>
        </a:p>
      </dsp:txBody>
      <dsp:txXfrm>
        <a:off x="2671200" y="1314208"/>
        <a:ext cx="440205" cy="440205"/>
      </dsp:txXfrm>
    </dsp:sp>
    <dsp:sp modelId="{2A66B3D6-5F84-4591-A7BA-26D6E0619217}">
      <dsp:nvSpPr>
        <dsp:cNvPr id="0" name=""/>
        <dsp:cNvSpPr/>
      </dsp:nvSpPr>
      <dsp:spPr>
        <a:xfrm rot="6750000">
          <a:off x="2631095" y="1857135"/>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rot="10800000">
        <a:off x="2665513" y="1876159"/>
        <a:ext cx="116165" cy="126064"/>
      </dsp:txXfrm>
    </dsp:sp>
    <dsp:sp modelId="{5DB660F8-CBDF-4F44-A5BA-497B0C3ED267}">
      <dsp:nvSpPr>
        <dsp:cNvPr id="0" name=""/>
        <dsp:cNvSpPr/>
      </dsp:nvSpPr>
      <dsp:spPr>
        <a:xfrm>
          <a:off x="2221971" y="2087474"/>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Analyze</a:t>
          </a:r>
        </a:p>
      </dsp:txBody>
      <dsp:txXfrm>
        <a:off x="2313140" y="2178643"/>
        <a:ext cx="440205" cy="440205"/>
      </dsp:txXfrm>
    </dsp:sp>
    <dsp:sp modelId="{815A2D52-8377-4B1F-9433-10EF3397FC04}">
      <dsp:nvSpPr>
        <dsp:cNvPr id="0" name=""/>
        <dsp:cNvSpPr/>
      </dsp:nvSpPr>
      <dsp:spPr>
        <a:xfrm rot="9450000">
          <a:off x="2022389" y="2470924"/>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rot="10800000">
        <a:off x="2070279" y="2503420"/>
        <a:ext cx="116165" cy="126064"/>
      </dsp:txXfrm>
    </dsp:sp>
    <dsp:sp modelId="{16328820-15E0-4FC8-BF1B-2A71A1C15F4D}">
      <dsp:nvSpPr>
        <dsp:cNvPr id="0" name=""/>
        <dsp:cNvSpPr/>
      </dsp:nvSpPr>
      <dsp:spPr>
        <a:xfrm>
          <a:off x="1357536" y="2445534"/>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Store</a:t>
          </a:r>
        </a:p>
      </dsp:txBody>
      <dsp:txXfrm>
        <a:off x="1448705" y="2536703"/>
        <a:ext cx="440205" cy="440205"/>
      </dsp:txXfrm>
    </dsp:sp>
    <dsp:sp modelId="{84F7AD89-AFF6-438C-9A14-E6F84677FC9E}">
      <dsp:nvSpPr>
        <dsp:cNvPr id="0" name=""/>
        <dsp:cNvSpPr/>
      </dsp:nvSpPr>
      <dsp:spPr>
        <a:xfrm rot="12150000">
          <a:off x="1157955" y="2474519"/>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rot="10800000">
        <a:off x="1205845" y="2526067"/>
        <a:ext cx="116165" cy="126064"/>
      </dsp:txXfrm>
    </dsp:sp>
    <dsp:sp modelId="{CB436F22-0B56-4B6D-817E-C7BB4F114C5F}">
      <dsp:nvSpPr>
        <dsp:cNvPr id="0" name=""/>
        <dsp:cNvSpPr/>
      </dsp:nvSpPr>
      <dsp:spPr>
        <a:xfrm>
          <a:off x="493101" y="2087474"/>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Share</a:t>
          </a:r>
        </a:p>
      </dsp:txBody>
      <dsp:txXfrm>
        <a:off x="584270" y="2178643"/>
        <a:ext cx="440205" cy="440205"/>
      </dsp:txXfrm>
    </dsp:sp>
    <dsp:sp modelId="{DA6EB366-D433-45BA-B973-C29148248EEA}">
      <dsp:nvSpPr>
        <dsp:cNvPr id="0" name=""/>
        <dsp:cNvSpPr/>
      </dsp:nvSpPr>
      <dsp:spPr>
        <a:xfrm rot="14850000">
          <a:off x="544165" y="1865813"/>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rot="10800000">
        <a:off x="578583" y="1930833"/>
        <a:ext cx="116165" cy="126064"/>
      </dsp:txXfrm>
    </dsp:sp>
    <dsp:sp modelId="{1BED0D0F-5EE4-43C2-85F8-911C391066A2}">
      <dsp:nvSpPr>
        <dsp:cNvPr id="0" name=""/>
        <dsp:cNvSpPr/>
      </dsp:nvSpPr>
      <dsp:spPr>
        <a:xfrm>
          <a:off x="135041" y="1223039"/>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Reuse</a:t>
          </a:r>
        </a:p>
      </dsp:txBody>
      <dsp:txXfrm>
        <a:off x="226210" y="1314208"/>
        <a:ext cx="440205" cy="440205"/>
      </dsp:txXfrm>
    </dsp:sp>
    <dsp:sp modelId="{AE070B49-ED70-47DE-852C-9D4079E44FF8}">
      <dsp:nvSpPr>
        <dsp:cNvPr id="0" name=""/>
        <dsp:cNvSpPr/>
      </dsp:nvSpPr>
      <dsp:spPr>
        <a:xfrm rot="17550000">
          <a:off x="540571" y="1001379"/>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a:off x="555938" y="1066399"/>
        <a:ext cx="116165" cy="126064"/>
      </dsp:txXfrm>
    </dsp:sp>
    <dsp:sp modelId="{976CA562-855C-453C-BA57-367C2B7A3F62}">
      <dsp:nvSpPr>
        <dsp:cNvPr id="0" name=""/>
        <dsp:cNvSpPr/>
      </dsp:nvSpPr>
      <dsp:spPr>
        <a:xfrm>
          <a:off x="493101" y="358604"/>
          <a:ext cx="622543" cy="62254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Dispose</a:t>
          </a:r>
        </a:p>
      </dsp:txBody>
      <dsp:txXfrm>
        <a:off x="584270" y="449773"/>
        <a:ext cx="440205" cy="440205"/>
      </dsp:txXfrm>
    </dsp:sp>
    <dsp:sp modelId="{C99B4E5E-7F49-4359-8D19-9CCBB24379BC}">
      <dsp:nvSpPr>
        <dsp:cNvPr id="0" name=""/>
        <dsp:cNvSpPr/>
      </dsp:nvSpPr>
      <dsp:spPr>
        <a:xfrm rot="20250000">
          <a:off x="1149276" y="387589"/>
          <a:ext cx="165950" cy="210108"/>
        </a:xfrm>
        <a:prstGeom prst="rightArrow">
          <a:avLst>
            <a:gd name="adj1" fmla="val 60000"/>
            <a:gd name="adj2" fmla="val 50000"/>
          </a:avLst>
        </a:prstGeom>
        <a:solidFill>
          <a:srgbClr val="4472C4">
            <a:tint val="6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 lastClr="FFFFFF"/>
            </a:solidFill>
            <a:latin typeface="Calibri" panose="020F0502020204030204"/>
            <a:ea typeface="+mn-ea"/>
            <a:cs typeface="+mn-cs"/>
          </a:endParaRPr>
        </a:p>
      </dsp:txBody>
      <dsp:txXfrm>
        <a:off x="1151171" y="439137"/>
        <a:ext cx="116165" cy="12606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3697"/>
          </a:xfrm>
          <a:prstGeom prst="rect">
            <a:avLst/>
          </a:prstGeom>
        </p:spPr>
        <p:txBody>
          <a:bodyPr vert="horz" lIns="90760" tIns="45380" rIns="90760" bIns="45380" rtlCol="0"/>
          <a:lstStyle>
            <a:lvl1pPr algn="l">
              <a:defRPr sz="1200"/>
            </a:lvl1pPr>
          </a:lstStyle>
          <a:p>
            <a:endParaRPr lang="en-US" dirty="0"/>
          </a:p>
        </p:txBody>
      </p:sp>
      <p:sp>
        <p:nvSpPr>
          <p:cNvPr id="3" name="Date Placeholder 2"/>
          <p:cNvSpPr>
            <a:spLocks noGrp="1"/>
          </p:cNvSpPr>
          <p:nvPr>
            <p:ph type="dt" sz="quarter" idx="1"/>
          </p:nvPr>
        </p:nvSpPr>
        <p:spPr>
          <a:xfrm>
            <a:off x="3936174" y="0"/>
            <a:ext cx="3012329" cy="463697"/>
          </a:xfrm>
          <a:prstGeom prst="rect">
            <a:avLst/>
          </a:prstGeom>
        </p:spPr>
        <p:txBody>
          <a:bodyPr vert="horz" lIns="90760" tIns="45380" rIns="90760" bIns="45380" rtlCol="0"/>
          <a:lstStyle>
            <a:lvl1pPr algn="r">
              <a:defRPr sz="1200"/>
            </a:lvl1pPr>
          </a:lstStyle>
          <a:p>
            <a:fld id="{9125629A-2CA0-4DCC-82E9-ECFD1B561ED0}" type="datetimeFigureOut">
              <a:rPr lang="en-US" smtClean="0"/>
              <a:t>11/8/18</a:t>
            </a:fld>
            <a:endParaRPr lang="en-US" dirty="0"/>
          </a:p>
        </p:txBody>
      </p:sp>
      <p:sp>
        <p:nvSpPr>
          <p:cNvPr id="4" name="Footer Placeholder 3"/>
          <p:cNvSpPr>
            <a:spLocks noGrp="1"/>
          </p:cNvSpPr>
          <p:nvPr>
            <p:ph type="ftr" sz="quarter" idx="2"/>
          </p:nvPr>
        </p:nvSpPr>
        <p:spPr>
          <a:xfrm>
            <a:off x="0" y="8772380"/>
            <a:ext cx="3012329" cy="463697"/>
          </a:xfrm>
          <a:prstGeom prst="rect">
            <a:avLst/>
          </a:prstGeom>
        </p:spPr>
        <p:txBody>
          <a:bodyPr vert="horz" lIns="90760" tIns="45380" rIns="90760" bIns="453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4" y="8772380"/>
            <a:ext cx="3012329" cy="463697"/>
          </a:xfrm>
          <a:prstGeom prst="rect">
            <a:avLst/>
          </a:prstGeom>
        </p:spPr>
        <p:txBody>
          <a:bodyPr vert="horz" lIns="90760" tIns="45380" rIns="90760" bIns="45380" rtlCol="0" anchor="b"/>
          <a:lstStyle>
            <a:lvl1pPr algn="r">
              <a:defRPr sz="1200"/>
            </a:lvl1pPr>
          </a:lstStyle>
          <a:p>
            <a:fld id="{E6C71F7A-03D2-442F-80DE-3166194B22EE}" type="slidenum">
              <a:rPr lang="en-US" smtClean="0"/>
              <a:t>‹#›</a:t>
            </a:fld>
            <a:endParaRPr lang="en-US" dirty="0"/>
          </a:p>
        </p:txBody>
      </p:sp>
    </p:spTree>
    <p:extLst>
      <p:ext uri="{BB962C8B-B14F-4D97-AF65-F5344CB8AC3E}">
        <p14:creationId xmlns:p14="http://schemas.microsoft.com/office/powerpoint/2010/main" val="776534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2119"/>
          </a:xfrm>
          <a:prstGeom prst="rect">
            <a:avLst/>
          </a:prstGeom>
        </p:spPr>
        <p:txBody>
          <a:bodyPr vert="horz" lIns="90760" tIns="45380" rIns="90760" bIns="45380" rtlCol="0"/>
          <a:lstStyle>
            <a:lvl1pPr algn="l">
              <a:defRPr sz="1200"/>
            </a:lvl1pPr>
          </a:lstStyle>
          <a:p>
            <a:endParaRPr lang="en-US" dirty="0"/>
          </a:p>
        </p:txBody>
      </p:sp>
      <p:sp>
        <p:nvSpPr>
          <p:cNvPr id="3" name="Date Placeholder 2"/>
          <p:cNvSpPr>
            <a:spLocks noGrp="1"/>
          </p:cNvSpPr>
          <p:nvPr>
            <p:ph type="dt" idx="1"/>
          </p:nvPr>
        </p:nvSpPr>
        <p:spPr>
          <a:xfrm>
            <a:off x="3936174" y="1"/>
            <a:ext cx="3012329" cy="462119"/>
          </a:xfrm>
          <a:prstGeom prst="rect">
            <a:avLst/>
          </a:prstGeom>
        </p:spPr>
        <p:txBody>
          <a:bodyPr vert="horz" lIns="90760" tIns="45380" rIns="90760" bIns="45380" rtlCol="0"/>
          <a:lstStyle>
            <a:lvl1pPr algn="r">
              <a:defRPr sz="1200"/>
            </a:lvl1pPr>
          </a:lstStyle>
          <a:p>
            <a:fld id="{6A9883AA-C42F-4BB5-BF3D-A88FE2783985}" type="datetimeFigureOut">
              <a:rPr lang="en-US" smtClean="0"/>
              <a:pPr/>
              <a:t>11/8/18</a:t>
            </a:fld>
            <a:endParaRPr lang="en-US" dirty="0"/>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0760" tIns="45380" rIns="90760" bIns="45380" rtlCol="0" anchor="ctr"/>
          <a:lstStyle/>
          <a:p>
            <a:endParaRPr lang="en-US" dirty="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0" tIns="45380" rIns="90760" bIns="453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80"/>
            <a:ext cx="3012329" cy="462119"/>
          </a:xfrm>
          <a:prstGeom prst="rect">
            <a:avLst/>
          </a:prstGeom>
        </p:spPr>
        <p:txBody>
          <a:bodyPr vert="horz" lIns="90760" tIns="45380" rIns="90760" bIns="453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4" y="8772380"/>
            <a:ext cx="3012329" cy="462119"/>
          </a:xfrm>
          <a:prstGeom prst="rect">
            <a:avLst/>
          </a:prstGeom>
        </p:spPr>
        <p:txBody>
          <a:bodyPr vert="horz" lIns="90760" tIns="45380" rIns="90760" bIns="45380" rtlCol="0" anchor="b"/>
          <a:lstStyle>
            <a:lvl1pPr algn="r">
              <a:defRPr sz="1200"/>
            </a:lvl1pPr>
          </a:lstStyle>
          <a:p>
            <a:fld id="{F6DF01EC-B24F-4CBC-A883-D0D8E2876EEF}" type="slidenum">
              <a:rPr lang="en-US" smtClean="0"/>
              <a:pPr/>
              <a:t>‹#›</a:t>
            </a:fld>
            <a:endParaRPr lang="en-US" dirty="0"/>
          </a:p>
        </p:txBody>
      </p:sp>
    </p:spTree>
    <p:extLst>
      <p:ext uri="{BB962C8B-B14F-4D97-AF65-F5344CB8AC3E}">
        <p14:creationId xmlns:p14="http://schemas.microsoft.com/office/powerpoint/2010/main" val="22283408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398463" y="693738"/>
            <a:ext cx="6153150" cy="3462337"/>
          </a:xfrm>
          <a:ln/>
        </p:spPr>
      </p:sp>
      <p:sp>
        <p:nvSpPr>
          <p:cNvPr id="2253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sz="2300">
              <a:ea typeface="ＭＳ Ｐゴシック" charset="0"/>
              <a:cs typeface="ＭＳ Ｐゴシック" charset="0"/>
            </a:endParaRPr>
          </a:p>
        </p:txBody>
      </p:sp>
    </p:spTree>
    <p:extLst>
      <p:ext uri="{BB962C8B-B14F-4D97-AF65-F5344CB8AC3E}">
        <p14:creationId xmlns:p14="http://schemas.microsoft.com/office/powerpoint/2010/main" val="1534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normAutofit fontScale="92500" lnSpcReduction="10000"/>
          </a:bodyPr>
          <a:lstStyle/>
          <a:p>
            <a:r>
              <a:rPr lang="en-US" b="1" dirty="0"/>
              <a:t>Intro: </a:t>
            </a:r>
            <a:r>
              <a:rPr lang="en-US" dirty="0"/>
              <a:t>	A LIMS platform would be an enabling component towards better adoption of FAIR data principles</a:t>
            </a:r>
          </a:p>
          <a:p>
            <a:endParaRPr lang="en-US" dirty="0"/>
          </a:p>
          <a:p>
            <a:r>
              <a:rPr lang="en-US" b="1" dirty="0"/>
              <a:t>Meat:</a:t>
            </a:r>
            <a:r>
              <a:rPr lang="en-US" dirty="0"/>
              <a:t> </a:t>
            </a:r>
          </a:p>
          <a:p>
            <a:pPr marL="171450" indent="-171450">
              <a:buFont typeface="Arial" panose="020B0604020202020204" pitchFamily="34" charset="0"/>
              <a:buChar char="•"/>
            </a:pPr>
            <a:r>
              <a:rPr lang="en-US" dirty="0"/>
              <a:t>What</a:t>
            </a:r>
            <a:r>
              <a:rPr lang="en-US" baseline="0" dirty="0"/>
              <a:t> is LIMS</a:t>
            </a:r>
          </a:p>
          <a:p>
            <a:pPr marL="171450" indent="-171450">
              <a:buFont typeface="Arial" panose="020B0604020202020204" pitchFamily="34" charset="0"/>
              <a:buChar char="•"/>
            </a:pPr>
            <a:r>
              <a:rPr lang="en-US" baseline="0" dirty="0"/>
              <a:t>Functionality: 		</a:t>
            </a:r>
          </a:p>
          <a:p>
            <a:pPr marL="628650" lvl="1" indent="-171450">
              <a:buFont typeface="Arial" panose="020B0604020202020204" pitchFamily="34" charset="0"/>
              <a:buChar char="•"/>
            </a:pPr>
            <a:r>
              <a:rPr lang="en-US" baseline="0" dirty="0"/>
              <a:t>Designed to handle data + metadata from the point of data acquisition @ instr. </a:t>
            </a:r>
            <a:r>
              <a:rPr lang="en-US" baseline="0" dirty="0" err="1"/>
              <a:t>wkst</a:t>
            </a:r>
            <a:r>
              <a:rPr lang="en-US" baseline="0" dirty="0"/>
              <a:t>. </a:t>
            </a:r>
            <a:r>
              <a:rPr lang="en-US" baseline="0" dirty="0">
                <a:sym typeface="Wingdings" panose="05000000000000000000" pitchFamily="2" charset="2"/>
              </a:rPr>
              <a:t>and </a:t>
            </a:r>
            <a:r>
              <a:rPr lang="en-US" baseline="0" dirty="0"/>
              <a:t>carry it thru the lifecycle using a cloud based coordination service </a:t>
            </a:r>
          </a:p>
          <a:p>
            <a:pPr marL="628650" lvl="1" indent="-171450">
              <a:buFont typeface="Arial" panose="020B0604020202020204" pitchFamily="34" charset="0"/>
              <a:buChar char="•"/>
            </a:pPr>
            <a:r>
              <a:rPr lang="en-US" baseline="0" dirty="0"/>
              <a:t>Ideally would provide front-end tools for facility users that enable FAIR data principles</a:t>
            </a:r>
          </a:p>
          <a:p>
            <a:pPr marL="171450" lvl="0" indent="-171450">
              <a:buFont typeface="Arial" panose="020B0604020202020204" pitchFamily="34" charset="0"/>
              <a:buChar char="•"/>
            </a:pPr>
            <a:r>
              <a:rPr lang="en-US" b="0" baseline="0" dirty="0">
                <a:effectLst/>
              </a:rPr>
              <a:t>Results In: </a:t>
            </a:r>
          </a:p>
          <a:p>
            <a:pPr marL="628650" lvl="1" indent="-171450">
              <a:buFont typeface="Arial" panose="020B0604020202020204" pitchFamily="34" charset="0"/>
              <a:buChar char="•"/>
            </a:pPr>
            <a:r>
              <a:rPr lang="en-US" b="0" baseline="0" dirty="0">
                <a:effectLst/>
              </a:rPr>
              <a:t>RE-associated MD + Data == enables data reuse</a:t>
            </a:r>
          </a:p>
          <a:p>
            <a:pPr marL="628650" lvl="1" indent="-171450">
              <a:buFont typeface="Arial" panose="020B0604020202020204" pitchFamily="34" charset="0"/>
              <a:buChar char="•"/>
            </a:pPr>
            <a:r>
              <a:rPr lang="en-US" b="0" baseline="0" dirty="0">
                <a:effectLst/>
              </a:rPr>
              <a:t>Automated data transfer through life-cycle == eliminates user grunt work </a:t>
            </a:r>
          </a:p>
          <a:p>
            <a:pPr marL="628650" lvl="1" indent="-171450">
              <a:buFont typeface="Arial" panose="020B0604020202020204" pitchFamily="34" charset="0"/>
              <a:buChar char="•"/>
            </a:pPr>
            <a:r>
              <a:rPr lang="en-US" b="0" baseline="0" dirty="0">
                <a:effectLst/>
              </a:rPr>
              <a:t>Extraction </a:t>
            </a:r>
            <a:r>
              <a:rPr lang="en-US" b="0" baseline="0" dirty="0">
                <a:effectLst/>
                <a:sym typeface="Wingdings" panose="05000000000000000000" pitchFamily="2" charset="2"/>
              </a:rPr>
              <a:t> </a:t>
            </a:r>
            <a:r>
              <a:rPr lang="en-US" b="0" baseline="0" dirty="0">
                <a:effectLst/>
              </a:rPr>
              <a:t>ability to view/index data + metadata ~&gt; data transparency == more findable, more accessible </a:t>
            </a:r>
          </a:p>
          <a:p>
            <a:pPr marL="628650" lvl="1" indent="-171450">
              <a:buFont typeface="Arial" panose="020B0604020202020204" pitchFamily="34" charset="0"/>
              <a:buChar char="•"/>
            </a:pPr>
            <a:r>
              <a:rPr lang="en-US" b="0" baseline="0" dirty="0">
                <a:effectLst/>
              </a:rPr>
              <a:t>Conversion to open-source formats </a:t>
            </a:r>
            <a:r>
              <a:rPr lang="en-US" b="0" baseline="0" dirty="0">
                <a:effectLst/>
                <a:sym typeface="Wingdings" panose="05000000000000000000" pitchFamily="2" charset="2"/>
              </a:rPr>
              <a:t> easier to share/collaborate + alignment w/industry interoperability standards</a:t>
            </a:r>
            <a:endParaRPr lang="en-US" b="0" baseline="0" dirty="0">
              <a:effectLst/>
            </a:endParaRPr>
          </a:p>
          <a:p>
            <a:pPr marL="628650" lvl="1" indent="-171450">
              <a:buFont typeface="Arial" panose="020B0604020202020204" pitchFamily="34" charset="0"/>
              <a:buChar char="•"/>
            </a:pPr>
            <a:endParaRPr lang="en-US" b="0" baseline="0" dirty="0">
              <a:effectLst/>
            </a:endParaRPr>
          </a:p>
          <a:p>
            <a:pPr marL="628650" lvl="1" indent="-171450">
              <a:buFont typeface="Arial" panose="020B0604020202020204" pitchFamily="34" charset="0"/>
              <a:buChar char="•"/>
            </a:pPr>
            <a:endParaRPr lang="en-US" b="0" baseline="0" dirty="0">
              <a:effectLst/>
            </a:endParaRPr>
          </a:p>
          <a:p>
            <a:pPr marL="0" lvl="0" indent="0">
              <a:buFont typeface="Arial" panose="020B0604020202020204" pitchFamily="34" charset="0"/>
              <a:buNone/>
            </a:pPr>
            <a:r>
              <a:rPr lang="en-US" b="1" dirty="0">
                <a:effectLst/>
              </a:rPr>
              <a:t>Transition: </a:t>
            </a:r>
            <a:endParaRPr lang="en-US" b="0"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ffectLst/>
              </a:rPr>
              <a:t>For my project I focused</a:t>
            </a:r>
            <a:r>
              <a:rPr lang="en-US" b="0" baseline="0" dirty="0">
                <a:effectLst/>
              </a:rPr>
              <a:t> </a:t>
            </a:r>
            <a:r>
              <a:rPr lang="en-US" baseline="0" dirty="0">
                <a:solidFill>
                  <a:srgbClr val="7030A0"/>
                </a:solidFill>
              </a:rPr>
              <a:t>on the *󠇫**’d  </a:t>
            </a:r>
            <a:r>
              <a:rPr lang="en-US" dirty="0">
                <a:solidFill>
                  <a:srgbClr val="7030A0"/>
                </a:solidFill>
              </a:rPr>
              <a:t>portions of the lifecycle</a:t>
            </a:r>
            <a:r>
              <a:rPr lang="en-US" baseline="0" dirty="0">
                <a:solidFill>
                  <a:srgbClr val="7030A0"/>
                </a:solidFill>
              </a:rPr>
              <a:t> </a:t>
            </a:r>
            <a:endParaRPr lang="en-US" b="0" dirty="0">
              <a:effectLst/>
            </a:endParaRPr>
          </a:p>
          <a:p>
            <a:pPr marL="171450" indent="-171450">
              <a:buFont typeface="Arial" panose="020B0604020202020204" pitchFamily="34" charset="0"/>
              <a:buChar char="•"/>
            </a:pPr>
            <a:r>
              <a:rPr lang="en-US" dirty="0">
                <a:solidFill>
                  <a:srgbClr val="7030A0"/>
                </a:solidFill>
                <a:highlight>
                  <a:srgbClr val="800080"/>
                </a:highlight>
              </a:rPr>
              <a:t>Rather than creating software, MSED was interested in evaluating open source LIMS options that could work w/the existing infrastructure </a:t>
            </a:r>
          </a:p>
          <a:p>
            <a:pPr marL="628650" lvl="1" indent="-171450">
              <a:buFont typeface="Arial" panose="020B0604020202020204" pitchFamily="34" charset="0"/>
              <a:buChar char="•"/>
            </a:pPr>
            <a:r>
              <a:rPr lang="en-US" dirty="0">
                <a:solidFill>
                  <a:srgbClr val="7030A0"/>
                </a:solidFill>
                <a:highlight>
                  <a:srgbClr val="800080"/>
                </a:highlight>
              </a:rPr>
              <a:t>While there are various O-S software options available</a:t>
            </a:r>
            <a:r>
              <a:rPr lang="en-US" baseline="0" dirty="0">
                <a:solidFill>
                  <a:srgbClr val="7030A0"/>
                </a:solidFill>
                <a:highlight>
                  <a:srgbClr val="800080"/>
                </a:highlight>
              </a:rPr>
              <a:t> we ultimately decided to e</a:t>
            </a:r>
            <a:r>
              <a:rPr lang="en-US" dirty="0">
                <a:solidFill>
                  <a:srgbClr val="7030A0"/>
                </a:solidFill>
                <a:highlight>
                  <a:srgbClr val="800080"/>
                </a:highlight>
              </a:rPr>
              <a:t>valuate and create</a:t>
            </a:r>
            <a:r>
              <a:rPr lang="en-US" baseline="0" dirty="0">
                <a:solidFill>
                  <a:srgbClr val="7030A0"/>
                </a:solidFill>
                <a:highlight>
                  <a:srgbClr val="800080"/>
                </a:highlight>
              </a:rPr>
              <a:t> a demo </a:t>
            </a:r>
            <a:r>
              <a:rPr lang="en-US" dirty="0">
                <a:solidFill>
                  <a:srgbClr val="7030A0"/>
                </a:solidFill>
                <a:highlight>
                  <a:srgbClr val="800080"/>
                </a:highlight>
              </a:rPr>
              <a:t>of the functionality of the T2C2 Data</a:t>
            </a:r>
            <a:r>
              <a:rPr lang="en-US" baseline="0" dirty="0">
                <a:solidFill>
                  <a:srgbClr val="7030A0"/>
                </a:solidFill>
                <a:highlight>
                  <a:srgbClr val="800080"/>
                </a:highlight>
              </a:rPr>
              <a:t> </a:t>
            </a:r>
            <a:r>
              <a:rPr lang="en-US" dirty="0">
                <a:solidFill>
                  <a:srgbClr val="7030A0"/>
                </a:solidFill>
                <a:highlight>
                  <a:srgbClr val="800080"/>
                </a:highlight>
              </a:rPr>
              <a:t>Framework because it was designed w/ material related scientific data in mind</a:t>
            </a:r>
          </a:p>
          <a:p>
            <a:endParaRPr lang="en-US" dirty="0"/>
          </a:p>
          <a:p>
            <a:pPr rtl="0"/>
            <a:endParaRPr lang="en-US" dirty="0"/>
          </a:p>
        </p:txBody>
      </p:sp>
      <p:sp>
        <p:nvSpPr>
          <p:cNvPr id="4" name="Slide Number Placeholder 3"/>
          <p:cNvSpPr>
            <a:spLocks noGrp="1"/>
          </p:cNvSpPr>
          <p:nvPr>
            <p:ph type="sldNum" sz="quarter" idx="10"/>
          </p:nvPr>
        </p:nvSpPr>
        <p:spPr/>
        <p:txBody>
          <a:bodyPr/>
          <a:lstStyle/>
          <a:p>
            <a:fld id="{88360C27-5502-394D-8A11-7EA0084B996B}" type="slidenum">
              <a:rPr lang="en-US" smtClean="0"/>
              <a:t>31</a:t>
            </a:fld>
            <a:endParaRPr lang="en-US"/>
          </a:p>
        </p:txBody>
      </p:sp>
    </p:spTree>
    <p:extLst>
      <p:ext uri="{BB962C8B-B14F-4D97-AF65-F5344CB8AC3E}">
        <p14:creationId xmlns:p14="http://schemas.microsoft.com/office/powerpoint/2010/main" val="184920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B038-03F9-461A-830C-DF9A949F136F}" type="slidenum">
              <a:rPr lang="en-US" smtClean="0"/>
              <a:pPr/>
              <a:t>43</a:t>
            </a:fld>
            <a:endParaRPr lang="en-US"/>
          </a:p>
        </p:txBody>
      </p:sp>
    </p:spTree>
    <p:extLst>
      <p:ext uri="{BB962C8B-B14F-4D97-AF65-F5344CB8AC3E}">
        <p14:creationId xmlns:p14="http://schemas.microsoft.com/office/powerpoint/2010/main" val="199853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DCA4F-0FCB-4F43-81DE-7FA24FDEC014}" type="slidenum">
              <a:rPr lang="en-US" smtClean="0"/>
              <a:t>45</a:t>
            </a:fld>
            <a:endParaRPr lang="en-US"/>
          </a:p>
        </p:txBody>
      </p:sp>
    </p:spTree>
    <p:extLst>
      <p:ext uri="{BB962C8B-B14F-4D97-AF65-F5344CB8AC3E}">
        <p14:creationId xmlns:p14="http://schemas.microsoft.com/office/powerpoint/2010/main" val="401596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we’ve worked on high throughput techniques for phase mapping using high throughput synthesis and characterization.</a:t>
            </a:r>
          </a:p>
          <a:p>
            <a:r>
              <a:rPr lang="en-US" dirty="0"/>
              <a:t>Synthesis is performed using combinatorial library techniques, allowing us to create hundreds of samples that cover a composition diagram.</a:t>
            </a:r>
          </a:p>
          <a:p>
            <a:r>
              <a:rPr lang="en-US" dirty="0"/>
              <a:t>In this case we’ve made a composition spread of Fe Co and Ni and measured each sample’s composition giving us the points in this composition diagram.</a:t>
            </a:r>
          </a:p>
          <a:p>
            <a:r>
              <a:rPr lang="en-US" dirty="0"/>
              <a:t>We can then use high throughput diffraction systems to measure all the points for their structure.</a:t>
            </a:r>
          </a:p>
          <a:p>
            <a:r>
              <a:rPr lang="en-US" dirty="0"/>
              <a:t>The composition and structure data is then fed into a machine learning package to identify the phase map. This machine learning part takes minutes.</a:t>
            </a:r>
          </a:p>
        </p:txBody>
      </p:sp>
      <p:sp>
        <p:nvSpPr>
          <p:cNvPr id="4" name="Slide Number Placeholder 3"/>
          <p:cNvSpPr>
            <a:spLocks noGrp="1"/>
          </p:cNvSpPr>
          <p:nvPr>
            <p:ph type="sldNum" sz="quarter" idx="10"/>
          </p:nvPr>
        </p:nvSpPr>
        <p:spPr/>
        <p:txBody>
          <a:bodyPr/>
          <a:lstStyle/>
          <a:p>
            <a:fld id="{2D191E9D-885F-498E-A5C0-5C0CB8CFD1F5}" type="slidenum">
              <a:rPr lang="en-US" smtClean="0"/>
              <a:t>47</a:t>
            </a:fld>
            <a:endParaRPr lang="en-US"/>
          </a:p>
        </p:txBody>
      </p:sp>
    </p:spTree>
    <p:extLst>
      <p:ext uri="{BB962C8B-B14F-4D97-AF65-F5344CB8AC3E}">
        <p14:creationId xmlns:p14="http://schemas.microsoft.com/office/powerpoint/2010/main" val="164376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One</a:t>
            </a:r>
            <a:r>
              <a:rPr lang="en-US" altLang="en-US" baseline="0" dirty="0"/>
              <a:t> of these methods was used during data collection at SLAC in a search for rare-earth free permanent magnets. As the data was being collected, the experimentalist was able to see the phase diagram being generated sample by sample. The experimentalist was able to quickly identify this phase boundary region as one of interest and from more investigation was able to identify a new rare-earth free permanent magnet.</a:t>
            </a:r>
            <a:endParaRPr lang="en-US" altLang="en-US" dirty="0"/>
          </a:p>
          <a:p>
            <a:pPr>
              <a:spcBef>
                <a:spcPct val="0"/>
              </a:spcBef>
            </a:pPr>
            <a:endParaRPr lang="en-US" altLang="en-US" dirty="0"/>
          </a:p>
          <a:p>
            <a:pPr>
              <a:spcBef>
                <a:spcPct val="0"/>
              </a:spcBef>
            </a:pPr>
            <a:r>
              <a:rPr lang="en-US" altLang="en-US" dirty="0"/>
              <a:t>We</a:t>
            </a:r>
            <a:r>
              <a:rPr lang="en-US" altLang="en-US" baseline="0" dirty="0"/>
              <a:t> applied this on the fly code to analyze data being collected from the Mo-Co-Fe system and the experimentalist was able to immediately see a phase map for the wafer. He then investigated the phase change boundaries here and here and was able to discover a new rare-earth-free permanent magnet.</a:t>
            </a: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1613" indent="-269851">
              <a:defRPr>
                <a:solidFill>
                  <a:schemeClr val="tx1"/>
                </a:solidFill>
                <a:latin typeface="Calibri" pitchFamily="34" charset="0"/>
              </a:defRPr>
            </a:lvl2pPr>
            <a:lvl3pPr marL="1080992" indent="-215881">
              <a:defRPr>
                <a:solidFill>
                  <a:schemeClr val="tx1"/>
                </a:solidFill>
                <a:latin typeface="Calibri" pitchFamily="34" charset="0"/>
              </a:defRPr>
            </a:lvl3pPr>
            <a:lvl4pPr marL="1512753" indent="-215881">
              <a:defRPr>
                <a:solidFill>
                  <a:schemeClr val="tx1"/>
                </a:solidFill>
                <a:latin typeface="Calibri" pitchFamily="34" charset="0"/>
              </a:defRPr>
            </a:lvl4pPr>
            <a:lvl5pPr marL="1944515" indent="-215881">
              <a:defRPr>
                <a:solidFill>
                  <a:schemeClr val="tx1"/>
                </a:solidFill>
                <a:latin typeface="Calibri" pitchFamily="34" charset="0"/>
              </a:defRPr>
            </a:lvl5pPr>
            <a:lvl6pPr marL="2401674" indent="-215881" fontAlgn="base">
              <a:spcBef>
                <a:spcPct val="0"/>
              </a:spcBef>
              <a:spcAft>
                <a:spcPct val="0"/>
              </a:spcAft>
              <a:defRPr>
                <a:solidFill>
                  <a:schemeClr val="tx1"/>
                </a:solidFill>
                <a:latin typeface="Calibri" pitchFamily="34" charset="0"/>
              </a:defRPr>
            </a:lvl6pPr>
            <a:lvl7pPr marL="2858833" indent="-215881" fontAlgn="base">
              <a:spcBef>
                <a:spcPct val="0"/>
              </a:spcBef>
              <a:spcAft>
                <a:spcPct val="0"/>
              </a:spcAft>
              <a:defRPr>
                <a:solidFill>
                  <a:schemeClr val="tx1"/>
                </a:solidFill>
                <a:latin typeface="Calibri" pitchFamily="34" charset="0"/>
              </a:defRPr>
            </a:lvl7pPr>
            <a:lvl8pPr marL="3315992" indent="-215881" fontAlgn="base">
              <a:spcBef>
                <a:spcPct val="0"/>
              </a:spcBef>
              <a:spcAft>
                <a:spcPct val="0"/>
              </a:spcAft>
              <a:defRPr>
                <a:solidFill>
                  <a:schemeClr val="tx1"/>
                </a:solidFill>
                <a:latin typeface="Calibri" pitchFamily="34" charset="0"/>
              </a:defRPr>
            </a:lvl8pPr>
            <a:lvl9pPr marL="3773152" indent="-21588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F2D5C91-6C1D-46DE-A036-170506F6B5E3}" type="slidenum">
              <a:rPr lang="en-US" altLang="en-US">
                <a:solidFill>
                  <a:srgbClr val="000000"/>
                </a:solidFill>
                <a:latin typeface="Times New Roman" pitchFamily="18" charset="0"/>
              </a:rPr>
              <a:pPr fontAlgn="base">
                <a:spcBef>
                  <a:spcPct val="0"/>
                </a:spcBef>
                <a:spcAft>
                  <a:spcPct val="0"/>
                </a:spcAft>
              </a:pPr>
              <a:t>48</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121348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200150"/>
            <a:ext cx="7391400" cy="2457450"/>
          </a:xfrm>
        </p:spPr>
        <p:txBody>
          <a:bodyPr/>
          <a:lstStyle>
            <a:lvl1pPr>
              <a:buFontTx/>
              <a:buNone/>
              <a:defRPr sz="2100" b="1">
                <a:solidFill>
                  <a:schemeClr val="tx1">
                    <a:lumMod val="65000"/>
                    <a:lumOff val="35000"/>
                  </a:schemeClr>
                </a:solidFill>
                <a:latin typeface="Arial" pitchFamily="34" charset="0"/>
                <a:cs typeface="Arial" pitchFamily="34" charset="0"/>
              </a:defRPr>
            </a:lvl1pPr>
            <a:lvl2pPr>
              <a:buFontTx/>
              <a:buNone/>
              <a:defRPr sz="18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59E241F5-C4B5-6845-A5A5-BF4E2F751EA8}"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42686311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6CB5FBC8-D2AC-6A48-B29F-AAAE7B83BBA6}"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3480637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B6FD2293-F889-A441-9115-92BBD6493FD4}"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32271820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B49A39AC-1987-594B-B029-8C2C00F640A9}"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31821758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AE4225CA-A5D8-CE42-8124-70AED2AF9A8C}"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35079318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8CA90EC8-2282-8149-9F3C-643872DE7222}"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40479216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930D80BD-9B9C-FA49-9DE8-BF2E62502E43}"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40598638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E0E07146-A35C-FA4F-B3E0-D2250727E59C}"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24884235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 Title and Content copy">
    <p:spTree>
      <p:nvGrpSpPr>
        <p:cNvPr id="1" name=""/>
        <p:cNvGrpSpPr/>
        <p:nvPr/>
      </p:nvGrpSpPr>
      <p:grpSpPr>
        <a:xfrm>
          <a:off x="0" y="0"/>
          <a:ext cx="0" cy="0"/>
          <a:chOff x="0" y="0"/>
          <a:chExt cx="0" cy="0"/>
        </a:xfrm>
      </p:grpSpPr>
      <p:sp>
        <p:nvSpPr>
          <p:cNvPr id="144" name="Shape 144"/>
          <p:cNvSpPr>
            <a:spLocks noGrp="1"/>
          </p:cNvSpPr>
          <p:nvPr>
            <p:ph type="title"/>
          </p:nvPr>
        </p:nvSpPr>
        <p:spPr>
          <a:xfrm>
            <a:off x="455414" y="205979"/>
            <a:ext cx="8233172" cy="857251"/>
          </a:xfrm>
          <a:prstGeom prst="rect">
            <a:avLst/>
          </a:prstGeom>
          <a:ln>
            <a:round/>
          </a:ln>
        </p:spPr>
        <p:txBody>
          <a:bodyPr lIns="26788" tIns="26788" rIns="26788" bIns="26788" anchor="ctr"/>
          <a:lstStyle>
            <a:lvl1pPr algn="ctr" defTabSz="683097">
              <a:defRPr sz="3300" b="0">
                <a:solidFill>
                  <a:srgbClr val="000000"/>
                </a:solidFill>
                <a:uFill>
                  <a:solidFill>
                    <a:srgbClr val="000000"/>
                  </a:solidFill>
                </a:uFill>
                <a:latin typeface="Calibri"/>
                <a:ea typeface="Calibri"/>
                <a:cs typeface="Calibri"/>
                <a:sym typeface="Calibri"/>
              </a:defRPr>
            </a:lvl1pPr>
          </a:lstStyle>
          <a:p>
            <a:pPr lvl="0">
              <a:defRPr sz="1800">
                <a:uFillTx/>
              </a:defRPr>
            </a:pPr>
            <a:r>
              <a:rPr sz="3300">
                <a:uFill>
                  <a:solidFill/>
                </a:uFill>
              </a:rPr>
              <a:t>Title Text</a:t>
            </a:r>
          </a:p>
        </p:txBody>
      </p:sp>
      <p:sp>
        <p:nvSpPr>
          <p:cNvPr id="145" name="Shape 145"/>
          <p:cNvSpPr>
            <a:spLocks noGrp="1"/>
          </p:cNvSpPr>
          <p:nvPr>
            <p:ph type="body" idx="1"/>
          </p:nvPr>
        </p:nvSpPr>
        <p:spPr>
          <a:xfrm>
            <a:off x="455414" y="1198811"/>
            <a:ext cx="8233172" cy="3394473"/>
          </a:xfrm>
          <a:prstGeom prst="rect">
            <a:avLst/>
          </a:prstGeom>
          <a:ln>
            <a:round/>
          </a:ln>
        </p:spPr>
        <p:txBody>
          <a:bodyPr lIns="26788" tIns="26788" rIns="26788" bIns="26788"/>
          <a:lstStyle>
            <a:lvl1pPr defTabSz="683097">
              <a:spcBef>
                <a:spcPts val="527"/>
              </a:spcBef>
              <a:buClr>
                <a:srgbClr val="000000"/>
              </a:buClr>
              <a:buFont typeface="Arial"/>
              <a:defRPr sz="2325">
                <a:latin typeface="Calibri"/>
                <a:ea typeface="Calibri"/>
                <a:cs typeface="Calibri"/>
                <a:sym typeface="Calibri"/>
              </a:defRPr>
            </a:lvl1pPr>
            <a:lvl2pPr marL="391776" indent="-150683" defTabSz="683097">
              <a:spcBef>
                <a:spcPts val="475"/>
              </a:spcBef>
              <a:buClr>
                <a:srgbClr val="000000"/>
              </a:buClr>
              <a:buFont typeface="Arial"/>
              <a:buChar char="–"/>
              <a:defRPr sz="2025">
                <a:latin typeface="Calibri"/>
                <a:ea typeface="Calibri"/>
                <a:cs typeface="Calibri"/>
                <a:sym typeface="Calibri"/>
              </a:defRPr>
            </a:lvl2pPr>
            <a:lvl3pPr marL="602732" indent="-120547" defTabSz="683097">
              <a:spcBef>
                <a:spcPts val="422"/>
              </a:spcBef>
              <a:buClr>
                <a:srgbClr val="000000"/>
              </a:buClr>
              <a:buFont typeface="Arial"/>
              <a:defRPr sz="1800">
                <a:latin typeface="Calibri"/>
                <a:ea typeface="Calibri"/>
                <a:cs typeface="Calibri"/>
                <a:sym typeface="Calibri"/>
              </a:defRPr>
            </a:lvl3pPr>
            <a:lvl4pPr marL="843826" indent="-120547" defTabSz="683097">
              <a:spcBef>
                <a:spcPts val="316"/>
              </a:spcBef>
              <a:buClr>
                <a:srgbClr val="000000"/>
              </a:buClr>
              <a:buFont typeface="Arial"/>
              <a:buChar char="–"/>
              <a:defRPr>
                <a:latin typeface="Calibri"/>
                <a:ea typeface="Calibri"/>
                <a:cs typeface="Calibri"/>
                <a:sym typeface="Calibri"/>
              </a:defRPr>
            </a:lvl4pPr>
            <a:lvl5pPr marL="1084919" indent="-120547" defTabSz="683097">
              <a:spcBef>
                <a:spcPts val="316"/>
              </a:spcBef>
              <a:buClr>
                <a:srgbClr val="000000"/>
              </a:buClr>
              <a:buFont typeface="Arial"/>
              <a:buChar char="»"/>
              <a:defRPr>
                <a:latin typeface="Calibri"/>
                <a:ea typeface="Calibri"/>
                <a:cs typeface="Calibri"/>
                <a:sym typeface="Calibri"/>
              </a:defRPr>
            </a:lvl5pPr>
          </a:lstStyle>
          <a:p>
            <a:pPr lvl="0">
              <a:defRPr sz="1800">
                <a:uFillTx/>
              </a:defRPr>
            </a:pPr>
            <a:r>
              <a:rPr sz="2325">
                <a:uFill>
                  <a:solidFill/>
                </a:uFill>
              </a:rPr>
              <a:t>Body Level One</a:t>
            </a:r>
          </a:p>
          <a:p>
            <a:pPr lvl="1">
              <a:defRPr sz="1800">
                <a:uFillTx/>
              </a:defRPr>
            </a:pPr>
            <a:r>
              <a:rPr sz="2025">
                <a:uFill>
                  <a:solidFill/>
                </a:uFill>
              </a:rPr>
              <a:t>Body Level Two</a:t>
            </a:r>
          </a:p>
          <a:p>
            <a:pPr lvl="2">
              <a:defRPr sz="1800">
                <a:uFillTx/>
              </a:defRPr>
            </a:pPr>
            <a:r>
              <a:rPr sz="1800">
                <a:uFill>
                  <a:solidFill/>
                </a:uFill>
              </a:rPr>
              <a:t>Body Level Three</a:t>
            </a:r>
          </a:p>
          <a:p>
            <a:pPr lvl="3">
              <a:defRPr sz="1800">
                <a:uFillTx/>
              </a:defRPr>
            </a:pPr>
            <a:r>
              <a:rPr sz="1500">
                <a:uFill>
                  <a:solidFill/>
                </a:uFill>
              </a:rPr>
              <a:t>Body Level Four</a:t>
            </a:r>
          </a:p>
          <a:p>
            <a:pPr lvl="4">
              <a:defRPr sz="1800">
                <a:uFillTx/>
              </a:defRPr>
            </a:pPr>
            <a:r>
              <a:rPr sz="1500">
                <a:uFill>
                  <a:solidFill/>
                </a:uFill>
              </a:rPr>
              <a:t>Body Level Five</a:t>
            </a:r>
          </a:p>
        </p:txBody>
      </p:sp>
      <p:sp>
        <p:nvSpPr>
          <p:cNvPr id="146" name="Shape 146"/>
          <p:cNvSpPr>
            <a:spLocks noGrp="1"/>
          </p:cNvSpPr>
          <p:nvPr>
            <p:ph type="sldNum" sz="quarter" idx="2"/>
          </p:nvPr>
        </p:nvSpPr>
        <p:spPr>
          <a:xfrm>
            <a:off x="8479465" y="4870699"/>
            <a:ext cx="207337" cy="167432"/>
          </a:xfrm>
          <a:prstGeom prst="rect">
            <a:avLst/>
          </a:prstGeom>
          <a:ln>
            <a:round/>
          </a:ln>
        </p:spPr>
        <p:txBody>
          <a:bodyPr lIns="26788" tIns="26788" rIns="26788" bIns="26788"/>
          <a:lstStyle>
            <a:lvl1pPr algn="r" defTabSz="683097">
              <a:defRPr sz="825">
                <a:solidFill>
                  <a:srgbClr val="9A9A9A"/>
                </a:solidFill>
                <a:uFill>
                  <a:solidFill>
                    <a:srgbClr val="9A9A9A"/>
                  </a:solidFill>
                </a:u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lvl1pPr>
              <a:defRPr>
                <a:solidFill>
                  <a:srgbClr val="FFFFFF"/>
                </a:solidFill>
              </a:defRPr>
            </a:lvl1p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685605" y="57150"/>
            <a:ext cx="533400" cy="273844"/>
          </a:xfrm>
          <a:prstGeom prst="rect">
            <a:avLst/>
          </a:prstGeom>
        </p:spPr>
        <p:txBody>
          <a:bodyPr/>
          <a:lstStyle>
            <a:lvl1pPr>
              <a:defRPr sz="900">
                <a:solidFill>
                  <a:srgbClr val="FFFFFF"/>
                </a:solidFill>
              </a:defRPr>
            </a:lvl1pPr>
          </a:lstStyle>
          <a:p>
            <a:pPr>
              <a:defRPr/>
            </a:pPr>
            <a:fld id="{09954CA3-D4D3-9A48-835D-EE206C73C9EB}" type="slidenum">
              <a:rPr lang="en-US" smtClean="0"/>
              <a:pPr>
                <a:defRPr/>
              </a:pPr>
              <a:t>‹#›</a:t>
            </a:fld>
            <a:endParaRPr lang="en-US" sz="450" dirty="0">
              <a:latin typeface="Times" charset="0"/>
            </a:endParaRPr>
          </a:p>
        </p:txBody>
      </p:sp>
    </p:spTree>
    <p:extLst>
      <p:ext uri="{BB962C8B-B14F-4D97-AF65-F5344CB8AC3E}">
        <p14:creationId xmlns:p14="http://schemas.microsoft.com/office/powerpoint/2010/main" val="32208651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30201" y="88106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endParaRPr lang="en-US" sz="1800"/>
          </a:p>
        </p:txBody>
      </p:sp>
      <p:sp>
        <p:nvSpPr>
          <p:cNvPr id="2" name="Title 1"/>
          <p:cNvSpPr>
            <a:spLocks noGrp="1"/>
          </p:cNvSpPr>
          <p:nvPr>
            <p:ph type="ctrTitle"/>
          </p:nvPr>
        </p:nvSpPr>
        <p:spPr>
          <a:xfrm>
            <a:off x="417514" y="1626253"/>
            <a:ext cx="8307387" cy="1214438"/>
          </a:xfrm>
        </p:spPr>
        <p:txBody>
          <a:bodyPr/>
          <a:lstStyle>
            <a:lvl1pPr algn="ctr">
              <a:defRPr sz="3300"/>
            </a:lvl1pPr>
          </a:lstStyle>
          <a:p>
            <a:r>
              <a:rPr lang="en-US" dirty="0"/>
              <a:t>Click to edit Master title style</a:t>
            </a:r>
            <a:endParaRPr dirty="0"/>
          </a:p>
        </p:txBody>
      </p:sp>
      <p:sp>
        <p:nvSpPr>
          <p:cNvPr id="3" name="Subtitle 2"/>
          <p:cNvSpPr>
            <a:spLocks noGrp="1"/>
          </p:cNvSpPr>
          <p:nvPr>
            <p:ph type="subTitle" idx="1"/>
          </p:nvPr>
        </p:nvSpPr>
        <p:spPr>
          <a:xfrm>
            <a:off x="417514" y="2857500"/>
            <a:ext cx="8307387" cy="564777"/>
          </a:xfrm>
        </p:spPr>
        <p:txBody>
          <a:bodyPr>
            <a:normAutofit/>
          </a:bodyPr>
          <a:lstStyle>
            <a:lvl1pPr marL="0" indent="0" algn="ctr">
              <a:spcBef>
                <a:spcPts val="225"/>
              </a:spcBef>
              <a:buNone/>
              <a:defRPr sz="1800">
                <a:solidFill>
                  <a:schemeClr val="tx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282956922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1" y="4531023"/>
            <a:ext cx="683955" cy="273844"/>
          </a:xfrm>
          <a:prstGeom prst="rect">
            <a:avLst/>
          </a:prstGeom>
        </p:spPr>
        <p:txBody>
          <a:bodyPr/>
          <a:lstStyle/>
          <a:p>
            <a:endParaRPr lang="en-US" dirty="0"/>
          </a:p>
        </p:txBody>
      </p:sp>
      <p:sp>
        <p:nvSpPr>
          <p:cNvPr id="5" name="Footer Placeholder 4"/>
          <p:cNvSpPr>
            <a:spLocks noGrp="1"/>
          </p:cNvSpPr>
          <p:nvPr>
            <p:ph type="ftr" sz="quarter" idx="11"/>
          </p:nvPr>
        </p:nvSpPr>
        <p:spPr>
          <a:xfrm>
            <a:off x="508002" y="4531023"/>
            <a:ext cx="4723209"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2998" y="4531023"/>
            <a:ext cx="512504" cy="273844"/>
          </a:xfrm>
          <a:prstGeom prst="rect">
            <a:avLst/>
          </a:prstGeom>
        </p:spPr>
        <p:txBody>
          <a:bodyPr/>
          <a:lstStyle/>
          <a:p>
            <a:fld id="{0624AEE6-E942-4F5C-A610-97CA4B6B6DBA}" type="slidenum">
              <a:rPr lang="en-US" smtClean="0"/>
              <a:pPr/>
              <a:t>‹#›</a:t>
            </a:fld>
            <a:endParaRPr lang="en-US" dirty="0"/>
          </a:p>
        </p:txBody>
      </p:sp>
    </p:spTree>
    <p:extLst>
      <p:ext uri="{BB962C8B-B14F-4D97-AF65-F5344CB8AC3E}">
        <p14:creationId xmlns:p14="http://schemas.microsoft.com/office/powerpoint/2010/main" val="99432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200150"/>
            <a:ext cx="7391400" cy="2457450"/>
          </a:xfrm>
        </p:spPr>
        <p:txBody>
          <a:bodyPr/>
          <a:lstStyle>
            <a:lvl1pPr>
              <a:buFontTx/>
              <a:buNone/>
              <a:defRPr sz="2100" b="1">
                <a:solidFill>
                  <a:schemeClr val="tx1">
                    <a:lumMod val="65000"/>
                    <a:lumOff val="35000"/>
                  </a:schemeClr>
                </a:solidFill>
                <a:latin typeface="Arial" pitchFamily="34" charset="0"/>
                <a:cs typeface="Arial" pitchFamily="34" charset="0"/>
              </a:defRPr>
            </a:lvl1pPr>
            <a:lvl2pPr>
              <a:buFontTx/>
              <a:buNone/>
              <a:defRPr sz="18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05648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41143A2-4A67-4354-B5E9-D16DFDCE1C1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454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228600"/>
            <a:ext cx="8458200" cy="5715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914400"/>
            <a:ext cx="8229600" cy="405765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30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171450"/>
            <a:ext cx="8458200" cy="708422"/>
          </a:xfrm>
        </p:spPr>
        <p:txBody>
          <a:bodyPr>
            <a:normAutofit/>
          </a:bodyPr>
          <a:lstStyle>
            <a:lvl1pPr algn="l">
              <a:lnSpc>
                <a:spcPts val="1950"/>
              </a:lnSpc>
              <a:defRPr sz="1800" b="1">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sp>
        <p:nvSpPr>
          <p:cNvPr id="9" name="Content Placeholder 2"/>
          <p:cNvSpPr>
            <a:spLocks noGrp="1"/>
          </p:cNvSpPr>
          <p:nvPr>
            <p:ph sz="half" idx="1"/>
          </p:nvPr>
        </p:nvSpPr>
        <p:spPr>
          <a:xfrm>
            <a:off x="457200" y="914400"/>
            <a:ext cx="4038600" cy="41148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800">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4648200" y="914400"/>
            <a:ext cx="4038600" cy="41148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800">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7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171450"/>
            <a:ext cx="8534400" cy="708422"/>
          </a:xfrm>
        </p:spPr>
        <p:txBody>
          <a:bodyPr>
            <a:normAutofit/>
          </a:bodyPr>
          <a:lstStyle>
            <a:lvl1pPr algn="l">
              <a:lnSpc>
                <a:spcPts val="1950"/>
              </a:lnSpc>
              <a:defRPr sz="1800" b="1" baseline="0">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332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283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3804046"/>
            <a:ext cx="5486400" cy="425054"/>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1792288" y="459581"/>
            <a:ext cx="5486400" cy="325516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ext Placeholder 3"/>
          <p:cNvSpPr>
            <a:spLocks noGrp="1"/>
          </p:cNvSpPr>
          <p:nvPr>
            <p:ph type="body" sz="half" idx="2"/>
          </p:nvPr>
        </p:nvSpPr>
        <p:spPr>
          <a:xfrm>
            <a:off x="1792288" y="4311253"/>
            <a:ext cx="5486400" cy="375047"/>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7539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228600"/>
            <a:ext cx="8458200" cy="5715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914400"/>
            <a:ext cx="8229600" cy="405765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31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171450"/>
            <a:ext cx="8458200" cy="708422"/>
          </a:xfrm>
        </p:spPr>
        <p:txBody>
          <a:bodyPr>
            <a:normAutofit/>
          </a:bodyPr>
          <a:lstStyle>
            <a:lvl1pPr algn="l">
              <a:lnSpc>
                <a:spcPts val="1950"/>
              </a:lnSpc>
              <a:defRPr sz="1800" b="1">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sp>
        <p:nvSpPr>
          <p:cNvPr id="9" name="Content Placeholder 2"/>
          <p:cNvSpPr>
            <a:spLocks noGrp="1"/>
          </p:cNvSpPr>
          <p:nvPr>
            <p:ph sz="half" idx="1"/>
          </p:nvPr>
        </p:nvSpPr>
        <p:spPr>
          <a:xfrm>
            <a:off x="457200" y="914400"/>
            <a:ext cx="4038600" cy="41148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800">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4648200" y="914400"/>
            <a:ext cx="4038600" cy="41148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800">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9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114300"/>
            <a:ext cx="8308975" cy="857250"/>
          </a:xfrm>
        </p:spPr>
        <p:txBody>
          <a:bodyPr/>
          <a:lstStyle>
            <a:lvl1pPr>
              <a:defRPr>
                <a:solidFill>
                  <a:srgbClr val="FFFFFF"/>
                </a:solidFill>
              </a:defRPr>
            </a:lvl1pPr>
          </a:lstStyle>
          <a:p>
            <a:r>
              <a:rPr lang="en-US" dirty="0"/>
              <a:t>Click to edit Master title style</a:t>
            </a:r>
            <a:endParaRPr dirty="0"/>
          </a:p>
        </p:txBody>
      </p:sp>
      <p:sp>
        <p:nvSpPr>
          <p:cNvPr id="3" name="Slide Number Placeholder 3"/>
          <p:cNvSpPr>
            <a:spLocks noGrp="1"/>
          </p:cNvSpPr>
          <p:nvPr>
            <p:ph type="sldNum" sz="quarter" idx="10"/>
          </p:nvPr>
        </p:nvSpPr>
        <p:spPr>
          <a:xfrm>
            <a:off x="8681335" y="57150"/>
            <a:ext cx="533400" cy="273844"/>
          </a:xfrm>
          <a:prstGeom prst="rect">
            <a:avLst/>
          </a:prstGeom>
        </p:spPr>
        <p:txBody>
          <a:bodyPr/>
          <a:lstStyle>
            <a:lvl1pPr>
              <a:defRPr sz="900">
                <a:solidFill>
                  <a:srgbClr val="FFFFFF"/>
                </a:solidFill>
              </a:defRPr>
            </a:lvl1pPr>
          </a:lstStyle>
          <a:p>
            <a:pPr>
              <a:defRPr/>
            </a:pPr>
            <a:fld id="{F817D2C8-52F3-3A44-9D55-8EF355D57667}" type="slidenum">
              <a:rPr lang="en-US" smtClean="0"/>
              <a:pPr>
                <a:defRPr/>
              </a:pPr>
              <a:t>‹#›</a:t>
            </a:fld>
            <a:endParaRPr lang="en-US" sz="450" dirty="0">
              <a:latin typeface="Times" charset="0"/>
            </a:endParaRPr>
          </a:p>
        </p:txBody>
      </p:sp>
    </p:spTree>
    <p:extLst>
      <p:ext uri="{BB962C8B-B14F-4D97-AF65-F5344CB8AC3E}">
        <p14:creationId xmlns:p14="http://schemas.microsoft.com/office/powerpoint/2010/main" val="52094649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171450"/>
            <a:ext cx="8534400" cy="708422"/>
          </a:xfrm>
        </p:spPr>
        <p:txBody>
          <a:bodyPr>
            <a:normAutofit/>
          </a:bodyPr>
          <a:lstStyle>
            <a:lvl1pPr algn="l">
              <a:lnSpc>
                <a:spcPts val="1950"/>
              </a:lnSpc>
              <a:defRPr sz="1800" b="1" baseline="0">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8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4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3804046"/>
            <a:ext cx="5486400" cy="425054"/>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1792288" y="459581"/>
            <a:ext cx="5486400" cy="325516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ext Placeholder 3"/>
          <p:cNvSpPr>
            <a:spLocks noGrp="1"/>
          </p:cNvSpPr>
          <p:nvPr>
            <p:ph type="body" sz="half" idx="2"/>
          </p:nvPr>
        </p:nvSpPr>
        <p:spPr>
          <a:xfrm>
            <a:off x="1792288" y="4311253"/>
            <a:ext cx="5486400" cy="375047"/>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232589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228600"/>
            <a:ext cx="8458200" cy="5715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914400"/>
            <a:ext cx="8229600" cy="405765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103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171450"/>
            <a:ext cx="8458200" cy="708422"/>
          </a:xfrm>
        </p:spPr>
        <p:txBody>
          <a:bodyPr>
            <a:normAutofit/>
          </a:bodyPr>
          <a:lstStyle>
            <a:lvl1pPr algn="l">
              <a:lnSpc>
                <a:spcPts val="1950"/>
              </a:lnSpc>
              <a:defRPr sz="1800" b="1">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sp>
        <p:nvSpPr>
          <p:cNvPr id="9" name="Content Placeholder 2"/>
          <p:cNvSpPr>
            <a:spLocks noGrp="1"/>
          </p:cNvSpPr>
          <p:nvPr>
            <p:ph sz="half" idx="1"/>
          </p:nvPr>
        </p:nvSpPr>
        <p:spPr>
          <a:xfrm>
            <a:off x="457200" y="914400"/>
            <a:ext cx="4038600" cy="41148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800">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4648200" y="914400"/>
            <a:ext cx="4038600" cy="41148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800">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568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171450"/>
            <a:ext cx="8534400" cy="708422"/>
          </a:xfrm>
        </p:spPr>
        <p:txBody>
          <a:bodyPr>
            <a:normAutofit/>
          </a:bodyPr>
          <a:lstStyle>
            <a:lvl1pPr algn="l">
              <a:lnSpc>
                <a:spcPts val="1950"/>
              </a:lnSpc>
              <a:defRPr sz="1800" b="1" baseline="0">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31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3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3804046"/>
            <a:ext cx="5486400" cy="425054"/>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1792288" y="459581"/>
            <a:ext cx="5486400" cy="325516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ext Placeholder 3"/>
          <p:cNvSpPr>
            <a:spLocks noGrp="1"/>
          </p:cNvSpPr>
          <p:nvPr>
            <p:ph type="body" sz="half" idx="2"/>
          </p:nvPr>
        </p:nvSpPr>
        <p:spPr>
          <a:xfrm>
            <a:off x="1792288" y="4311253"/>
            <a:ext cx="5486400" cy="375047"/>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4009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228600"/>
            <a:ext cx="8458200" cy="5715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914400"/>
            <a:ext cx="8229600" cy="405765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51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171450"/>
            <a:ext cx="8458200" cy="708422"/>
          </a:xfrm>
        </p:spPr>
        <p:txBody>
          <a:bodyPr>
            <a:normAutofit/>
          </a:bodyPr>
          <a:lstStyle>
            <a:lvl1pPr algn="l">
              <a:lnSpc>
                <a:spcPts val="1950"/>
              </a:lnSpc>
              <a:defRPr sz="1800" b="1">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sp>
        <p:nvSpPr>
          <p:cNvPr id="9" name="Content Placeholder 2"/>
          <p:cNvSpPr>
            <a:spLocks noGrp="1"/>
          </p:cNvSpPr>
          <p:nvPr>
            <p:ph sz="half" idx="1"/>
          </p:nvPr>
        </p:nvSpPr>
        <p:spPr>
          <a:xfrm>
            <a:off x="457200" y="914400"/>
            <a:ext cx="4038600" cy="41148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800">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4648200" y="914400"/>
            <a:ext cx="4038600" cy="41148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800">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23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normAutofit/>
          </a:bodyPr>
          <a:lstStyle>
            <a:lvl1pPr>
              <a:defRPr sz="3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a:t>Click to edit Master title style</a:t>
            </a:r>
            <a:endParaRPr dirty="0"/>
          </a:p>
        </p:txBody>
      </p:sp>
      <p:sp>
        <p:nvSpPr>
          <p:cNvPr id="8" name="Content Placeholder 7"/>
          <p:cNvSpPr>
            <a:spLocks noGrp="1"/>
          </p:cNvSpPr>
          <p:nvPr>
            <p:ph sz="quarter" idx="11"/>
          </p:nvPr>
        </p:nvSpPr>
        <p:spPr>
          <a:xfrm>
            <a:off x="990600" y="814721"/>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685605" y="57150"/>
            <a:ext cx="533400" cy="273844"/>
          </a:xfrm>
          <a:prstGeom prst="rect">
            <a:avLst/>
          </a:prstGeom>
        </p:spPr>
        <p:txBody>
          <a:bodyPr/>
          <a:lstStyle>
            <a:lvl1pPr>
              <a:defRPr sz="900">
                <a:solidFill>
                  <a:srgbClr val="FFFFFF"/>
                </a:solidFill>
              </a:defRPr>
            </a:lvl1pPr>
          </a:lstStyle>
          <a:p>
            <a:pPr>
              <a:defRPr/>
            </a:pPr>
            <a:fld id="{09954CA3-D4D3-9A48-835D-EE206C73C9EB}" type="slidenum">
              <a:rPr lang="en-US" smtClean="0"/>
              <a:pPr>
                <a:defRPr/>
              </a:pPr>
              <a:t>‹#›</a:t>
            </a:fld>
            <a:endParaRPr lang="en-US" sz="450" dirty="0">
              <a:latin typeface="Times" charset="0"/>
            </a:endParaRPr>
          </a:p>
        </p:txBody>
      </p:sp>
      <p:sp>
        <p:nvSpPr>
          <p:cNvPr id="2" name="TextBox 1"/>
          <p:cNvSpPr txBox="1"/>
          <p:nvPr userDrawn="1"/>
        </p:nvSpPr>
        <p:spPr>
          <a:xfrm>
            <a:off x="2502256" y="4876050"/>
            <a:ext cx="3874779" cy="253916"/>
          </a:xfrm>
          <a:prstGeom prst="rect">
            <a:avLst/>
          </a:prstGeom>
          <a:noFill/>
        </p:spPr>
        <p:txBody>
          <a:bodyPr wrap="none" rtlCol="0">
            <a:spAutoFit/>
          </a:bodyPr>
          <a:lstStyle/>
          <a:p>
            <a:r>
              <a:rPr lang="en-US" sz="1050" i="1" dirty="0">
                <a:solidFill>
                  <a:srgbClr val="336699"/>
                </a:solidFill>
              </a:rPr>
              <a:t>Hanisch,</a:t>
            </a:r>
            <a:r>
              <a:rPr lang="en-US" sz="1050" i="1" baseline="0" dirty="0">
                <a:solidFill>
                  <a:srgbClr val="336699"/>
                </a:solidFill>
              </a:rPr>
              <a:t> MRSEC Directors Meeting                            October 18, 2018</a:t>
            </a:r>
            <a:endParaRPr lang="en-US" sz="1050" i="1" dirty="0">
              <a:solidFill>
                <a:srgbClr val="336699"/>
              </a:solidFill>
            </a:endParaRPr>
          </a:p>
        </p:txBody>
      </p:sp>
      <p:pic>
        <p:nvPicPr>
          <p:cNvPr id="6" name="Picture 5" descr="NISTlogo_stacked_PMS65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046" y="4588012"/>
            <a:ext cx="1284445" cy="393647"/>
          </a:xfrm>
          <a:prstGeom prst="rect">
            <a:avLst/>
          </a:prstGeom>
        </p:spPr>
      </p:pic>
    </p:spTree>
    <p:extLst>
      <p:ext uri="{BB962C8B-B14F-4D97-AF65-F5344CB8AC3E}">
        <p14:creationId xmlns:p14="http://schemas.microsoft.com/office/powerpoint/2010/main" val="32208651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171450"/>
            <a:ext cx="8534400" cy="708422"/>
          </a:xfrm>
        </p:spPr>
        <p:txBody>
          <a:bodyPr>
            <a:normAutofit/>
          </a:bodyPr>
          <a:lstStyle>
            <a:lvl1pPr algn="l">
              <a:lnSpc>
                <a:spcPts val="1950"/>
              </a:lnSpc>
              <a:defRPr sz="1800" b="1" baseline="0">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951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09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3804046"/>
            <a:ext cx="5486400" cy="425054"/>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1792288" y="459581"/>
            <a:ext cx="5486400" cy="325516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ext Placeholder 3"/>
          <p:cNvSpPr>
            <a:spLocks noGrp="1"/>
          </p:cNvSpPr>
          <p:nvPr>
            <p:ph type="body" sz="half" idx="2"/>
          </p:nvPr>
        </p:nvSpPr>
        <p:spPr>
          <a:xfrm>
            <a:off x="1792288" y="4311253"/>
            <a:ext cx="5486400" cy="375047"/>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18503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228600"/>
            <a:ext cx="8458200" cy="5715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914400"/>
            <a:ext cx="8229600" cy="405765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46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171450"/>
            <a:ext cx="8458200" cy="708422"/>
          </a:xfrm>
        </p:spPr>
        <p:txBody>
          <a:bodyPr>
            <a:normAutofit/>
          </a:bodyPr>
          <a:lstStyle>
            <a:lvl1pPr algn="l">
              <a:lnSpc>
                <a:spcPts val="1950"/>
              </a:lnSpc>
              <a:defRPr sz="1800" b="1">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sp>
        <p:nvSpPr>
          <p:cNvPr id="9" name="Content Placeholder 2"/>
          <p:cNvSpPr>
            <a:spLocks noGrp="1"/>
          </p:cNvSpPr>
          <p:nvPr>
            <p:ph sz="half" idx="1"/>
          </p:nvPr>
        </p:nvSpPr>
        <p:spPr>
          <a:xfrm>
            <a:off x="457200" y="914400"/>
            <a:ext cx="4038600" cy="41148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800">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4648200" y="914400"/>
            <a:ext cx="4038600" cy="41148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900">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50">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800">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54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171450"/>
            <a:ext cx="8534400" cy="708422"/>
          </a:xfrm>
        </p:spPr>
        <p:txBody>
          <a:bodyPr>
            <a:normAutofit/>
          </a:bodyPr>
          <a:lstStyle>
            <a:lvl1pPr algn="l">
              <a:lnSpc>
                <a:spcPts val="1950"/>
              </a:lnSpc>
              <a:defRPr sz="1800" b="1" baseline="0">
                <a:solidFill>
                  <a:schemeClr val="tx1">
                    <a:lumMod val="65000"/>
                    <a:lumOff val="35000"/>
                  </a:schemeClr>
                </a:solidFill>
                <a:latin typeface="Arial" pitchFamily="34" charset="0"/>
                <a:cs typeface="Arial" pitchFamily="34" charset="0"/>
              </a:defRPr>
            </a:lvl1pPr>
          </a:lstStyle>
          <a:p>
            <a:r>
              <a:rPr lang="en-US" dirty="0"/>
              <a:t>Click to edit Master title style</a:t>
            </a:r>
            <a:br>
              <a:rPr lang="en-US" dirty="0"/>
            </a:br>
            <a:r>
              <a:rPr lang="en-US" dirty="0"/>
              <a:t>second line</a:t>
            </a:r>
          </a:p>
        </p:txBody>
      </p:sp>
      <p:cxnSp>
        <p:nvCxnSpPr>
          <p:cNvPr id="11" name="Straight Connector 10"/>
          <p:cNvCxnSpPr/>
          <p:nvPr userDrawn="1"/>
        </p:nvCxnSpPr>
        <p:spPr>
          <a:xfrm>
            <a:off x="304800" y="8001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149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21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3804046"/>
            <a:ext cx="5486400" cy="425054"/>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1792288" y="459581"/>
            <a:ext cx="5486400" cy="325516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ext Placeholder 3"/>
          <p:cNvSpPr>
            <a:spLocks noGrp="1"/>
          </p:cNvSpPr>
          <p:nvPr>
            <p:ph type="body" sz="half" idx="2"/>
          </p:nvPr>
        </p:nvSpPr>
        <p:spPr>
          <a:xfrm>
            <a:off x="1792288" y="4311253"/>
            <a:ext cx="5486400" cy="375047"/>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65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FDE1C0EF-EE15-A34F-B93B-A37BFB9571C6}"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25663670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70411BC5-3D0F-C74B-B829-7B5383135491}"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13557747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D0221CC2-017B-CC43-A5B9-D1555F75FCE6}"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4861383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32CB72E2-F5F9-5B49-8644-7CF5BFC67365}"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12576521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6" y="57150"/>
            <a:ext cx="7165975" cy="571500"/>
          </a:xfrm>
        </p:spPr>
        <p:txBody>
          <a:bodyPr/>
          <a:lstStyle/>
          <a:p>
            <a:r>
              <a:rPr lang="en-US" dirty="0"/>
              <a:t>Click to edit Master title style</a:t>
            </a:r>
            <a:endParaRPr dirty="0"/>
          </a:p>
        </p:txBody>
      </p:sp>
      <p:sp>
        <p:nvSpPr>
          <p:cNvPr id="8" name="Content Placeholder 7"/>
          <p:cNvSpPr>
            <a:spLocks noGrp="1"/>
          </p:cNvSpPr>
          <p:nvPr>
            <p:ph sz="quarter" idx="11"/>
          </p:nvPr>
        </p:nvSpPr>
        <p:spPr>
          <a:xfrm>
            <a:off x="990600" y="1200150"/>
            <a:ext cx="7239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a:xfrm>
            <a:off x="8458200" y="57150"/>
            <a:ext cx="533400" cy="273844"/>
          </a:xfrm>
          <a:prstGeom prst="rect">
            <a:avLst/>
          </a:prstGeom>
        </p:spPr>
        <p:txBody>
          <a:bodyPr/>
          <a:lstStyle>
            <a:lvl1pPr>
              <a:defRPr/>
            </a:lvl1pPr>
          </a:lstStyle>
          <a:p>
            <a:pPr>
              <a:defRPr/>
            </a:pPr>
            <a:fld id="{AD802FAF-31E1-7843-8A5F-7EF53FE60AD5}" type="slidenum">
              <a:rPr lang="en-US"/>
              <a:pPr>
                <a:defRPr/>
              </a:pPr>
              <a:t>‹#›</a:t>
            </a:fld>
            <a:endParaRPr lang="en-US" sz="675">
              <a:solidFill>
                <a:srgbClr val="1D2C64"/>
              </a:solidFill>
              <a:latin typeface="Times" charset="0"/>
            </a:endParaRPr>
          </a:p>
        </p:txBody>
      </p:sp>
    </p:spTree>
    <p:extLst>
      <p:ext uri="{BB962C8B-B14F-4D97-AF65-F5344CB8AC3E}">
        <p14:creationId xmlns:p14="http://schemas.microsoft.com/office/powerpoint/2010/main" val="13687420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4.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4.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4.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7" r:id="rId20"/>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1563694"/>
      </p:ext>
    </p:extLst>
  </p:cSld>
  <p:clrMap bg1="lt1" tx1="dk1" bg2="lt2" tx2="dk2" accent1="accent1" accent2="accent2" accent3="accent3" accent4="accent4" accent5="accent5" accent6="accent6" hlink="hlink" folHlink="folHlink"/>
  <p:sldLayoutIdLst>
    <p:sldLayoutId id="2147483752" r:id="rId1"/>
    <p:sldLayoutId id="2147483753"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10803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11183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45965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92606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0419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imrr.bipm.or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nist.gov/data/upload/NIST-Plan-for-Public-Access.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ist.gov/srd/material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t2c2.nist.gov:32500/" TargetMode="External"/><Relationship Id="rId2" Type="http://schemas.openxmlformats.org/officeDocument/2006/relationships/hyperlink" Target="http://ice.nist.gov/" TargetMode="Externa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hyperspy.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tiff"/><Relationship Id="rId7" Type="http://schemas.openxmlformats.org/officeDocument/2006/relationships/image" Target="../media/image40.tiff"/><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tiff"/><Relationship Id="rId1" Type="http://schemas.openxmlformats.org/officeDocument/2006/relationships/slideLayout" Target="../slideLayouts/slideLayout4.xml"/><Relationship Id="rId4" Type="http://schemas.openxmlformats.org/officeDocument/2006/relationships/image" Target="../media/image60.tiff"/></Relationships>
</file>

<file path=ppt/slides/_rels/slide43.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4.xml"/><Relationship Id="rId4" Type="http://schemas.openxmlformats.org/officeDocument/2006/relationships/image" Target="../media/image63.tif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hyperlink" Target="https://nanocenter.umd.edu/events/mlmr/" TargetMode="External"/><Relationship Id="rId9"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emf"/><Relationship Id="rId4" Type="http://schemas.openxmlformats.org/officeDocument/2006/relationships/image" Target="../media/image74.emf"/></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nist.gov/mml/odi" TargetMode="External"/><Relationship Id="rId2" Type="http://schemas.openxmlformats.org/officeDocument/2006/relationships/image" Target="../media/image78.png"/><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aterials.registry.nist.gov/"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aterials.registry.nist.gov/"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7"/>
          <p:cNvSpPr>
            <a:spLocks noGrp="1"/>
          </p:cNvSpPr>
          <p:nvPr>
            <p:ph type="subTitle" idx="1"/>
          </p:nvPr>
        </p:nvSpPr>
        <p:spPr>
          <a:xfrm>
            <a:off x="971532" y="2571750"/>
            <a:ext cx="5193605" cy="2131478"/>
          </a:xfrm>
        </p:spPr>
        <p:txBody>
          <a:bodyPr>
            <a:noAutofit/>
          </a:bodyPr>
          <a:lstStyle/>
          <a:p>
            <a:pPr algn="r"/>
            <a:r>
              <a:rPr lang="en-US" dirty="0">
                <a:solidFill>
                  <a:srgbClr val="1D2C64"/>
                </a:solidFill>
                <a:latin typeface="Arial" charset="0"/>
                <a:ea typeface="ＭＳ Ｐゴシック" charset="0"/>
                <a:cs typeface="ＭＳ Ｐゴシック" charset="0"/>
              </a:rPr>
              <a:t>Robert Hanisch</a:t>
            </a:r>
          </a:p>
          <a:p>
            <a:pPr algn="r"/>
            <a:r>
              <a:rPr lang="en-US" dirty="0">
                <a:solidFill>
                  <a:srgbClr val="1D2C64"/>
                </a:solidFill>
                <a:latin typeface="Arial" charset="0"/>
                <a:ea typeface="ＭＳ Ｐゴシック" charset="0"/>
                <a:cs typeface="ＭＳ Ｐゴシック" charset="0"/>
              </a:rPr>
              <a:t>Director, Office of Data and Informatics</a:t>
            </a:r>
          </a:p>
          <a:p>
            <a:pPr algn="r"/>
            <a:r>
              <a:rPr lang="en-US" dirty="0">
                <a:solidFill>
                  <a:srgbClr val="1D2C64"/>
                </a:solidFill>
                <a:latin typeface="Arial" charset="0"/>
                <a:ea typeface="ＭＳ Ｐゴシック" charset="0"/>
                <a:cs typeface="ＭＳ Ｐゴシック" charset="0"/>
              </a:rPr>
              <a:t>Material Measurement Laboratory</a:t>
            </a:r>
          </a:p>
          <a:p>
            <a:pPr algn="r"/>
            <a:r>
              <a:rPr lang="en-US" dirty="0">
                <a:solidFill>
                  <a:srgbClr val="1D2C64"/>
                </a:solidFill>
                <a:latin typeface="Arial" charset="0"/>
                <a:ea typeface="ＭＳ Ｐゴシック" charset="0"/>
                <a:cs typeface="ＭＳ Ｐゴシック" charset="0"/>
              </a:rPr>
              <a:t>National Institute of Standards and Technology</a:t>
            </a:r>
          </a:p>
          <a:p>
            <a:endParaRPr lang="en-US" dirty="0">
              <a:solidFill>
                <a:srgbClr val="1D2C64"/>
              </a:solidFill>
              <a:latin typeface="Arial" charset="0"/>
              <a:ea typeface="ＭＳ Ｐゴシック" charset="0"/>
              <a:cs typeface="ＭＳ Ｐゴシック" charset="0"/>
            </a:endParaRPr>
          </a:p>
          <a:p>
            <a:pPr algn="r"/>
            <a:r>
              <a:rPr lang="en-US" dirty="0">
                <a:solidFill>
                  <a:srgbClr val="1D2C64"/>
                </a:solidFill>
                <a:latin typeface="Arial" charset="0"/>
                <a:ea typeface="ＭＳ Ｐゴシック" charset="0"/>
                <a:cs typeface="ＭＳ Ｐゴシック" charset="0"/>
              </a:rPr>
              <a:t>                  Thursday October 18, 2018</a:t>
            </a:r>
          </a:p>
        </p:txBody>
      </p:sp>
      <p:pic>
        <p:nvPicPr>
          <p:cNvPr id="4" name="Picture 3" descr="NISTlogo_stacked_PMS65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4784" y="4588012"/>
            <a:ext cx="963334" cy="393647"/>
          </a:xfrm>
          <a:prstGeom prst="rect">
            <a:avLst/>
          </a:prstGeom>
        </p:spPr>
      </p:pic>
      <p:sp>
        <p:nvSpPr>
          <p:cNvPr id="6" name="Title 7"/>
          <p:cNvSpPr>
            <a:spLocks noGrp="1"/>
          </p:cNvSpPr>
          <p:nvPr>
            <p:ph type="ctrTitle"/>
          </p:nvPr>
        </p:nvSpPr>
        <p:spPr>
          <a:xfrm>
            <a:off x="1342110" y="728310"/>
            <a:ext cx="6532720" cy="1560083"/>
          </a:xfrm>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latin typeface="Arial" charset="0"/>
                <a:ea typeface="ＭＳ Ｐゴシック" charset="0"/>
                <a:cs typeface="ＭＳ Ｐゴシック" charset="0"/>
              </a:rPr>
              <a:t>Data Management, Curation, and</a:t>
            </a:r>
            <a:br>
              <a:rPr lang="en-US" dirty="0">
                <a:ln w="0"/>
                <a:solidFill>
                  <a:schemeClr val="accent1"/>
                </a:solidFill>
                <a:effectLst>
                  <a:outerShdw blurRad="38100" dist="25400" dir="5400000" algn="ctr" rotWithShape="0">
                    <a:srgbClr val="6E747A">
                      <a:alpha val="43000"/>
                    </a:srgbClr>
                  </a:outerShdw>
                </a:effectLst>
                <a:latin typeface="Arial" charset="0"/>
                <a:ea typeface="ＭＳ Ｐゴシック" charset="0"/>
                <a:cs typeface="ＭＳ Ｐゴシック" charset="0"/>
              </a:rPr>
            </a:br>
            <a:r>
              <a:rPr lang="en-US" dirty="0">
                <a:ln w="0"/>
                <a:solidFill>
                  <a:schemeClr val="accent1"/>
                </a:solidFill>
                <a:effectLst>
                  <a:outerShdw blurRad="38100" dist="25400" dir="5400000" algn="ctr" rotWithShape="0">
                    <a:srgbClr val="6E747A">
                      <a:alpha val="43000"/>
                    </a:srgbClr>
                  </a:outerShdw>
                </a:effectLst>
                <a:latin typeface="Arial" charset="0"/>
                <a:ea typeface="ＭＳ Ｐゴシック" charset="0"/>
                <a:cs typeface="ＭＳ Ｐゴシック" charset="0"/>
              </a:rPr>
              <a:t>Dissemination Strategies for Materials Science</a:t>
            </a:r>
            <a:endParaRPr lang="en-US" sz="2400" dirty="0">
              <a:ln w="0"/>
              <a:solidFill>
                <a:schemeClr val="accent1"/>
              </a:solidFill>
              <a:effectLst>
                <a:outerShdw blurRad="38100" dist="25400" dir="5400000" algn="ctr" rotWithShape="0">
                  <a:srgbClr val="6E747A">
                    <a:alpha val="43000"/>
                  </a:srgbClr>
                </a:outerShdw>
              </a:effectLst>
              <a:latin typeface="Arial"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66B2DDFD-F0EC-6A49-B969-7C9D39E26E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53845" y="2615324"/>
            <a:ext cx="1613010" cy="1876675"/>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9</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5214" y="238647"/>
            <a:ext cx="6019984" cy="4663984"/>
          </a:xfrm>
          <a:prstGeom prst="rect">
            <a:avLst/>
          </a:prstGeom>
          <a:ln w="12700">
            <a:solidFill>
              <a:schemeClr val="accent1"/>
            </a:solidFill>
          </a:ln>
          <a:effectLst>
            <a:outerShdw blurRad="50800" dist="38100" dir="2700000" algn="tl" rotWithShape="0">
              <a:prstClr val="black">
                <a:alpha val="40000"/>
              </a:prstClr>
            </a:outerShdw>
          </a:effectLst>
        </p:spPr>
      </p:pic>
      <p:sp>
        <p:nvSpPr>
          <p:cNvPr id="2" name="TextBox 1"/>
          <p:cNvSpPr txBox="1"/>
          <p:nvPr/>
        </p:nvSpPr>
        <p:spPr>
          <a:xfrm>
            <a:off x="3621477" y="566526"/>
            <a:ext cx="1694631" cy="300082"/>
          </a:xfrm>
          <a:prstGeom prst="rect">
            <a:avLst/>
          </a:prstGeom>
          <a:noFill/>
        </p:spPr>
        <p:txBody>
          <a:bodyPr wrap="none" rtlCol="0">
            <a:spAutoFit/>
          </a:bodyPr>
          <a:lstStyle/>
          <a:p>
            <a:r>
              <a:rPr lang="en-US" sz="1350" dirty="0">
                <a:hlinkClick r:id="rId3"/>
              </a:rPr>
              <a:t>http://imrr.bipm.org/</a:t>
            </a:r>
            <a:endParaRPr lang="en-US" sz="1350" dirty="0"/>
          </a:p>
        </p:txBody>
      </p:sp>
    </p:spTree>
    <p:extLst>
      <p:ext uri="{BB962C8B-B14F-4D97-AF65-F5344CB8AC3E}">
        <p14:creationId xmlns:p14="http://schemas.microsoft.com/office/powerpoint/2010/main" val="20479376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10</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2505" y="73595"/>
            <a:ext cx="5917478" cy="4744848"/>
          </a:xfrm>
          <a:prstGeom prst="rect">
            <a:avLst/>
          </a:prstGeom>
        </p:spPr>
      </p:pic>
    </p:spTree>
    <p:extLst>
      <p:ext uri="{BB962C8B-B14F-4D97-AF65-F5344CB8AC3E}">
        <p14:creationId xmlns:p14="http://schemas.microsoft.com/office/powerpoint/2010/main" val="465421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Federated Architecture</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11</a:t>
            </a:fld>
            <a:endParaRPr lang="en-US" sz="450" dirty="0">
              <a:latin typeface="Times" charset="0"/>
            </a:endParaRPr>
          </a:p>
        </p:txBody>
      </p:sp>
      <p:sp>
        <p:nvSpPr>
          <p:cNvPr id="12" name="Text Box 23"/>
          <p:cNvSpPr txBox="1">
            <a:spLocks noChangeArrowheads="1"/>
          </p:cNvSpPr>
          <p:nvPr/>
        </p:nvSpPr>
        <p:spPr bwMode="auto">
          <a:xfrm>
            <a:off x="1732162" y="2743365"/>
            <a:ext cx="896399" cy="7155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350" dirty="0">
                <a:solidFill>
                  <a:srgbClr val="263B86"/>
                </a:solidFill>
                <a:latin typeface="Helvetica"/>
                <a:cs typeface="Helvetica"/>
              </a:rPr>
              <a:t>major</a:t>
            </a:r>
          </a:p>
          <a:p>
            <a:pPr algn="r"/>
            <a:r>
              <a:rPr lang="en-US" sz="1350" dirty="0">
                <a:solidFill>
                  <a:srgbClr val="263B86"/>
                </a:solidFill>
                <a:latin typeface="Helvetica"/>
                <a:cs typeface="Helvetica"/>
              </a:rPr>
              <a:t>data</a:t>
            </a:r>
          </a:p>
          <a:p>
            <a:pPr algn="r"/>
            <a:r>
              <a:rPr lang="en-US" sz="1350" dirty="0">
                <a:solidFill>
                  <a:srgbClr val="263B86"/>
                </a:solidFill>
                <a:latin typeface="Helvetica"/>
                <a:cs typeface="Helvetica"/>
              </a:rPr>
              <a:t>providers</a:t>
            </a:r>
          </a:p>
        </p:txBody>
      </p:sp>
      <p:grpSp>
        <p:nvGrpSpPr>
          <p:cNvPr id="13" name="Group 12"/>
          <p:cNvGrpSpPr>
            <a:grpSpLocks/>
          </p:cNvGrpSpPr>
          <p:nvPr/>
        </p:nvGrpSpPr>
        <p:grpSpPr bwMode="auto">
          <a:xfrm>
            <a:off x="2728840" y="2963827"/>
            <a:ext cx="992331" cy="743769"/>
            <a:chOff x="2832" y="2352"/>
            <a:chExt cx="864" cy="644"/>
          </a:xfrm>
        </p:grpSpPr>
        <p:sp>
          <p:nvSpPr>
            <p:cNvPr id="14" name="AutoShape 3"/>
            <p:cNvSpPr>
              <a:spLocks noChangeArrowheads="1"/>
            </p:cNvSpPr>
            <p:nvPr/>
          </p:nvSpPr>
          <p:spPr bwMode="auto">
            <a:xfrm>
              <a:off x="2832" y="2352"/>
              <a:ext cx="864" cy="624"/>
            </a:xfrm>
            <a:prstGeom prst="roundRect">
              <a:avLst>
                <a:gd name="adj" fmla="val 16667"/>
              </a:avLst>
            </a:prstGeom>
            <a:solidFill>
              <a:srgbClr val="F3FCA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pic>
          <p:nvPicPr>
            <p:cNvPr id="15" name="Picture 14" descr="cardcatalo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2" y="2400"/>
              <a:ext cx="330" cy="2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a:spLocks noChangeArrowheads="1"/>
            </p:cNvSpPr>
            <p:nvPr/>
          </p:nvSpPr>
          <p:spPr bwMode="auto">
            <a:xfrm>
              <a:off x="2880" y="2496"/>
              <a:ext cx="693" cy="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050" dirty="0">
                  <a:solidFill>
                    <a:srgbClr val="824100"/>
                  </a:solidFill>
                  <a:latin typeface="Franklin Gothic Medium" charset="0"/>
                </a:rPr>
                <a:t>Local </a:t>
              </a:r>
            </a:p>
            <a:p>
              <a:r>
                <a:rPr lang="en-US" sz="1050" dirty="0">
                  <a:solidFill>
                    <a:srgbClr val="824100"/>
                  </a:solidFill>
                  <a:latin typeface="Franklin Gothic Medium" charset="0"/>
                </a:rPr>
                <a:t>Publishing</a:t>
              </a:r>
            </a:p>
            <a:p>
              <a:r>
                <a:rPr lang="en-US" sz="1050" dirty="0">
                  <a:solidFill>
                    <a:srgbClr val="824100"/>
                  </a:solidFill>
                  <a:latin typeface="Franklin Gothic Medium" charset="0"/>
                </a:rPr>
                <a:t>Registry</a:t>
              </a:r>
            </a:p>
          </p:txBody>
        </p:sp>
      </p:grpSp>
      <p:grpSp>
        <p:nvGrpSpPr>
          <p:cNvPr id="17" name="Group 10"/>
          <p:cNvGrpSpPr>
            <a:grpSpLocks/>
          </p:cNvGrpSpPr>
          <p:nvPr/>
        </p:nvGrpSpPr>
        <p:grpSpPr bwMode="auto">
          <a:xfrm>
            <a:off x="4217337" y="857249"/>
            <a:ext cx="1495388" cy="688333"/>
            <a:chOff x="3456" y="1056"/>
            <a:chExt cx="1302" cy="596"/>
          </a:xfrm>
        </p:grpSpPr>
        <p:sp>
          <p:nvSpPr>
            <p:cNvPr id="18" name="AutoShape 11"/>
            <p:cNvSpPr>
              <a:spLocks noChangeArrowheads="1"/>
            </p:cNvSpPr>
            <p:nvPr/>
          </p:nvSpPr>
          <p:spPr bwMode="auto">
            <a:xfrm>
              <a:off x="3456" y="1104"/>
              <a:ext cx="1248" cy="528"/>
            </a:xfrm>
            <a:prstGeom prst="roundRect">
              <a:avLst>
                <a:gd name="adj" fmla="val 16667"/>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050">
                <a:latin typeface="Franklin Gothic Medium" charset="0"/>
              </a:endParaRPr>
            </a:p>
          </p:txBody>
        </p:sp>
        <p:pic>
          <p:nvPicPr>
            <p:cNvPr id="19" name="Picture 12" descr="catalog2"/>
            <p:cNvPicPr>
              <a:picLocks noChangeAspect="1" noChangeArrowheads="1"/>
            </p:cNvPicPr>
            <p:nvPr/>
          </p:nvPicPr>
          <p:blipFill>
            <a:blip r:embed="rId3" cstate="email">
              <a:extLst>
                <a:ext uri="{28A0092B-C50C-407E-A947-70E740481C1C}">
                  <a14:useLocalDpi xmlns:a14="http://schemas.microsoft.com/office/drawing/2010/main"/>
                </a:ext>
              </a:extLst>
            </a:blip>
            <a:srcRect l="23952" t="24844" r="13773" b="15527"/>
            <a:stretch>
              <a:fillRect/>
            </a:stretch>
          </p:blipFill>
          <p:spPr bwMode="auto">
            <a:xfrm>
              <a:off x="3504" y="1056"/>
              <a:ext cx="624" cy="57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3" descr="gnome-searchto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96" y="1344"/>
              <a:ext cx="240" cy="24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14"/>
            <p:cNvSpPr txBox="1">
              <a:spLocks noChangeArrowheads="1"/>
            </p:cNvSpPr>
            <p:nvPr/>
          </p:nvSpPr>
          <p:spPr bwMode="auto">
            <a:xfrm>
              <a:off x="4032" y="1152"/>
              <a:ext cx="726" cy="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50">
                  <a:solidFill>
                    <a:srgbClr val="824100"/>
                  </a:solidFill>
                  <a:latin typeface="Franklin Gothic Medium" charset="0"/>
                </a:rPr>
                <a:t>Full</a:t>
              </a:r>
            </a:p>
            <a:p>
              <a:r>
                <a:rPr lang="en-US" sz="1050">
                  <a:solidFill>
                    <a:srgbClr val="824100"/>
                  </a:solidFill>
                  <a:latin typeface="Franklin Gothic Medium" charset="0"/>
                </a:rPr>
                <a:t>Searchable</a:t>
              </a:r>
            </a:p>
            <a:p>
              <a:r>
                <a:rPr lang="en-US" sz="1050">
                  <a:solidFill>
                    <a:srgbClr val="824100"/>
                  </a:solidFill>
                  <a:latin typeface="Franklin Gothic Medium" charset="0"/>
                </a:rPr>
                <a:t>Registry</a:t>
              </a:r>
            </a:p>
          </p:txBody>
        </p:sp>
      </p:grpSp>
      <p:grpSp>
        <p:nvGrpSpPr>
          <p:cNvPr id="22" name="Group 21"/>
          <p:cNvGrpSpPr/>
          <p:nvPr/>
        </p:nvGrpSpPr>
        <p:grpSpPr>
          <a:xfrm>
            <a:off x="5926351" y="1965975"/>
            <a:ext cx="1495437" cy="687954"/>
            <a:chOff x="6377799" y="2621300"/>
            <a:chExt cx="1993916" cy="917272"/>
          </a:xfrm>
        </p:grpSpPr>
        <p:sp>
          <p:nvSpPr>
            <p:cNvPr id="23" name="AutoShape 19"/>
            <p:cNvSpPr>
              <a:spLocks noChangeArrowheads="1"/>
            </p:cNvSpPr>
            <p:nvPr/>
          </p:nvSpPr>
          <p:spPr bwMode="auto">
            <a:xfrm>
              <a:off x="6377799" y="2695215"/>
              <a:ext cx="1911155" cy="813065"/>
            </a:xfrm>
            <a:prstGeom prst="roundRect">
              <a:avLst>
                <a:gd name="adj" fmla="val 16667"/>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050">
                <a:latin typeface="Franklin Gothic Medium" charset="0"/>
              </a:endParaRPr>
            </a:p>
          </p:txBody>
        </p:sp>
        <p:pic>
          <p:nvPicPr>
            <p:cNvPr id="24" name="Picture 20" descr="catalog2"/>
            <p:cNvPicPr>
              <a:picLocks noChangeAspect="1" noChangeArrowheads="1"/>
            </p:cNvPicPr>
            <p:nvPr/>
          </p:nvPicPr>
          <p:blipFill>
            <a:blip r:embed="rId3" cstate="email">
              <a:extLst>
                <a:ext uri="{28A0092B-C50C-407E-A947-70E740481C1C}">
                  <a14:useLocalDpi xmlns:a14="http://schemas.microsoft.com/office/drawing/2010/main"/>
                </a:ext>
              </a:extLst>
            </a:blip>
            <a:srcRect l="23952" t="24844" r="13773" b="15527"/>
            <a:stretch>
              <a:fillRect/>
            </a:stretch>
          </p:blipFill>
          <p:spPr bwMode="auto">
            <a:xfrm>
              <a:off x="6451305" y="2621300"/>
              <a:ext cx="955578" cy="88698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1" descr="gnome-searchto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5329" y="3064790"/>
              <a:ext cx="367530" cy="369575"/>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 Box 22"/>
            <p:cNvSpPr txBox="1">
              <a:spLocks noChangeArrowheads="1"/>
            </p:cNvSpPr>
            <p:nvPr/>
          </p:nvSpPr>
          <p:spPr bwMode="auto">
            <a:xfrm>
              <a:off x="7259871" y="2769131"/>
              <a:ext cx="111184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50">
                  <a:solidFill>
                    <a:srgbClr val="824100"/>
                  </a:solidFill>
                  <a:latin typeface="Franklin Gothic Medium" charset="0"/>
                </a:rPr>
                <a:t>Full</a:t>
              </a:r>
            </a:p>
            <a:p>
              <a:r>
                <a:rPr lang="en-US" sz="1050">
                  <a:solidFill>
                    <a:srgbClr val="824100"/>
                  </a:solidFill>
                  <a:latin typeface="Franklin Gothic Medium" charset="0"/>
                </a:rPr>
                <a:t>Searchable</a:t>
              </a:r>
            </a:p>
            <a:p>
              <a:r>
                <a:rPr lang="en-US" sz="1050">
                  <a:solidFill>
                    <a:srgbClr val="824100"/>
                  </a:solidFill>
                  <a:latin typeface="Franklin Gothic Medium" charset="0"/>
                </a:rPr>
                <a:t>Registry</a:t>
              </a:r>
            </a:p>
          </p:txBody>
        </p:sp>
      </p:grpSp>
      <p:grpSp>
        <p:nvGrpSpPr>
          <p:cNvPr id="27" name="Group 26"/>
          <p:cNvGrpSpPr/>
          <p:nvPr/>
        </p:nvGrpSpPr>
        <p:grpSpPr>
          <a:xfrm>
            <a:off x="2012156" y="1799666"/>
            <a:ext cx="992331" cy="743769"/>
            <a:chOff x="1158875" y="2399555"/>
            <a:chExt cx="1323108" cy="991693"/>
          </a:xfrm>
        </p:grpSpPr>
        <p:grpSp>
          <p:nvGrpSpPr>
            <p:cNvPr id="28" name="Group 15"/>
            <p:cNvGrpSpPr>
              <a:grpSpLocks/>
            </p:cNvGrpSpPr>
            <p:nvPr/>
          </p:nvGrpSpPr>
          <p:grpSpPr bwMode="auto">
            <a:xfrm>
              <a:off x="1158875" y="2399555"/>
              <a:ext cx="1323108" cy="991693"/>
              <a:chOff x="2832" y="2352"/>
              <a:chExt cx="864" cy="644"/>
            </a:xfrm>
          </p:grpSpPr>
          <p:sp>
            <p:nvSpPr>
              <p:cNvPr id="30" name="AutoShape 16"/>
              <p:cNvSpPr>
                <a:spLocks noChangeArrowheads="1"/>
              </p:cNvSpPr>
              <p:nvPr/>
            </p:nvSpPr>
            <p:spPr bwMode="auto">
              <a:xfrm>
                <a:off x="2832" y="2352"/>
                <a:ext cx="864" cy="624"/>
              </a:xfrm>
              <a:prstGeom prst="roundRect">
                <a:avLst>
                  <a:gd name="adj" fmla="val 16667"/>
                </a:avLst>
              </a:prstGeom>
              <a:solidFill>
                <a:srgbClr val="F3FCA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1" name="AutoShape 17" descr="cardcatalog"/>
              <p:cNvSpPr>
                <a:spLocks noChangeAspect="1" noChangeArrowheads="1"/>
              </p:cNvSpPr>
              <p:nvPr/>
            </p:nvSpPr>
            <p:spPr bwMode="auto">
              <a:xfrm>
                <a:off x="3312" y="2400"/>
                <a:ext cx="330" cy="27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sz="1350"/>
              </a:p>
            </p:txBody>
          </p:sp>
          <p:sp>
            <p:nvSpPr>
              <p:cNvPr id="32" name="Rectangle 18"/>
              <p:cNvSpPr>
                <a:spLocks noChangeArrowheads="1"/>
              </p:cNvSpPr>
              <p:nvPr/>
            </p:nvSpPr>
            <p:spPr bwMode="auto">
              <a:xfrm>
                <a:off x="2880" y="2496"/>
                <a:ext cx="695" cy="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050" dirty="0">
                    <a:solidFill>
                      <a:srgbClr val="824100"/>
                    </a:solidFill>
                    <a:latin typeface="Franklin Gothic Medium" charset="0"/>
                  </a:rPr>
                  <a:t>Local </a:t>
                </a:r>
              </a:p>
              <a:p>
                <a:r>
                  <a:rPr lang="en-US" sz="1050" dirty="0">
                    <a:solidFill>
                      <a:srgbClr val="824100"/>
                    </a:solidFill>
                    <a:latin typeface="Franklin Gothic Medium" charset="0"/>
                  </a:rPr>
                  <a:t>Publishing</a:t>
                </a:r>
              </a:p>
              <a:p>
                <a:r>
                  <a:rPr lang="en-US" sz="1050" dirty="0">
                    <a:solidFill>
                      <a:srgbClr val="824100"/>
                    </a:solidFill>
                    <a:latin typeface="Franklin Gothic Medium" charset="0"/>
                  </a:rPr>
                  <a:t>Registry</a:t>
                </a:r>
              </a:p>
            </p:txBody>
          </p:sp>
        </p:grpSp>
        <p:pic>
          <p:nvPicPr>
            <p:cNvPr id="29" name="Picture 27" descr="cardcatalo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7809" y="2473470"/>
              <a:ext cx="505354" cy="41577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3" name="Line 27"/>
          <p:cNvSpPr>
            <a:spLocks noChangeShapeType="1"/>
          </p:cNvSpPr>
          <p:nvPr/>
        </p:nvSpPr>
        <p:spPr bwMode="auto">
          <a:xfrm flipV="1">
            <a:off x="3059617" y="1467049"/>
            <a:ext cx="1102589" cy="388054"/>
          </a:xfrm>
          <a:prstGeom prst="line">
            <a:avLst/>
          </a:prstGeom>
          <a:noFill/>
          <a:ln w="57150">
            <a:solidFill>
              <a:srgbClr val="263B8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34" name="Line 28"/>
          <p:cNvSpPr>
            <a:spLocks noChangeShapeType="1"/>
          </p:cNvSpPr>
          <p:nvPr/>
        </p:nvSpPr>
        <p:spPr bwMode="auto">
          <a:xfrm flipV="1">
            <a:off x="3776299" y="1577922"/>
            <a:ext cx="496166" cy="1385906"/>
          </a:xfrm>
          <a:prstGeom prst="line">
            <a:avLst/>
          </a:prstGeom>
          <a:noFill/>
          <a:ln w="57150">
            <a:solidFill>
              <a:srgbClr val="263B8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35" name="Text Box 30"/>
          <p:cNvSpPr txBox="1">
            <a:spLocks noChangeArrowheads="1"/>
          </p:cNvSpPr>
          <p:nvPr/>
        </p:nvSpPr>
        <p:spPr bwMode="auto">
          <a:xfrm>
            <a:off x="3103261" y="1345783"/>
            <a:ext cx="514885" cy="276999"/>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i="1" dirty="0">
                <a:solidFill>
                  <a:srgbClr val="263B86"/>
                </a:solidFill>
                <a:latin typeface="Franklin Gothic Medium" charset="0"/>
              </a:rPr>
              <a:t>(pull)</a:t>
            </a:r>
          </a:p>
        </p:txBody>
      </p:sp>
      <p:sp>
        <p:nvSpPr>
          <p:cNvPr id="36" name="Text Box 29"/>
          <p:cNvSpPr txBox="1">
            <a:spLocks noChangeArrowheads="1"/>
          </p:cNvSpPr>
          <p:nvPr/>
        </p:nvSpPr>
        <p:spPr bwMode="auto">
          <a:xfrm>
            <a:off x="2827614" y="1078995"/>
            <a:ext cx="752129"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50" i="1" dirty="0">
                <a:solidFill>
                  <a:srgbClr val="263B86"/>
                </a:solidFill>
                <a:latin typeface="Helvetica"/>
                <a:cs typeface="Helvetica"/>
              </a:rPr>
              <a:t>harvest</a:t>
            </a:r>
          </a:p>
        </p:txBody>
      </p:sp>
      <p:sp>
        <p:nvSpPr>
          <p:cNvPr id="37" name="Line 31"/>
          <p:cNvSpPr>
            <a:spLocks noChangeShapeType="1"/>
          </p:cNvSpPr>
          <p:nvPr/>
        </p:nvSpPr>
        <p:spPr bwMode="auto">
          <a:xfrm>
            <a:off x="5375054" y="1577921"/>
            <a:ext cx="496166" cy="443490"/>
          </a:xfrm>
          <a:prstGeom prst="line">
            <a:avLst/>
          </a:prstGeom>
          <a:noFill/>
          <a:ln w="57150">
            <a:solidFill>
              <a:srgbClr val="263B86"/>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solidFill>
                <a:srgbClr val="263B86"/>
              </a:solidFill>
            </a:endParaRPr>
          </a:p>
        </p:txBody>
      </p:sp>
      <p:sp>
        <p:nvSpPr>
          <p:cNvPr id="38" name="Text Box 32"/>
          <p:cNvSpPr txBox="1">
            <a:spLocks noChangeArrowheads="1"/>
          </p:cNvSpPr>
          <p:nvPr/>
        </p:nvSpPr>
        <p:spPr bwMode="auto">
          <a:xfrm>
            <a:off x="5639217" y="1549048"/>
            <a:ext cx="831253"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50" i="1" dirty="0">
                <a:solidFill>
                  <a:srgbClr val="263B86"/>
                </a:solidFill>
                <a:latin typeface="Franklin Gothic Medium" charset="0"/>
              </a:rPr>
              <a:t>replicate</a:t>
            </a:r>
          </a:p>
        </p:txBody>
      </p:sp>
      <p:grpSp>
        <p:nvGrpSpPr>
          <p:cNvPr id="39" name="Group 26"/>
          <p:cNvGrpSpPr>
            <a:grpSpLocks/>
          </p:cNvGrpSpPr>
          <p:nvPr/>
        </p:nvGrpSpPr>
        <p:grpSpPr bwMode="auto">
          <a:xfrm>
            <a:off x="4107076" y="3739935"/>
            <a:ext cx="656960" cy="660615"/>
            <a:chOff x="2784" y="2736"/>
            <a:chExt cx="572" cy="572"/>
          </a:xfrm>
        </p:grpSpPr>
        <p:sp>
          <p:nvSpPr>
            <p:cNvPr id="40" name="computr2"/>
            <p:cNvSpPr>
              <a:spLocks noEditPoints="1" noChangeArrowheads="1"/>
            </p:cNvSpPr>
            <p:nvPr/>
          </p:nvSpPr>
          <p:spPr bwMode="auto">
            <a:xfrm>
              <a:off x="2784" y="2736"/>
              <a:ext cx="572" cy="572"/>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00"/>
            </a:solidFill>
            <a:ln w="9525">
              <a:solidFill>
                <a:srgbClr val="000000"/>
              </a:solidFill>
              <a:miter lim="800000"/>
              <a:headEnd/>
              <a:tailEnd/>
            </a:ln>
          </p:spPr>
          <p:txBody>
            <a:bodyPr/>
            <a:lstStyle/>
            <a:p>
              <a:endParaRPr lang="en-US" sz="1350">
                <a:solidFill>
                  <a:srgbClr val="263B86"/>
                </a:solidFill>
              </a:endParaRPr>
            </a:p>
          </p:txBody>
        </p:sp>
        <p:pic>
          <p:nvPicPr>
            <p:cNvPr id="41" name="Picture 28" descr="gobo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2" y="2799"/>
              <a:ext cx="240" cy="19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2" name="Line 30"/>
          <p:cNvSpPr>
            <a:spLocks noChangeShapeType="1"/>
          </p:cNvSpPr>
          <p:nvPr/>
        </p:nvSpPr>
        <p:spPr bwMode="auto">
          <a:xfrm flipV="1">
            <a:off x="4492983" y="1577921"/>
            <a:ext cx="165389" cy="2106578"/>
          </a:xfrm>
          <a:prstGeom prst="line">
            <a:avLst/>
          </a:prstGeom>
          <a:noFill/>
          <a:ln w="57150">
            <a:solidFill>
              <a:srgbClr val="263B86"/>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solidFill>
                <a:srgbClr val="263B86"/>
              </a:solidFill>
            </a:endParaRPr>
          </a:p>
        </p:txBody>
      </p:sp>
      <p:sp>
        <p:nvSpPr>
          <p:cNvPr id="43" name="Text Box 31"/>
          <p:cNvSpPr txBox="1">
            <a:spLocks noChangeArrowheads="1"/>
          </p:cNvSpPr>
          <p:nvPr/>
        </p:nvSpPr>
        <p:spPr bwMode="auto">
          <a:xfrm>
            <a:off x="4628318" y="2920228"/>
            <a:ext cx="728084"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50" i="1" dirty="0">
                <a:solidFill>
                  <a:srgbClr val="263B86"/>
                </a:solidFill>
                <a:latin typeface="Franklin Gothic Medium" charset="0"/>
              </a:rPr>
              <a:t>search</a:t>
            </a:r>
          </a:p>
          <a:p>
            <a:r>
              <a:rPr lang="en-US" sz="1350" i="1" dirty="0">
                <a:solidFill>
                  <a:srgbClr val="263B86"/>
                </a:solidFill>
                <a:latin typeface="Franklin Gothic Medium" charset="0"/>
              </a:rPr>
              <a:t>queries</a:t>
            </a:r>
          </a:p>
        </p:txBody>
      </p:sp>
      <p:sp>
        <p:nvSpPr>
          <p:cNvPr id="44" name="Text Box 23"/>
          <p:cNvSpPr txBox="1">
            <a:spLocks noChangeArrowheads="1"/>
          </p:cNvSpPr>
          <p:nvPr/>
        </p:nvSpPr>
        <p:spPr bwMode="auto">
          <a:xfrm>
            <a:off x="4707358" y="3758619"/>
            <a:ext cx="1098378"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50" dirty="0">
                <a:solidFill>
                  <a:srgbClr val="263B86"/>
                </a:solidFill>
                <a:latin typeface="Helvetica"/>
                <a:cs typeface="Helvetica"/>
              </a:rPr>
              <a:t>Users,</a:t>
            </a:r>
          </a:p>
          <a:p>
            <a:r>
              <a:rPr lang="en-US" sz="1350" dirty="0">
                <a:solidFill>
                  <a:srgbClr val="263B86"/>
                </a:solidFill>
                <a:latin typeface="Helvetica"/>
                <a:cs typeface="Helvetica"/>
              </a:rPr>
              <a:t>applications</a:t>
            </a:r>
          </a:p>
        </p:txBody>
      </p:sp>
      <p:sp>
        <p:nvSpPr>
          <p:cNvPr id="45" name="Text Box 23"/>
          <p:cNvSpPr txBox="1">
            <a:spLocks noChangeArrowheads="1"/>
          </p:cNvSpPr>
          <p:nvPr/>
        </p:nvSpPr>
        <p:spPr bwMode="auto">
          <a:xfrm>
            <a:off x="3086101" y="1828800"/>
            <a:ext cx="915635"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50" i="1">
                <a:solidFill>
                  <a:srgbClr val="263B86"/>
                </a:solidFill>
                <a:latin typeface="Helvetica"/>
                <a:cs typeface="Helvetica"/>
              </a:rPr>
              <a:t>OAI/PMH</a:t>
            </a:r>
            <a:endParaRPr lang="en-US" sz="1350" i="1" dirty="0">
              <a:solidFill>
                <a:srgbClr val="263B86"/>
              </a:solidFill>
              <a:latin typeface="Helvetica"/>
              <a:cs typeface="Helvetica"/>
            </a:endParaRPr>
          </a:p>
        </p:txBody>
      </p:sp>
      <p:sp>
        <p:nvSpPr>
          <p:cNvPr id="46" name="Line 30"/>
          <p:cNvSpPr>
            <a:spLocks noChangeShapeType="1"/>
          </p:cNvSpPr>
          <p:nvPr/>
        </p:nvSpPr>
        <p:spPr bwMode="auto">
          <a:xfrm flipV="1">
            <a:off x="4800600" y="2743201"/>
            <a:ext cx="1314450" cy="1028699"/>
          </a:xfrm>
          <a:prstGeom prst="line">
            <a:avLst/>
          </a:prstGeom>
          <a:noFill/>
          <a:ln w="57150">
            <a:solidFill>
              <a:srgbClr val="263B86"/>
            </a:solidFill>
            <a:prstDash val="dash"/>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solidFill>
                <a:srgbClr val="263B86"/>
              </a:solidFill>
            </a:endParaRPr>
          </a:p>
        </p:txBody>
      </p:sp>
      <p:sp>
        <p:nvSpPr>
          <p:cNvPr id="47" name="Text Box 23"/>
          <p:cNvSpPr txBox="1">
            <a:spLocks noChangeArrowheads="1"/>
          </p:cNvSpPr>
          <p:nvPr/>
        </p:nvSpPr>
        <p:spPr bwMode="auto">
          <a:xfrm>
            <a:off x="5781758" y="963656"/>
            <a:ext cx="925253"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50" dirty="0">
                <a:solidFill>
                  <a:srgbClr val="263B86"/>
                </a:solidFill>
                <a:latin typeface="Helvetica"/>
                <a:cs typeface="Helvetica"/>
              </a:rPr>
              <a:t>Resource</a:t>
            </a:r>
          </a:p>
          <a:p>
            <a:r>
              <a:rPr lang="en-US" sz="1350" dirty="0">
                <a:solidFill>
                  <a:srgbClr val="263B86"/>
                </a:solidFill>
                <a:latin typeface="Helvetica"/>
                <a:cs typeface="Helvetica"/>
              </a:rPr>
              <a:t>Registry</a:t>
            </a:r>
          </a:p>
        </p:txBody>
      </p:sp>
    </p:spTree>
    <p:extLst>
      <p:ext uri="{BB962C8B-B14F-4D97-AF65-F5344CB8AC3E}">
        <p14:creationId xmlns:p14="http://schemas.microsoft.com/office/powerpoint/2010/main" val="1707092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12</a:t>
            </a:fld>
            <a:endParaRPr lang="en-US" sz="450" dirty="0">
              <a:latin typeface="Times" charset="0"/>
            </a:endParaRPr>
          </a:p>
        </p:txBody>
      </p:sp>
      <p:sp>
        <p:nvSpPr>
          <p:cNvPr id="5" name="Title 1"/>
          <p:cNvSpPr txBox="1">
            <a:spLocks/>
          </p:cNvSpPr>
          <p:nvPr/>
        </p:nvSpPr>
        <p:spPr>
          <a:xfrm>
            <a:off x="923525" y="8216"/>
            <a:ext cx="7085723" cy="5715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en-US" sz="3000" dirty="0">
                <a:effectLst>
                  <a:outerShdw blurRad="38100" dist="38100" dir="2700000" algn="tl">
                    <a:srgbClr val="000000">
                      <a:alpha val="43137"/>
                    </a:srgbClr>
                  </a:outerShdw>
                </a:effectLst>
              </a:rPr>
              <a:t>Data Discovery for Public Research Data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9362" y="634059"/>
            <a:ext cx="4729667" cy="251376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1392" y="2581401"/>
            <a:ext cx="4183040" cy="2237042"/>
          </a:xfrm>
          <a:prstGeom prst="rect">
            <a:avLst/>
          </a:prstGeom>
          <a:effectLst>
            <a:outerShdw blurRad="50800" dist="38100" dir="2700000" algn="tl" rotWithShape="0">
              <a:prstClr val="black">
                <a:alpha val="40000"/>
              </a:prstClr>
            </a:outerShdw>
          </a:effectLst>
        </p:spPr>
      </p:pic>
      <p:sp>
        <p:nvSpPr>
          <p:cNvPr id="10" name="Rectangle 9"/>
          <p:cNvSpPr/>
          <p:nvPr/>
        </p:nvSpPr>
        <p:spPr>
          <a:xfrm>
            <a:off x="1192693" y="2658161"/>
            <a:ext cx="2457587" cy="180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b="1" dirty="0">
                <a:solidFill>
                  <a:schemeClr val="tx1"/>
                </a:solidFill>
              </a:rPr>
              <a:t>Search NIST public data records</a:t>
            </a:r>
          </a:p>
          <a:p>
            <a:pPr marL="214313" indent="-214313">
              <a:buFont typeface="Arial" charset="0"/>
              <a:buChar char="•"/>
            </a:pPr>
            <a:r>
              <a:rPr lang="en-US" sz="1350" dirty="0">
                <a:solidFill>
                  <a:srgbClr val="336699"/>
                </a:solidFill>
              </a:rPr>
              <a:t>View metadata</a:t>
            </a:r>
          </a:p>
          <a:p>
            <a:pPr marL="214313" indent="-214313">
              <a:buFont typeface="Arial" charset="0"/>
              <a:buChar char="•"/>
            </a:pPr>
            <a:r>
              <a:rPr lang="en-US" sz="1350" dirty="0">
                <a:solidFill>
                  <a:srgbClr val="336699"/>
                </a:solidFill>
              </a:rPr>
              <a:t>Filter results</a:t>
            </a:r>
          </a:p>
          <a:p>
            <a:pPr marL="214313" indent="-214313">
              <a:buFont typeface="Arial" charset="0"/>
              <a:buChar char="•"/>
            </a:pPr>
            <a:r>
              <a:rPr lang="en-US" sz="1350" dirty="0">
                <a:solidFill>
                  <a:srgbClr val="336699"/>
                </a:solidFill>
              </a:rPr>
              <a:t>Access data files, metadata </a:t>
            </a:r>
          </a:p>
          <a:p>
            <a:pPr marL="214313" indent="-214313">
              <a:buFont typeface="Arial" charset="0"/>
              <a:buChar char="•"/>
            </a:pPr>
            <a:r>
              <a:rPr lang="en-US" sz="1350" dirty="0">
                <a:solidFill>
                  <a:srgbClr val="336699"/>
                </a:solidFill>
              </a:rPr>
              <a:t>APIs allow interoperability with client tools</a:t>
            </a:r>
          </a:p>
          <a:p>
            <a:pPr marL="214313" indent="-214313">
              <a:buFont typeface="Arial" charset="0"/>
              <a:buChar char="•"/>
            </a:pPr>
            <a:r>
              <a:rPr lang="en-US" sz="1350" dirty="0">
                <a:solidFill>
                  <a:srgbClr val="336699"/>
                </a:solidFill>
              </a:rPr>
              <a:t>Records link to Public Data Repository</a:t>
            </a:r>
          </a:p>
        </p:txBody>
      </p:sp>
    </p:spTree>
    <p:extLst>
      <p:ext uri="{BB962C8B-B14F-4D97-AF65-F5344CB8AC3E}">
        <p14:creationId xmlns:p14="http://schemas.microsoft.com/office/powerpoint/2010/main" val="8241515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5425" y="57150"/>
            <a:ext cx="8679530" cy="571500"/>
          </a:xfrm>
        </p:spPr>
        <p:txBody>
          <a:bodyPr>
            <a:noAutofit/>
          </a:bodyPr>
          <a:lstStyle/>
          <a:p>
            <a:r>
              <a:rPr lang="en-US" dirty="0"/>
              <a:t>NIST Public Data Repository – Basic Landing Page</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13</a:t>
            </a:fld>
            <a:endParaRPr lang="en-US" sz="450" dirty="0">
              <a:latin typeface="Times" charset="0"/>
            </a:endParaRPr>
          </a:p>
        </p:txBody>
      </p:sp>
      <p:pic>
        <p:nvPicPr>
          <p:cNvPr id="43" name="Picture 4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8036" y="584292"/>
            <a:ext cx="5645535" cy="3891977"/>
          </a:xfrm>
          <a:prstGeom prst="rect">
            <a:avLst/>
          </a:prstGeom>
          <a:ln>
            <a:solidFill>
              <a:schemeClr val="tx2">
                <a:lumMod val="40000"/>
                <a:lumOff val="6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0868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0719" y="2144269"/>
            <a:ext cx="5374481" cy="571500"/>
          </a:xfrm>
        </p:spPr>
        <p:txBody>
          <a:bodyPr>
            <a:noAutofit/>
          </a:bodyPr>
          <a:lstStyle/>
          <a:p>
            <a:r>
              <a:rPr lang="en-US" sz="4500" dirty="0"/>
              <a:t>Access</a:t>
            </a:r>
          </a:p>
        </p:txBody>
      </p:sp>
      <p:sp>
        <p:nvSpPr>
          <p:cNvPr id="4" name="Slide Number Placeholder 3"/>
          <p:cNvSpPr>
            <a:spLocks noGrp="1"/>
          </p:cNvSpPr>
          <p:nvPr>
            <p:ph type="sldNum" sz="quarter" idx="12"/>
          </p:nvPr>
        </p:nvSpPr>
        <p:spPr>
          <a:prstGeom prst="rect">
            <a:avLst/>
          </a:prstGeom>
        </p:spPr>
        <p:txBody>
          <a:bodyPr/>
          <a:lstStyle/>
          <a:p>
            <a:pPr>
              <a:defRPr/>
            </a:pPr>
            <a:fld id="{09954CA3-D4D3-9A48-835D-EE206C73C9EB}" type="slidenum">
              <a:rPr lang="en-US" smtClean="0"/>
              <a:pPr>
                <a:defRPr/>
              </a:pPr>
              <a:t>14</a:t>
            </a:fld>
            <a:endParaRPr lang="en-US" sz="450" dirty="0">
              <a:latin typeface="Times" charset="0"/>
            </a:endParaRPr>
          </a:p>
        </p:txBody>
      </p:sp>
    </p:spTree>
    <p:extLst>
      <p:ext uri="{BB962C8B-B14F-4D97-AF65-F5344CB8AC3E}">
        <p14:creationId xmlns:p14="http://schemas.microsoft.com/office/powerpoint/2010/main" val="21400351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Public Data Access Policy</a:t>
            </a:r>
          </a:p>
        </p:txBody>
      </p:sp>
      <p:sp>
        <p:nvSpPr>
          <p:cNvPr id="3" name="Content Placeholder 2"/>
          <p:cNvSpPr>
            <a:spLocks noGrp="1"/>
          </p:cNvSpPr>
          <p:nvPr>
            <p:ph sz="quarter" idx="11"/>
          </p:nvPr>
        </p:nvSpPr>
        <p:spPr/>
        <p:txBody>
          <a:bodyPr>
            <a:normAutofit fontScale="70000" lnSpcReduction="20000"/>
          </a:bodyPr>
          <a:lstStyle/>
          <a:p>
            <a:r>
              <a:rPr lang="en-US" dirty="0"/>
              <a:t>Strengthen NIST’s commitment to providing public access to scientific research results</a:t>
            </a:r>
          </a:p>
          <a:p>
            <a:r>
              <a:rPr lang="en-US" dirty="0"/>
              <a:t>Support governance of and best practices for managing peer-reviewed scholarly publications and digital scientific data across NIST</a:t>
            </a:r>
          </a:p>
          <a:p>
            <a:r>
              <a:rPr lang="en-US" dirty="0"/>
              <a:t>Ensure effective access to and reliable preservation of NIST peer-reviewed scholarly publications and digital scientific data for use in research, development, education, and scientific discovery</a:t>
            </a:r>
          </a:p>
          <a:p>
            <a:r>
              <a:rPr lang="en-US" dirty="0"/>
              <a:t>Increase use to NIST research results to enhance scientific discovery, education, and research and development across the US</a:t>
            </a:r>
          </a:p>
          <a:p>
            <a:r>
              <a:rPr lang="en-US" dirty="0"/>
              <a:t>Enhance innovation and competitiveness by maximizing the potential to create new business opportunities</a:t>
            </a:r>
          </a:p>
          <a:p>
            <a:r>
              <a:rPr lang="en-US" dirty="0"/>
              <a:t>There are provisions for data privacy in certain circumstances, e.g., CRADAs</a:t>
            </a:r>
          </a:p>
          <a:p>
            <a:pPr marL="0" indent="0">
              <a:buNone/>
            </a:pPr>
            <a:endParaRPr lang="en-US" dirty="0"/>
          </a:p>
          <a:p>
            <a:pPr marL="0" indent="0">
              <a:buNone/>
            </a:pPr>
            <a:r>
              <a:rPr lang="en-US" dirty="0">
                <a:hlinkClick r:id="rId2"/>
              </a:rPr>
              <a:t>http://www.nist.gov/data/upload/NIST-Plan-for-Public-Access.pdf</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15</a:t>
            </a:fld>
            <a:endParaRPr lang="en-US" sz="450" dirty="0">
              <a:latin typeface="Times" charset="0"/>
            </a:endParaRPr>
          </a:p>
        </p:txBody>
      </p:sp>
    </p:spTree>
    <p:extLst>
      <p:ext uri="{BB962C8B-B14F-4D97-AF65-F5344CB8AC3E}">
        <p14:creationId xmlns:p14="http://schemas.microsoft.com/office/powerpoint/2010/main" val="29371302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Public Data Access Policy</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16</a:t>
            </a:fld>
            <a:endParaRPr lang="en-US" sz="450" dirty="0">
              <a:latin typeface="Times" charset="0"/>
            </a:endParaRPr>
          </a:p>
        </p:txBody>
      </p:sp>
      <p:grpSp>
        <p:nvGrpSpPr>
          <p:cNvPr id="3" name="Group 2"/>
          <p:cNvGrpSpPr/>
          <p:nvPr/>
        </p:nvGrpSpPr>
        <p:grpSpPr>
          <a:xfrm>
            <a:off x="6665613" y="785917"/>
            <a:ext cx="1270750" cy="2707553"/>
            <a:chOff x="6914705" y="1047890"/>
            <a:chExt cx="1694334" cy="3840500"/>
          </a:xfrm>
        </p:grpSpPr>
        <p:sp>
          <p:nvSpPr>
            <p:cNvPr id="7" name="Right Bracket 6"/>
            <p:cNvSpPr/>
            <p:nvPr/>
          </p:nvSpPr>
          <p:spPr>
            <a:xfrm>
              <a:off x="6914705" y="1047890"/>
              <a:ext cx="576075" cy="38405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7480096" y="2468876"/>
              <a:ext cx="1128943" cy="1047750"/>
            </a:xfrm>
            <a:prstGeom prst="rect">
              <a:avLst/>
            </a:prstGeom>
            <a:noFill/>
          </p:spPr>
          <p:txBody>
            <a:bodyPr wrap="none" rtlCol="0">
              <a:spAutoFit/>
            </a:bodyPr>
            <a:lstStyle/>
            <a:p>
              <a:pPr algn="ctr"/>
              <a:r>
                <a:rPr lang="en-US" sz="2100" dirty="0"/>
                <a:t>public</a:t>
              </a:r>
            </a:p>
            <a:p>
              <a:pPr algn="ctr"/>
              <a:r>
                <a:rPr lang="en-US" sz="2100" dirty="0"/>
                <a:t>data</a:t>
              </a:r>
            </a:p>
          </p:txBody>
        </p:sp>
      </p:grpSp>
      <p:grpSp>
        <p:nvGrpSpPr>
          <p:cNvPr id="6" name="Group 5"/>
          <p:cNvGrpSpPr/>
          <p:nvPr/>
        </p:nvGrpSpPr>
        <p:grpSpPr>
          <a:xfrm>
            <a:off x="5215510" y="785918"/>
            <a:ext cx="1315145" cy="2275496"/>
            <a:chOff x="4162648" y="1047890"/>
            <a:chExt cx="1753527" cy="3187615"/>
          </a:xfrm>
        </p:grpSpPr>
        <p:sp>
          <p:nvSpPr>
            <p:cNvPr id="9" name="Right Bracket 8"/>
            <p:cNvSpPr/>
            <p:nvPr/>
          </p:nvSpPr>
          <p:spPr>
            <a:xfrm>
              <a:off x="5340100" y="1047890"/>
              <a:ext cx="576075" cy="3187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TextBox 9"/>
            <p:cNvSpPr txBox="1"/>
            <p:nvPr/>
          </p:nvSpPr>
          <p:spPr>
            <a:xfrm>
              <a:off x="4162648" y="1431940"/>
              <a:ext cx="1499387" cy="582048"/>
            </a:xfrm>
            <a:prstGeom prst="rect">
              <a:avLst/>
            </a:prstGeom>
            <a:noFill/>
          </p:spPr>
          <p:txBody>
            <a:bodyPr wrap="none" rtlCol="0">
              <a:spAutoFit/>
            </a:bodyPr>
            <a:lstStyle/>
            <a:p>
              <a:pPr algn="ctr"/>
              <a:r>
                <a:rPr lang="en-US" sz="2100" dirty="0" err="1"/>
                <a:t>data.gov</a:t>
              </a:r>
              <a:endParaRPr lang="en-US" sz="2100" dirty="0"/>
            </a:p>
          </p:txBody>
        </p:sp>
      </p:grpSp>
      <p:sp>
        <p:nvSpPr>
          <p:cNvPr id="11" name="Triangle 10"/>
          <p:cNvSpPr/>
          <p:nvPr/>
        </p:nvSpPr>
        <p:spPr>
          <a:xfrm>
            <a:off x="2181289" y="872329"/>
            <a:ext cx="4484324" cy="3514058"/>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Connector 12"/>
          <p:cNvCxnSpPr/>
          <p:nvPr/>
        </p:nvCxnSpPr>
        <p:spPr>
          <a:xfrm>
            <a:off x="2843775" y="3493470"/>
            <a:ext cx="3139609"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84542" y="3925526"/>
            <a:ext cx="3658076"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0617" y="3061414"/>
            <a:ext cx="2563534"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51906" y="4023781"/>
            <a:ext cx="1140312" cy="300082"/>
          </a:xfrm>
          <a:prstGeom prst="rect">
            <a:avLst/>
          </a:prstGeom>
          <a:noFill/>
        </p:spPr>
        <p:txBody>
          <a:bodyPr wrap="none" rtlCol="0">
            <a:spAutoFit/>
          </a:bodyPr>
          <a:lstStyle/>
          <a:p>
            <a:r>
              <a:rPr lang="en-US" sz="1350"/>
              <a:t>Working Data</a:t>
            </a:r>
          </a:p>
        </p:txBody>
      </p:sp>
      <p:sp>
        <p:nvSpPr>
          <p:cNvPr id="33" name="TextBox 32"/>
          <p:cNvSpPr txBox="1"/>
          <p:nvPr/>
        </p:nvSpPr>
        <p:spPr>
          <a:xfrm>
            <a:off x="3851907" y="3590920"/>
            <a:ext cx="1097801" cy="300082"/>
          </a:xfrm>
          <a:prstGeom prst="rect">
            <a:avLst/>
          </a:prstGeom>
          <a:noFill/>
        </p:spPr>
        <p:txBody>
          <a:bodyPr wrap="none" rtlCol="0">
            <a:spAutoFit/>
          </a:bodyPr>
          <a:lstStyle/>
          <a:p>
            <a:r>
              <a:rPr lang="en-US" sz="1350" dirty="0"/>
              <a:t>Derived Data</a:t>
            </a:r>
          </a:p>
        </p:txBody>
      </p:sp>
      <p:sp>
        <p:nvSpPr>
          <p:cNvPr id="34" name="TextBox 33"/>
          <p:cNvSpPr txBox="1"/>
          <p:nvPr/>
        </p:nvSpPr>
        <p:spPr>
          <a:xfrm>
            <a:off x="3679084" y="3147825"/>
            <a:ext cx="1537793" cy="300082"/>
          </a:xfrm>
          <a:prstGeom prst="rect">
            <a:avLst/>
          </a:prstGeom>
          <a:noFill/>
        </p:spPr>
        <p:txBody>
          <a:bodyPr wrap="none" rtlCol="0">
            <a:spAutoFit/>
          </a:bodyPr>
          <a:lstStyle/>
          <a:p>
            <a:r>
              <a:rPr lang="en-US" sz="1350"/>
              <a:t>Publishable Results</a:t>
            </a:r>
          </a:p>
        </p:txBody>
      </p:sp>
      <p:sp>
        <p:nvSpPr>
          <p:cNvPr id="35" name="TextBox 34"/>
          <p:cNvSpPr txBox="1"/>
          <p:nvPr/>
        </p:nvSpPr>
        <p:spPr>
          <a:xfrm>
            <a:off x="3560564" y="2110890"/>
            <a:ext cx="1718932" cy="715581"/>
          </a:xfrm>
          <a:prstGeom prst="rect">
            <a:avLst/>
          </a:prstGeom>
          <a:noFill/>
        </p:spPr>
        <p:txBody>
          <a:bodyPr wrap="none" rtlCol="0">
            <a:spAutoFit/>
          </a:bodyPr>
          <a:lstStyle/>
          <a:p>
            <a:pPr algn="ctr"/>
            <a:r>
              <a:rPr lang="en-US" sz="1350" dirty="0"/>
              <a:t>Standard </a:t>
            </a:r>
          </a:p>
          <a:p>
            <a:pPr algn="ctr"/>
            <a:r>
              <a:rPr lang="en-US" sz="1350" dirty="0"/>
              <a:t>Reference Data </a:t>
            </a:r>
          </a:p>
          <a:p>
            <a:pPr algn="ctr"/>
            <a:r>
              <a:rPr lang="en-US" sz="1350" dirty="0"/>
              <a:t>and Published Results</a:t>
            </a:r>
          </a:p>
        </p:txBody>
      </p:sp>
      <p:grpSp>
        <p:nvGrpSpPr>
          <p:cNvPr id="18" name="Group 17"/>
          <p:cNvGrpSpPr/>
          <p:nvPr/>
        </p:nvGrpSpPr>
        <p:grpSpPr>
          <a:xfrm>
            <a:off x="6641110" y="3570829"/>
            <a:ext cx="1407076" cy="715581"/>
            <a:chOff x="7330814" y="4761103"/>
            <a:chExt cx="1876102" cy="954108"/>
          </a:xfrm>
        </p:grpSpPr>
        <p:sp>
          <p:nvSpPr>
            <p:cNvPr id="19" name="Right Bracket 18"/>
            <p:cNvSpPr/>
            <p:nvPr/>
          </p:nvSpPr>
          <p:spPr>
            <a:xfrm>
              <a:off x="7330814" y="4798082"/>
              <a:ext cx="351992" cy="85840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0" name="TextBox 19"/>
            <p:cNvSpPr txBox="1"/>
            <p:nvPr/>
          </p:nvSpPr>
          <p:spPr>
            <a:xfrm>
              <a:off x="7721210" y="4761103"/>
              <a:ext cx="1485706" cy="954108"/>
            </a:xfrm>
            <a:prstGeom prst="rect">
              <a:avLst/>
            </a:prstGeom>
            <a:noFill/>
          </p:spPr>
          <p:txBody>
            <a:bodyPr wrap="none" rtlCol="0">
              <a:spAutoFit/>
            </a:bodyPr>
            <a:lstStyle/>
            <a:p>
              <a:r>
                <a:rPr lang="en-US" sz="1350" dirty="0"/>
                <a:t>storage,</a:t>
              </a:r>
            </a:p>
            <a:p>
              <a:r>
                <a:rPr lang="en-US" sz="1350" dirty="0"/>
                <a:t>sharing, and</a:t>
              </a:r>
            </a:p>
            <a:p>
              <a:r>
                <a:rPr lang="en-US" sz="1350" dirty="0"/>
                <a:t>collaboration</a:t>
              </a:r>
            </a:p>
          </p:txBody>
        </p:sp>
      </p:grpSp>
    </p:spTree>
    <p:extLst>
      <p:ext uri="{BB962C8B-B14F-4D97-AF65-F5344CB8AC3E}">
        <p14:creationId xmlns:p14="http://schemas.microsoft.com/office/powerpoint/2010/main" val="13091397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Plans</a:t>
            </a:r>
          </a:p>
        </p:txBody>
      </p:sp>
      <p:sp>
        <p:nvSpPr>
          <p:cNvPr id="3" name="Content Placeholder 2"/>
          <p:cNvSpPr>
            <a:spLocks noGrp="1"/>
          </p:cNvSpPr>
          <p:nvPr>
            <p:ph sz="quarter" idx="11"/>
          </p:nvPr>
        </p:nvSpPr>
        <p:spPr/>
        <p:txBody>
          <a:bodyPr>
            <a:normAutofit/>
          </a:bodyPr>
          <a:lstStyle/>
          <a:p>
            <a:r>
              <a:rPr lang="en-US" sz="2100" dirty="0"/>
              <a:t>Required for all NIST staff engaged in data-generating research</a:t>
            </a:r>
          </a:p>
          <a:p>
            <a:r>
              <a:rPr lang="en-US" sz="2100" dirty="0"/>
              <a:t>All public-facing data products must be registered in the Enterprise Data Inventory (EDI)</a:t>
            </a:r>
          </a:p>
          <a:p>
            <a:pPr lvl="1"/>
            <a:r>
              <a:rPr lang="en-US" sz="1800" dirty="0"/>
              <a:t>Metadata schema defined by OMB</a:t>
            </a:r>
          </a:p>
          <a:p>
            <a:pPr lvl="1"/>
            <a:r>
              <a:rPr lang="en-US" sz="1800" dirty="0"/>
              <a:t>Records periodically copied into </a:t>
            </a:r>
            <a:r>
              <a:rPr lang="en-US" sz="1800" dirty="0" err="1"/>
              <a:t>data.gov</a:t>
            </a:r>
            <a:endParaRPr lang="en-US" sz="1800"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17</a:t>
            </a:fld>
            <a:endParaRPr lang="en-US" sz="450" dirty="0">
              <a:latin typeface="Times" charset="0"/>
            </a:endParaRPr>
          </a:p>
        </p:txBody>
      </p:sp>
    </p:spTree>
    <p:extLst>
      <p:ext uri="{BB962C8B-B14F-4D97-AF65-F5344CB8AC3E}">
        <p14:creationId xmlns:p14="http://schemas.microsoft.com/office/powerpoint/2010/main" val="6561224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73551C-B85D-0940-AD9D-05AC858A80F0}" type="slidenum">
              <a:rPr lang="en-US" smtClean="0"/>
              <a:t>18</a:t>
            </a:fld>
            <a:endParaRPr lang="en-US"/>
          </a:p>
        </p:txBody>
      </p:sp>
      <p:sp>
        <p:nvSpPr>
          <p:cNvPr id="12" name="Multidocument 11"/>
          <p:cNvSpPr/>
          <p:nvPr/>
        </p:nvSpPr>
        <p:spPr>
          <a:xfrm>
            <a:off x="6246625" y="1225047"/>
            <a:ext cx="1203893" cy="1469325"/>
          </a:xfrm>
          <a:prstGeom prst="flowChartMultidocumen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350" dirty="0"/>
              <a:t>MML DMPs</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35645" y="1391111"/>
            <a:ext cx="1852862" cy="1216062"/>
          </a:xfrm>
          <a:prstGeom prst="rect">
            <a:avLst/>
          </a:prstGeom>
        </p:spPr>
      </p:pic>
      <p:sp>
        <p:nvSpPr>
          <p:cNvPr id="19" name="Rectangle 18"/>
          <p:cNvSpPr/>
          <p:nvPr/>
        </p:nvSpPr>
        <p:spPr>
          <a:xfrm>
            <a:off x="1835644" y="2850188"/>
            <a:ext cx="4831289" cy="1477328"/>
          </a:xfrm>
          <a:prstGeom prst="rect">
            <a:avLst/>
          </a:prstGeom>
          <a:ln>
            <a:solidFill>
              <a:schemeClr val="accent1"/>
            </a:solidFill>
          </a:ln>
        </p:spPr>
        <p:txBody>
          <a:bodyPr wrap="square">
            <a:spAutoFit/>
          </a:bodyPr>
          <a:lstStyle/>
          <a:p>
            <a:r>
              <a:rPr lang="en-US" dirty="0"/>
              <a:t>A DMP tells us</a:t>
            </a:r>
          </a:p>
          <a:p>
            <a:pPr marL="214313" indent="-214313">
              <a:buFont typeface="Arial"/>
              <a:buChar char="•"/>
            </a:pPr>
            <a:r>
              <a:rPr lang="en-US" dirty="0"/>
              <a:t>What are the data-generating activities </a:t>
            </a:r>
          </a:p>
          <a:p>
            <a:pPr marL="214313" indent="-214313">
              <a:buFont typeface="Arial"/>
              <a:buChar char="•"/>
            </a:pPr>
            <a:r>
              <a:rPr lang="en-US" dirty="0"/>
              <a:t>What types of data are produced</a:t>
            </a:r>
          </a:p>
          <a:p>
            <a:pPr marL="214313" indent="-214313">
              <a:buFont typeface="Arial"/>
              <a:buChar char="•"/>
            </a:pPr>
            <a:r>
              <a:rPr lang="en-US" dirty="0"/>
              <a:t>How the data are managed and preserved </a:t>
            </a:r>
          </a:p>
          <a:p>
            <a:pPr marL="214313" indent="-214313">
              <a:buFont typeface="Arial"/>
              <a:buChar char="•"/>
            </a:pPr>
            <a:r>
              <a:rPr lang="en-US" dirty="0"/>
              <a:t>How they are reviewed and made available</a:t>
            </a:r>
          </a:p>
        </p:txBody>
      </p:sp>
      <p:sp>
        <p:nvSpPr>
          <p:cNvPr id="9" name="Right Arrow 8"/>
          <p:cNvSpPr/>
          <p:nvPr/>
        </p:nvSpPr>
        <p:spPr>
          <a:xfrm>
            <a:off x="3903862" y="1730463"/>
            <a:ext cx="2050718" cy="49564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dirty="0" err="1"/>
              <a:t>minerva.nist.gov</a:t>
            </a:r>
            <a:endParaRPr lang="en-US" sz="1350" dirty="0"/>
          </a:p>
        </p:txBody>
      </p:sp>
      <p:sp>
        <p:nvSpPr>
          <p:cNvPr id="10" name="Right Arrow 9"/>
          <p:cNvSpPr/>
          <p:nvPr/>
        </p:nvSpPr>
        <p:spPr>
          <a:xfrm>
            <a:off x="3903862" y="1731982"/>
            <a:ext cx="2050718" cy="49412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dirty="0" err="1"/>
              <a:t>midas.nist.gov</a:t>
            </a:r>
            <a:endParaRPr lang="en-US" sz="1350" dirty="0"/>
          </a:p>
        </p:txBody>
      </p:sp>
      <p:sp>
        <p:nvSpPr>
          <p:cNvPr id="6" name="Title 5"/>
          <p:cNvSpPr>
            <a:spLocks noGrp="1"/>
          </p:cNvSpPr>
          <p:nvPr>
            <p:ph type="title"/>
          </p:nvPr>
        </p:nvSpPr>
        <p:spPr/>
        <p:txBody>
          <a:bodyPr/>
          <a:lstStyle/>
          <a:p>
            <a:r>
              <a:rPr lang="en-US" dirty="0"/>
              <a:t>Gather Data Management Plans</a:t>
            </a:r>
          </a:p>
        </p:txBody>
      </p:sp>
    </p:spTree>
    <p:extLst>
      <p:ext uri="{BB962C8B-B14F-4D97-AF65-F5344CB8AC3E}">
        <p14:creationId xmlns:p14="http://schemas.microsoft.com/office/powerpoint/2010/main" val="31044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E256A-FACF-DF49-ACF3-E4B454491852}"/>
              </a:ext>
            </a:extLst>
          </p:cNvPr>
          <p:cNvSpPr>
            <a:spLocks noGrp="1"/>
          </p:cNvSpPr>
          <p:nvPr>
            <p:ph type="title"/>
          </p:nvPr>
        </p:nvSpPr>
        <p:spPr/>
        <p:txBody>
          <a:bodyPr/>
          <a:lstStyle/>
          <a:p>
            <a:r>
              <a:rPr lang="en-US" dirty="0"/>
              <a:t>Bio Sketch</a:t>
            </a:r>
          </a:p>
        </p:txBody>
      </p:sp>
      <p:sp>
        <p:nvSpPr>
          <p:cNvPr id="5" name="Content Placeholder 4">
            <a:extLst>
              <a:ext uri="{FF2B5EF4-FFF2-40B4-BE49-F238E27FC236}">
                <a16:creationId xmlns:a16="http://schemas.microsoft.com/office/drawing/2014/main" id="{18A672C3-24C2-C049-AE71-F2BE4970FC92}"/>
              </a:ext>
            </a:extLst>
          </p:cNvPr>
          <p:cNvSpPr>
            <a:spLocks noGrp="1"/>
          </p:cNvSpPr>
          <p:nvPr>
            <p:ph sz="quarter" idx="11"/>
          </p:nvPr>
        </p:nvSpPr>
        <p:spPr/>
        <p:txBody>
          <a:bodyPr>
            <a:normAutofit lnSpcReduction="10000"/>
          </a:bodyPr>
          <a:lstStyle/>
          <a:p>
            <a:r>
              <a:rPr lang="en-US" dirty="0"/>
              <a:t>30 years in astronomy</a:t>
            </a:r>
          </a:p>
          <a:p>
            <a:pPr lvl="1"/>
            <a:r>
              <a:rPr lang="en-US" dirty="0"/>
              <a:t>Hubble Space Telescope data archive</a:t>
            </a:r>
          </a:p>
          <a:p>
            <a:pPr lvl="1"/>
            <a:r>
              <a:rPr lang="en-US" dirty="0"/>
              <a:t>Virtual Observatory</a:t>
            </a:r>
          </a:p>
          <a:p>
            <a:r>
              <a:rPr lang="en-US" dirty="0"/>
              <a:t>4.5 years at NIST</a:t>
            </a:r>
          </a:p>
          <a:p>
            <a:pPr lvl="1"/>
            <a:r>
              <a:rPr lang="en-US" dirty="0"/>
              <a:t>Data management and dissemination for materials science, chemistry, biology</a:t>
            </a:r>
          </a:p>
          <a:p>
            <a:pPr lvl="1"/>
            <a:r>
              <a:rPr lang="en-US" dirty="0"/>
              <a:t>Data discovery</a:t>
            </a:r>
          </a:p>
          <a:p>
            <a:pPr lvl="1"/>
            <a:r>
              <a:rPr lang="en-US" dirty="0"/>
              <a:t>Work with Research Data Alliance, CODATA</a:t>
            </a:r>
          </a:p>
          <a:p>
            <a:pPr lvl="1"/>
            <a:r>
              <a:rPr lang="en-US" dirty="0"/>
              <a:t>Materials Genome Initiative</a:t>
            </a:r>
          </a:p>
          <a:p>
            <a:pPr lvl="2"/>
            <a:r>
              <a:rPr lang="en-US" dirty="0"/>
              <a:t>AI/ML for materials discovery</a:t>
            </a:r>
          </a:p>
        </p:txBody>
      </p:sp>
      <p:sp>
        <p:nvSpPr>
          <p:cNvPr id="2" name="Slide Number Placeholder 1">
            <a:extLst>
              <a:ext uri="{FF2B5EF4-FFF2-40B4-BE49-F238E27FC236}">
                <a16:creationId xmlns:a16="http://schemas.microsoft.com/office/drawing/2014/main" id="{7CC7E830-F814-E94D-A077-D87443800380}"/>
              </a:ext>
            </a:extLst>
          </p:cNvPr>
          <p:cNvSpPr>
            <a:spLocks noGrp="1"/>
          </p:cNvSpPr>
          <p:nvPr>
            <p:ph type="sldNum" sz="quarter" idx="12"/>
          </p:nvPr>
        </p:nvSpPr>
        <p:spPr/>
        <p:txBody>
          <a:bodyPr/>
          <a:lstStyle/>
          <a:p>
            <a:pPr>
              <a:defRPr/>
            </a:pPr>
            <a:fld id="{09954CA3-D4D3-9A48-835D-EE206C73C9EB}" type="slidenum">
              <a:rPr lang="en-US" smtClean="0"/>
              <a:pPr>
                <a:defRPr/>
              </a:pPr>
              <a:t>1</a:t>
            </a:fld>
            <a:endParaRPr lang="en-US" sz="450" dirty="0">
              <a:latin typeface="Times" charset="0"/>
            </a:endParaRPr>
          </a:p>
        </p:txBody>
      </p:sp>
    </p:spTree>
    <p:extLst>
      <p:ext uri="{BB962C8B-B14F-4D97-AF65-F5344CB8AC3E}">
        <p14:creationId xmlns:p14="http://schemas.microsoft.com/office/powerpoint/2010/main" val="3769591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73551C-B85D-0940-AD9D-05AC858A80F0}" type="slidenum">
              <a:rPr lang="en-US" smtClean="0"/>
              <a:t>19</a:t>
            </a:fld>
            <a:endParaRPr lang="en-US"/>
          </a:p>
        </p:txBody>
      </p:sp>
      <p:sp>
        <p:nvSpPr>
          <p:cNvPr id="10" name="Magnetic Disk 9"/>
          <p:cNvSpPr/>
          <p:nvPr/>
        </p:nvSpPr>
        <p:spPr>
          <a:xfrm>
            <a:off x="5975312" y="963235"/>
            <a:ext cx="1457458" cy="1332622"/>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Data.gov</a:t>
            </a:r>
            <a:endParaRPr lang="en-US" dirty="0"/>
          </a:p>
        </p:txBody>
      </p:sp>
      <p:sp>
        <p:nvSpPr>
          <p:cNvPr id="11" name="Magnetic Disk 10"/>
          <p:cNvSpPr/>
          <p:nvPr/>
        </p:nvSpPr>
        <p:spPr>
          <a:xfrm>
            <a:off x="3561451" y="958277"/>
            <a:ext cx="1323975" cy="12817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NIST Enterprise Data Inventory (EDI)</a:t>
            </a:r>
          </a:p>
        </p:txBody>
      </p:sp>
      <p:sp>
        <p:nvSpPr>
          <p:cNvPr id="14" name="Right Arrow 13"/>
          <p:cNvSpPr/>
          <p:nvPr/>
        </p:nvSpPr>
        <p:spPr>
          <a:xfrm>
            <a:off x="2642149" y="1382412"/>
            <a:ext cx="793625" cy="318082"/>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grpSp>
        <p:nvGrpSpPr>
          <p:cNvPr id="16" name="Group 15"/>
          <p:cNvGrpSpPr/>
          <p:nvPr/>
        </p:nvGrpSpPr>
        <p:grpSpPr>
          <a:xfrm>
            <a:off x="1284615" y="911603"/>
            <a:ext cx="1278866" cy="2938577"/>
            <a:chOff x="3504573" y="2101673"/>
            <a:chExt cx="1436774" cy="3656265"/>
          </a:xfrm>
        </p:grpSpPr>
        <p:pic>
          <p:nvPicPr>
            <p:cNvPr id="18" name="Content Placeholder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2583" y="2101673"/>
              <a:ext cx="1245499" cy="3377417"/>
            </a:xfrm>
            <a:prstGeom prst="rect">
              <a:avLst/>
            </a:prstGeom>
            <a:solidFill>
              <a:schemeClr val="bg1">
                <a:lumMod val="85000"/>
              </a:schemeClr>
            </a:solidFill>
            <a:ln w="3175">
              <a:solidFill>
                <a:schemeClr val="tx2"/>
              </a:solidFill>
            </a:ln>
          </p:spPr>
        </p:pic>
        <p:sp>
          <p:nvSpPr>
            <p:cNvPr id="19" name="TextBox 18"/>
            <p:cNvSpPr txBox="1"/>
            <p:nvPr/>
          </p:nvSpPr>
          <p:spPr>
            <a:xfrm>
              <a:off x="3504573" y="5442008"/>
              <a:ext cx="1436774" cy="315930"/>
            </a:xfrm>
            <a:prstGeom prst="rect">
              <a:avLst/>
            </a:prstGeom>
            <a:noFill/>
          </p:spPr>
          <p:txBody>
            <a:bodyPr wrap="square" rtlCol="0">
              <a:spAutoFit/>
            </a:bodyPr>
            <a:lstStyle/>
            <a:p>
              <a:endParaRPr lang="en-US" sz="1050" dirty="0"/>
            </a:p>
          </p:txBody>
        </p:sp>
      </p:grpSp>
      <p:sp>
        <p:nvSpPr>
          <p:cNvPr id="6" name="Rectangle 5"/>
          <p:cNvSpPr/>
          <p:nvPr/>
        </p:nvSpPr>
        <p:spPr>
          <a:xfrm>
            <a:off x="1424351" y="3719947"/>
            <a:ext cx="1283403" cy="507831"/>
          </a:xfrm>
          <a:prstGeom prst="rect">
            <a:avLst/>
          </a:prstGeom>
        </p:spPr>
        <p:txBody>
          <a:bodyPr wrap="square">
            <a:spAutoFit/>
          </a:bodyPr>
          <a:lstStyle/>
          <a:p>
            <a:r>
              <a:rPr lang="en-US" sz="1350"/>
              <a:t>MML dataset information</a:t>
            </a:r>
            <a:endParaRPr lang="en-US" sz="1350" dirty="0"/>
          </a:p>
        </p:txBody>
      </p:sp>
      <p:sp>
        <p:nvSpPr>
          <p:cNvPr id="17" name="Right Arrow 13"/>
          <p:cNvSpPr/>
          <p:nvPr/>
        </p:nvSpPr>
        <p:spPr>
          <a:xfrm>
            <a:off x="5070543" y="1415960"/>
            <a:ext cx="793625" cy="318082"/>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5" name="TextBox 4"/>
          <p:cNvSpPr txBox="1"/>
          <p:nvPr/>
        </p:nvSpPr>
        <p:spPr>
          <a:xfrm>
            <a:off x="2998928" y="2499811"/>
            <a:ext cx="4433841" cy="2123658"/>
          </a:xfrm>
          <a:prstGeom prst="rect">
            <a:avLst/>
          </a:prstGeom>
          <a:solidFill>
            <a:schemeClr val="accent5">
              <a:lumMod val="60000"/>
              <a:lumOff val="40000"/>
            </a:schemeClr>
          </a:solidFill>
        </p:spPr>
        <p:txBody>
          <a:bodyPr wrap="square" numCol="2" rtlCol="0">
            <a:spAutoFit/>
          </a:bodyPr>
          <a:lstStyle/>
          <a:p>
            <a:pPr marL="137160" defTabSz="342900"/>
            <a:r>
              <a:rPr lang="en-US" b="1" dirty="0"/>
              <a:t>Dataset information:</a:t>
            </a:r>
          </a:p>
          <a:p>
            <a:pPr marL="137160" defTabSz="342900"/>
            <a:endParaRPr lang="en-US" sz="600" b="1" dirty="0"/>
          </a:p>
          <a:p>
            <a:pPr marL="137160" defTabSz="342900"/>
            <a:r>
              <a:rPr lang="en-US" dirty="0"/>
              <a:t>Title</a:t>
            </a:r>
          </a:p>
          <a:p>
            <a:pPr marL="137160" defTabSz="342900"/>
            <a:r>
              <a:rPr lang="en-US" dirty="0"/>
              <a:t>Description</a:t>
            </a:r>
          </a:p>
          <a:p>
            <a:pPr marL="137160" defTabSz="342900"/>
            <a:r>
              <a:rPr lang="en-US" dirty="0"/>
              <a:t>Contact</a:t>
            </a:r>
          </a:p>
          <a:p>
            <a:pPr marL="137160" defTabSz="342900"/>
            <a:r>
              <a:rPr lang="en-US" dirty="0"/>
              <a:t>Keywords</a:t>
            </a:r>
          </a:p>
          <a:p>
            <a:pPr marL="137160" defTabSz="342900"/>
            <a:r>
              <a:rPr lang="en-US" dirty="0"/>
              <a:t>License</a:t>
            </a:r>
          </a:p>
          <a:p>
            <a:pPr marL="137160" defTabSz="342900"/>
            <a:endParaRPr lang="en-US" dirty="0"/>
          </a:p>
          <a:p>
            <a:pPr marL="137160" defTabSz="342900"/>
            <a:endParaRPr lang="en-US" sz="600" dirty="0"/>
          </a:p>
          <a:p>
            <a:pPr marL="137160" defTabSz="342900"/>
            <a:endParaRPr lang="en-US" dirty="0"/>
          </a:p>
          <a:p>
            <a:pPr marL="137160" defTabSz="342900"/>
            <a:r>
              <a:rPr lang="en-US" dirty="0"/>
              <a:t>Access (public?)</a:t>
            </a:r>
          </a:p>
          <a:p>
            <a:pPr marL="137160" defTabSz="342900"/>
            <a:r>
              <a:rPr lang="en-US" dirty="0"/>
              <a:t>Location of data</a:t>
            </a:r>
          </a:p>
          <a:p>
            <a:pPr marL="137160" defTabSz="342900"/>
            <a:r>
              <a:rPr lang="en-US" dirty="0"/>
              <a:t>References/Guides</a:t>
            </a:r>
          </a:p>
          <a:p>
            <a:pPr marL="137160" defTabSz="342900"/>
            <a:r>
              <a:rPr lang="en-US" dirty="0"/>
              <a:t>Last update</a:t>
            </a:r>
          </a:p>
          <a:p>
            <a:pPr marL="137160" defTabSz="342900"/>
            <a:endParaRPr lang="en-US" dirty="0"/>
          </a:p>
          <a:p>
            <a:pPr defTabSz="342900"/>
            <a:endParaRPr lang="en-US" dirty="0"/>
          </a:p>
        </p:txBody>
      </p:sp>
      <p:sp>
        <p:nvSpPr>
          <p:cNvPr id="3" name="Title 2"/>
          <p:cNvSpPr>
            <a:spLocks noGrp="1"/>
          </p:cNvSpPr>
          <p:nvPr>
            <p:ph type="title"/>
          </p:nvPr>
        </p:nvSpPr>
        <p:spPr/>
        <p:txBody>
          <a:bodyPr>
            <a:normAutofit/>
          </a:bodyPr>
          <a:lstStyle/>
          <a:p>
            <a:r>
              <a:rPr lang="en-US" dirty="0"/>
              <a:t>Feed a System of Metadata Catalogs</a:t>
            </a:r>
          </a:p>
        </p:txBody>
      </p:sp>
    </p:spTree>
    <p:extLst>
      <p:ext uri="{BB962C8B-B14F-4D97-AF65-F5344CB8AC3E}">
        <p14:creationId xmlns:p14="http://schemas.microsoft.com/office/powerpoint/2010/main" val="1446907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20</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0765" y="1031332"/>
            <a:ext cx="6715488" cy="352787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1" y="0"/>
            <a:ext cx="6876140" cy="840539"/>
          </a:xfrm>
          <a:prstGeom prst="rect">
            <a:avLst/>
          </a:prstGeom>
        </p:spPr>
      </p:pic>
    </p:spTree>
    <p:extLst>
      <p:ext uri="{BB962C8B-B14F-4D97-AF65-F5344CB8AC3E}">
        <p14:creationId xmlns:p14="http://schemas.microsoft.com/office/powerpoint/2010/main" val="16395985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21</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1" y="0"/>
            <a:ext cx="6876140" cy="84053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2069" y="982246"/>
            <a:ext cx="6001337" cy="4095431"/>
          </a:xfrm>
          <a:prstGeom prst="rect">
            <a:avLst/>
          </a:prstGeom>
        </p:spPr>
      </p:pic>
      <p:sp>
        <p:nvSpPr>
          <p:cNvPr id="2" name="TextBox 1"/>
          <p:cNvSpPr txBox="1"/>
          <p:nvPr/>
        </p:nvSpPr>
        <p:spPr>
          <a:xfrm>
            <a:off x="6258571" y="1246778"/>
            <a:ext cx="1255152" cy="1477328"/>
          </a:xfrm>
          <a:prstGeom prst="rect">
            <a:avLst/>
          </a:prstGeom>
          <a:noFill/>
        </p:spPr>
        <p:txBody>
          <a:bodyPr wrap="none" rtlCol="0">
            <a:spAutoFit/>
          </a:bodyPr>
          <a:lstStyle/>
          <a:p>
            <a:pPr algn="ctr"/>
            <a:r>
              <a:rPr lang="en-US" dirty="0"/>
              <a:t>Creating an</a:t>
            </a:r>
          </a:p>
          <a:p>
            <a:pPr algn="ctr"/>
            <a:r>
              <a:rPr lang="en-US" dirty="0"/>
              <a:t>Enterprise</a:t>
            </a:r>
          </a:p>
          <a:p>
            <a:pPr algn="ctr"/>
            <a:r>
              <a:rPr lang="en-US" dirty="0"/>
              <a:t>Data</a:t>
            </a:r>
          </a:p>
          <a:p>
            <a:pPr algn="ctr"/>
            <a:r>
              <a:rPr lang="en-US" dirty="0"/>
              <a:t>Inventory</a:t>
            </a:r>
          </a:p>
          <a:p>
            <a:pPr algn="ctr"/>
            <a:r>
              <a:rPr lang="en-US" dirty="0"/>
              <a:t>Record</a:t>
            </a:r>
          </a:p>
        </p:txBody>
      </p:sp>
    </p:spTree>
    <p:extLst>
      <p:ext uri="{BB962C8B-B14F-4D97-AF65-F5344CB8AC3E}">
        <p14:creationId xmlns:p14="http://schemas.microsoft.com/office/powerpoint/2010/main" val="5067528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Data Infrastructure</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22</a:t>
            </a:fld>
            <a:endParaRPr lang="en-US" sz="450" dirty="0">
              <a:latin typeface="Times" charset="0"/>
            </a:endParaRPr>
          </a:p>
        </p:txBody>
      </p:sp>
      <p:pic>
        <p:nvPicPr>
          <p:cNvPr id="8" name="Content Placeholder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178951" y="628651"/>
            <a:ext cx="3524527" cy="4218596"/>
          </a:xfrm>
          <a:prstGeom prst="rect">
            <a:avLst/>
          </a:prstGeom>
        </p:spPr>
      </p:pic>
    </p:spTree>
    <p:extLst>
      <p:ext uri="{BB962C8B-B14F-4D97-AF65-F5344CB8AC3E}">
        <p14:creationId xmlns:p14="http://schemas.microsoft.com/office/powerpoint/2010/main" val="5125765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materialsdata.nist.gov</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23</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866776"/>
            <a:ext cx="6858000" cy="3400847"/>
          </a:xfrm>
          <a:prstGeom prst="rect">
            <a:avLst/>
          </a:prstGeom>
        </p:spPr>
      </p:pic>
    </p:spTree>
    <p:extLst>
      <p:ext uri="{BB962C8B-B14F-4D97-AF65-F5344CB8AC3E}">
        <p14:creationId xmlns:p14="http://schemas.microsoft.com/office/powerpoint/2010/main" val="28742152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24</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4354" y="555487"/>
            <a:ext cx="3637180" cy="397491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7215" y="1000849"/>
            <a:ext cx="3254824" cy="3270323"/>
          </a:xfrm>
          <a:prstGeom prst="rect">
            <a:avLst/>
          </a:prstGeom>
        </p:spPr>
      </p:pic>
    </p:spTree>
    <p:extLst>
      <p:ext uri="{BB962C8B-B14F-4D97-AF65-F5344CB8AC3E}">
        <p14:creationId xmlns:p14="http://schemas.microsoft.com/office/powerpoint/2010/main" val="8314729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1A49-4D62-C248-A29D-662A24C9011D}"/>
              </a:ext>
            </a:extLst>
          </p:cNvPr>
          <p:cNvSpPr>
            <a:spLocks noGrp="1"/>
          </p:cNvSpPr>
          <p:nvPr>
            <p:ph type="title"/>
          </p:nvPr>
        </p:nvSpPr>
        <p:spPr/>
        <p:txBody>
          <a:bodyPr/>
          <a:lstStyle/>
          <a:p>
            <a:r>
              <a:rPr lang="en-US" dirty="0"/>
              <a:t>Standard Reference Data</a:t>
            </a:r>
          </a:p>
        </p:txBody>
      </p:sp>
      <p:sp>
        <p:nvSpPr>
          <p:cNvPr id="3" name="Content Placeholder 2">
            <a:extLst>
              <a:ext uri="{FF2B5EF4-FFF2-40B4-BE49-F238E27FC236}">
                <a16:creationId xmlns:a16="http://schemas.microsoft.com/office/drawing/2014/main" id="{095FD2A0-A853-FA45-A5A4-9E3EEAE1777A}"/>
              </a:ext>
            </a:extLst>
          </p:cNvPr>
          <p:cNvSpPr>
            <a:spLocks noGrp="1"/>
          </p:cNvSpPr>
          <p:nvPr>
            <p:ph sz="quarter" idx="11"/>
          </p:nvPr>
        </p:nvSpPr>
        <p:spPr>
          <a:xfrm>
            <a:off x="1192360" y="814721"/>
            <a:ext cx="6989710" cy="3657600"/>
          </a:xfrm>
        </p:spPr>
        <p:txBody>
          <a:bodyPr/>
          <a:lstStyle/>
          <a:p>
            <a:r>
              <a:rPr lang="en-US" dirty="0"/>
              <a:t>SRD are an exemplar of well-characterized data</a:t>
            </a:r>
          </a:p>
          <a:p>
            <a:pPr lvl="1"/>
            <a:r>
              <a:rPr lang="en-US" dirty="0"/>
              <a:t>Fitness for purpose</a:t>
            </a:r>
          </a:p>
          <a:p>
            <a:pPr lvl="1"/>
            <a:r>
              <a:rPr lang="en-US" dirty="0"/>
              <a:t>Quantified uncertainties</a:t>
            </a:r>
          </a:p>
          <a:p>
            <a:pPr lvl="1"/>
            <a:r>
              <a:rPr lang="en-US" dirty="0"/>
              <a:t>Acquisition methods documented</a:t>
            </a:r>
          </a:p>
          <a:p>
            <a:pPr lvl="1"/>
            <a:r>
              <a:rPr lang="en-US" dirty="0"/>
              <a:t>Provenance established</a:t>
            </a:r>
          </a:p>
          <a:p>
            <a:pPr lvl="1"/>
            <a:r>
              <a:rPr lang="en-US" dirty="0"/>
              <a:t>Expert review and assessment</a:t>
            </a:r>
          </a:p>
          <a:p>
            <a:pPr lvl="1"/>
            <a:endParaRPr lang="en-US" dirty="0"/>
          </a:p>
        </p:txBody>
      </p:sp>
      <p:sp>
        <p:nvSpPr>
          <p:cNvPr id="4" name="Slide Number Placeholder 3">
            <a:extLst>
              <a:ext uri="{FF2B5EF4-FFF2-40B4-BE49-F238E27FC236}">
                <a16:creationId xmlns:a16="http://schemas.microsoft.com/office/drawing/2014/main" id="{4E1E45BF-6C88-1C4A-BB02-AA45E1CE25C1}"/>
              </a:ext>
            </a:extLst>
          </p:cNvPr>
          <p:cNvSpPr>
            <a:spLocks noGrp="1"/>
          </p:cNvSpPr>
          <p:nvPr>
            <p:ph type="sldNum" sz="quarter" idx="12"/>
          </p:nvPr>
        </p:nvSpPr>
        <p:spPr/>
        <p:txBody>
          <a:bodyPr/>
          <a:lstStyle/>
          <a:p>
            <a:pPr>
              <a:defRPr/>
            </a:pPr>
            <a:fld id="{09954CA3-D4D3-9A48-835D-EE206C73C9EB}" type="slidenum">
              <a:rPr lang="en-US" smtClean="0"/>
              <a:pPr>
                <a:defRPr/>
              </a:pPr>
              <a:t>25</a:t>
            </a:fld>
            <a:endParaRPr lang="en-US" sz="450" dirty="0">
              <a:latin typeface="Times" charset="0"/>
            </a:endParaRPr>
          </a:p>
        </p:txBody>
      </p:sp>
    </p:spTree>
    <p:extLst>
      <p:ext uri="{BB962C8B-B14F-4D97-AF65-F5344CB8AC3E}">
        <p14:creationId xmlns:p14="http://schemas.microsoft.com/office/powerpoint/2010/main" val="14471158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1A49-4D62-C248-A29D-662A24C9011D}"/>
              </a:ext>
            </a:extLst>
          </p:cNvPr>
          <p:cNvSpPr>
            <a:spLocks noGrp="1"/>
          </p:cNvSpPr>
          <p:nvPr>
            <p:ph type="title"/>
          </p:nvPr>
        </p:nvSpPr>
        <p:spPr/>
        <p:txBody>
          <a:bodyPr/>
          <a:lstStyle/>
          <a:p>
            <a:r>
              <a:rPr lang="en-US" dirty="0"/>
              <a:t>Standard Reference Data</a:t>
            </a:r>
          </a:p>
        </p:txBody>
      </p:sp>
      <p:sp>
        <p:nvSpPr>
          <p:cNvPr id="3" name="Content Placeholder 2">
            <a:extLst>
              <a:ext uri="{FF2B5EF4-FFF2-40B4-BE49-F238E27FC236}">
                <a16:creationId xmlns:a16="http://schemas.microsoft.com/office/drawing/2014/main" id="{095FD2A0-A853-FA45-A5A4-9E3EEAE1777A}"/>
              </a:ext>
            </a:extLst>
          </p:cNvPr>
          <p:cNvSpPr>
            <a:spLocks noGrp="1"/>
          </p:cNvSpPr>
          <p:nvPr>
            <p:ph sz="quarter" idx="11"/>
          </p:nvPr>
        </p:nvSpPr>
        <p:spPr>
          <a:xfrm>
            <a:off x="1192360" y="814721"/>
            <a:ext cx="6989710" cy="3657600"/>
          </a:xfrm>
        </p:spPr>
        <p:txBody>
          <a:bodyPr>
            <a:normAutofit fontScale="62500" lnSpcReduction="20000"/>
          </a:bodyPr>
          <a:lstStyle/>
          <a:p>
            <a:pPr marL="0" indent="0">
              <a:buNone/>
            </a:pPr>
            <a:r>
              <a:rPr lang="en-US" sz="3200" dirty="0"/>
              <a:t>SRD evaluation criteria </a:t>
            </a:r>
          </a:p>
          <a:p>
            <a:pPr marL="0" indent="0">
              <a:buNone/>
            </a:pPr>
            <a:endParaRPr lang="en-US" b="1" i="1" dirty="0"/>
          </a:p>
          <a:p>
            <a:pPr marL="0" indent="0">
              <a:buNone/>
            </a:pPr>
            <a:r>
              <a:rPr lang="en-US" b="1" i="1" dirty="0"/>
              <a:t>Numerical data:</a:t>
            </a:r>
            <a:endParaRPr lang="en-US" dirty="0"/>
          </a:p>
          <a:p>
            <a:r>
              <a:rPr lang="en-US" dirty="0"/>
              <a:t>Assuring the </a:t>
            </a:r>
            <a:r>
              <a:rPr lang="en-US" i="1" dirty="0"/>
              <a:t>integrity</a:t>
            </a:r>
            <a:r>
              <a:rPr lang="en-US" dirty="0"/>
              <a:t> of the data, e.g., by provision of uncertainty determinations and use of standards;</a:t>
            </a:r>
          </a:p>
          <a:p>
            <a:r>
              <a:rPr lang="en-US" dirty="0"/>
              <a:t>Checking the </a:t>
            </a:r>
            <a:r>
              <a:rPr lang="en-US" i="1" dirty="0"/>
              <a:t>reasonableness</a:t>
            </a:r>
            <a:r>
              <a:rPr lang="en-US" dirty="0"/>
              <a:t> of the data, e.g., by consistency with physical principles and comparison of data obtained by independent methods; and</a:t>
            </a:r>
          </a:p>
          <a:p>
            <a:r>
              <a:rPr lang="en-US" dirty="0"/>
              <a:t>Assessing the </a:t>
            </a:r>
            <a:r>
              <a:rPr lang="en-US" i="1" dirty="0"/>
              <a:t>usability</a:t>
            </a:r>
            <a:r>
              <a:rPr lang="en-US" dirty="0"/>
              <a:t> of the data, e.g., by inclusion of metadata and well-documented measurement procedures</a:t>
            </a:r>
          </a:p>
          <a:p>
            <a:pPr marL="0" indent="0">
              <a:buNone/>
            </a:pPr>
            <a:endParaRPr lang="en-US" b="1" i="1" dirty="0"/>
          </a:p>
          <a:p>
            <a:pPr marL="0" indent="0">
              <a:buNone/>
            </a:pPr>
            <a:r>
              <a:rPr lang="en-US" b="1" i="1" dirty="0"/>
              <a:t>Digital data objects:</a:t>
            </a:r>
            <a:endParaRPr lang="en-US" dirty="0"/>
          </a:p>
          <a:p>
            <a:r>
              <a:rPr lang="en-US" dirty="0"/>
              <a:t>Assuring the object is </a:t>
            </a:r>
            <a:r>
              <a:rPr lang="en-US" i="1" dirty="0"/>
              <a:t>based on</a:t>
            </a:r>
            <a:r>
              <a:rPr lang="en-US" dirty="0"/>
              <a:t> physical principles, fundamental science, and/or widely accepted standard operating procedures for data collection; and</a:t>
            </a:r>
          </a:p>
          <a:p>
            <a:r>
              <a:rPr lang="en-US" dirty="0"/>
              <a:t>Checking for </a:t>
            </a:r>
            <a:r>
              <a:rPr lang="en-US" i="1" dirty="0"/>
              <a:t>evidence</a:t>
            </a:r>
            <a:r>
              <a:rPr lang="en-US" dirty="0"/>
              <a:t> that </a:t>
            </a:r>
          </a:p>
          <a:p>
            <a:pPr lvl="1"/>
            <a:r>
              <a:rPr lang="en-US" dirty="0"/>
              <a:t>The object has been tested, and/or</a:t>
            </a:r>
          </a:p>
          <a:p>
            <a:pPr lvl="1"/>
            <a:r>
              <a:rPr lang="en-US" dirty="0"/>
              <a:t>Calculated and experimental data have been </a:t>
            </a:r>
            <a:r>
              <a:rPr lang="en-US" i="1" dirty="0"/>
              <a:t>quantitativel</a:t>
            </a:r>
            <a:r>
              <a:rPr lang="en-US" dirty="0"/>
              <a:t>y compared</a:t>
            </a:r>
          </a:p>
          <a:p>
            <a:endParaRPr lang="en-US" dirty="0"/>
          </a:p>
        </p:txBody>
      </p:sp>
      <p:sp>
        <p:nvSpPr>
          <p:cNvPr id="4" name="Slide Number Placeholder 3">
            <a:extLst>
              <a:ext uri="{FF2B5EF4-FFF2-40B4-BE49-F238E27FC236}">
                <a16:creationId xmlns:a16="http://schemas.microsoft.com/office/drawing/2014/main" id="{4E1E45BF-6C88-1C4A-BB02-AA45E1CE25C1}"/>
              </a:ext>
            </a:extLst>
          </p:cNvPr>
          <p:cNvSpPr>
            <a:spLocks noGrp="1"/>
          </p:cNvSpPr>
          <p:nvPr>
            <p:ph type="sldNum" sz="quarter" idx="12"/>
          </p:nvPr>
        </p:nvSpPr>
        <p:spPr/>
        <p:txBody>
          <a:bodyPr/>
          <a:lstStyle/>
          <a:p>
            <a:pPr>
              <a:defRPr/>
            </a:pPr>
            <a:fld id="{09954CA3-D4D3-9A48-835D-EE206C73C9EB}" type="slidenum">
              <a:rPr lang="en-US" smtClean="0"/>
              <a:pPr>
                <a:defRPr/>
              </a:pPr>
              <a:t>26</a:t>
            </a:fld>
            <a:endParaRPr lang="en-US" sz="450" dirty="0">
              <a:latin typeface="Times" charset="0"/>
            </a:endParaRPr>
          </a:p>
        </p:txBody>
      </p:sp>
    </p:spTree>
    <p:extLst>
      <p:ext uri="{BB962C8B-B14F-4D97-AF65-F5344CB8AC3E}">
        <p14:creationId xmlns:p14="http://schemas.microsoft.com/office/powerpoint/2010/main" val="38291945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C66D-3E53-3B49-8ACA-1D90279E1CCF}"/>
              </a:ext>
            </a:extLst>
          </p:cNvPr>
          <p:cNvSpPr>
            <a:spLocks noGrp="1"/>
          </p:cNvSpPr>
          <p:nvPr>
            <p:ph type="title"/>
          </p:nvPr>
        </p:nvSpPr>
        <p:spPr/>
        <p:txBody>
          <a:bodyPr/>
          <a:lstStyle/>
          <a:p>
            <a:r>
              <a:rPr lang="en-US" dirty="0"/>
              <a:t>Standard Reference Data</a:t>
            </a:r>
          </a:p>
        </p:txBody>
      </p:sp>
      <p:sp>
        <p:nvSpPr>
          <p:cNvPr id="4" name="Slide Number Placeholder 3">
            <a:extLst>
              <a:ext uri="{FF2B5EF4-FFF2-40B4-BE49-F238E27FC236}">
                <a16:creationId xmlns:a16="http://schemas.microsoft.com/office/drawing/2014/main" id="{FB0FF926-8D01-0741-9D9E-B2D36CB7C997}"/>
              </a:ext>
            </a:extLst>
          </p:cNvPr>
          <p:cNvSpPr>
            <a:spLocks noGrp="1"/>
          </p:cNvSpPr>
          <p:nvPr>
            <p:ph type="sldNum" sz="quarter" idx="12"/>
          </p:nvPr>
        </p:nvSpPr>
        <p:spPr/>
        <p:txBody>
          <a:bodyPr/>
          <a:lstStyle/>
          <a:p>
            <a:pPr>
              <a:defRPr/>
            </a:pPr>
            <a:fld id="{09954CA3-D4D3-9A48-835D-EE206C73C9EB}" type="slidenum">
              <a:rPr lang="en-US" smtClean="0"/>
              <a:pPr>
                <a:defRPr/>
              </a:pPr>
              <a:t>27</a:t>
            </a:fld>
            <a:endParaRPr lang="en-US" sz="450" dirty="0">
              <a:latin typeface="Times" charset="0"/>
            </a:endParaRPr>
          </a:p>
        </p:txBody>
      </p:sp>
      <p:sp>
        <p:nvSpPr>
          <p:cNvPr id="6" name="Rectangle 1">
            <a:extLst>
              <a:ext uri="{FF2B5EF4-FFF2-40B4-BE49-F238E27FC236}">
                <a16:creationId xmlns:a16="http://schemas.microsoft.com/office/drawing/2014/main" id="{D3E07904-D200-1B4C-9949-CFC352084294}"/>
              </a:ext>
            </a:extLst>
          </p:cNvPr>
          <p:cNvSpPr>
            <a:spLocks noChangeArrowheads="1"/>
          </p:cNvSpPr>
          <p:nvPr/>
        </p:nvSpPr>
        <p:spPr bwMode="auto">
          <a:xfrm>
            <a:off x="-3846947" y="-159029"/>
            <a:ext cx="170448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Analytical and Chemical Data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44BC1FE9-B4A9-7E42-9B3A-579B7EAE4B8D}"/>
              </a:ext>
            </a:extLst>
          </p:cNvPr>
          <p:cNvSpPr txBox="1"/>
          <p:nvPr/>
        </p:nvSpPr>
        <p:spPr>
          <a:xfrm>
            <a:off x="2766965" y="4453595"/>
            <a:ext cx="3564694" cy="369332"/>
          </a:xfrm>
          <a:prstGeom prst="rect">
            <a:avLst/>
          </a:prstGeom>
          <a:noFill/>
        </p:spPr>
        <p:txBody>
          <a:bodyPr wrap="none" rtlCol="0">
            <a:spAutoFit/>
          </a:bodyPr>
          <a:lstStyle/>
          <a:p>
            <a:r>
              <a:rPr lang="en-US" dirty="0">
                <a:hlinkClick r:id="rId2"/>
              </a:rPr>
              <a:t>https://www.nist.gov/srd/materials</a:t>
            </a:r>
            <a:endParaRPr lang="en-US" dirty="0"/>
          </a:p>
        </p:txBody>
      </p:sp>
      <p:sp>
        <p:nvSpPr>
          <p:cNvPr id="10" name="Rectangle 9">
            <a:extLst>
              <a:ext uri="{FF2B5EF4-FFF2-40B4-BE49-F238E27FC236}">
                <a16:creationId xmlns:a16="http://schemas.microsoft.com/office/drawing/2014/main" id="{B07F6E00-6C0D-4047-87AE-05439CDA3086}"/>
              </a:ext>
            </a:extLst>
          </p:cNvPr>
          <p:cNvSpPr/>
          <p:nvPr/>
        </p:nvSpPr>
        <p:spPr>
          <a:xfrm>
            <a:off x="7106730" y="4146355"/>
            <a:ext cx="1459390" cy="307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05D5B5-F5A8-0942-AD97-160B92DA33E1}"/>
              </a:ext>
            </a:extLst>
          </p:cNvPr>
          <p:cNvSpPr/>
          <p:nvPr/>
        </p:nvSpPr>
        <p:spPr>
          <a:xfrm rot="16200000">
            <a:off x="7682805" y="3455064"/>
            <a:ext cx="1459390" cy="307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A0755C-63DC-1F40-BCC3-0BEA394D5C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4438" y="611000"/>
            <a:ext cx="6391987" cy="4532500"/>
          </a:xfrm>
          <a:prstGeom prst="rect">
            <a:avLst/>
          </a:prstGeom>
        </p:spPr>
      </p:pic>
    </p:spTree>
    <p:extLst>
      <p:ext uri="{BB962C8B-B14F-4D97-AF65-F5344CB8AC3E}">
        <p14:creationId xmlns:p14="http://schemas.microsoft.com/office/powerpoint/2010/main" val="2138528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0719" y="2057858"/>
            <a:ext cx="5374481" cy="571500"/>
          </a:xfrm>
        </p:spPr>
        <p:txBody>
          <a:bodyPr>
            <a:noAutofit/>
          </a:bodyPr>
          <a:lstStyle/>
          <a:p>
            <a:r>
              <a:rPr lang="en-US" sz="4500" dirty="0"/>
              <a:t>Interoperability</a:t>
            </a:r>
          </a:p>
        </p:txBody>
      </p:sp>
      <p:sp>
        <p:nvSpPr>
          <p:cNvPr id="4" name="Slide Number Placeholder 3"/>
          <p:cNvSpPr>
            <a:spLocks noGrp="1"/>
          </p:cNvSpPr>
          <p:nvPr>
            <p:ph type="sldNum" sz="quarter" idx="12"/>
          </p:nvPr>
        </p:nvSpPr>
        <p:spPr>
          <a:prstGeom prst="rect">
            <a:avLst/>
          </a:prstGeom>
        </p:spPr>
        <p:txBody>
          <a:bodyPr/>
          <a:lstStyle/>
          <a:p>
            <a:pPr>
              <a:defRPr/>
            </a:pPr>
            <a:fld id="{09954CA3-D4D3-9A48-835D-EE206C73C9EB}" type="slidenum">
              <a:rPr lang="en-US" smtClean="0"/>
              <a:pPr>
                <a:defRPr/>
              </a:pPr>
              <a:t>28</a:t>
            </a:fld>
            <a:endParaRPr lang="en-US" sz="450" dirty="0">
              <a:latin typeface="Times" charset="0"/>
            </a:endParaRPr>
          </a:p>
        </p:txBody>
      </p:sp>
    </p:spTree>
    <p:extLst>
      <p:ext uri="{BB962C8B-B14F-4D97-AF65-F5344CB8AC3E}">
        <p14:creationId xmlns:p14="http://schemas.microsoft.com/office/powerpoint/2010/main" val="13606138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C47E-E996-064B-84B3-6376070F79F5}"/>
              </a:ext>
            </a:extLst>
          </p:cNvPr>
          <p:cNvSpPr>
            <a:spLocks noGrp="1"/>
          </p:cNvSpPr>
          <p:nvPr>
            <p:ph type="title"/>
          </p:nvPr>
        </p:nvSpPr>
        <p:spPr/>
        <p:txBody>
          <a:bodyPr/>
          <a:lstStyle/>
          <a:p>
            <a:r>
              <a:rPr lang="en-US" dirty="0"/>
              <a:t>ODI in Context</a:t>
            </a:r>
          </a:p>
        </p:txBody>
      </p:sp>
      <p:sp>
        <p:nvSpPr>
          <p:cNvPr id="3" name="Content Placeholder 2">
            <a:extLst>
              <a:ext uri="{FF2B5EF4-FFF2-40B4-BE49-F238E27FC236}">
                <a16:creationId xmlns:a16="http://schemas.microsoft.com/office/drawing/2014/main" id="{D2FB10B0-A6CC-ED44-80A4-2EBCADD9E84C}"/>
              </a:ext>
            </a:extLst>
          </p:cNvPr>
          <p:cNvSpPr>
            <a:spLocks noGrp="1"/>
          </p:cNvSpPr>
          <p:nvPr>
            <p:ph sz="quarter" idx="11"/>
          </p:nvPr>
        </p:nvSpPr>
        <p:spPr/>
        <p:txBody>
          <a:bodyPr>
            <a:normAutofit lnSpcReduction="10000"/>
          </a:bodyPr>
          <a:lstStyle/>
          <a:p>
            <a:r>
              <a:rPr lang="en-US" dirty="0"/>
              <a:t>National Institute of Standards and Technology (~5,000 people)</a:t>
            </a:r>
          </a:p>
          <a:p>
            <a:pPr lvl="1"/>
            <a:r>
              <a:rPr lang="en-US" dirty="0"/>
              <a:t>Material Measurement Laboratory (~900)</a:t>
            </a:r>
          </a:p>
          <a:p>
            <a:pPr lvl="2"/>
            <a:r>
              <a:rPr lang="en-US" dirty="0"/>
              <a:t>ODI (16, ~2% of overall MML budget), ORM, six science divisions</a:t>
            </a:r>
          </a:p>
          <a:p>
            <a:pPr lvl="1"/>
            <a:r>
              <a:rPr lang="en-US" dirty="0"/>
              <a:t>Physical Measurement Laboratory (~1,000)</a:t>
            </a:r>
          </a:p>
          <a:p>
            <a:pPr lvl="1"/>
            <a:r>
              <a:rPr lang="en-US" dirty="0"/>
              <a:t>Engineering Laboratory</a:t>
            </a:r>
          </a:p>
          <a:p>
            <a:pPr lvl="1"/>
            <a:r>
              <a:rPr lang="en-US" dirty="0"/>
              <a:t>Information Technology Laboratory</a:t>
            </a:r>
          </a:p>
          <a:p>
            <a:pPr lvl="1"/>
            <a:r>
              <a:rPr lang="en-US" dirty="0"/>
              <a:t>Communications Technology Laboratory</a:t>
            </a:r>
          </a:p>
          <a:p>
            <a:pPr lvl="1"/>
            <a:r>
              <a:rPr lang="en-US" dirty="0"/>
              <a:t>Center for Nanoscale Science and Technology</a:t>
            </a:r>
          </a:p>
          <a:p>
            <a:pPr lvl="1"/>
            <a:r>
              <a:rPr lang="en-US" dirty="0"/>
              <a:t>NIST Center for Neutron Research</a:t>
            </a:r>
          </a:p>
        </p:txBody>
      </p:sp>
      <p:sp>
        <p:nvSpPr>
          <p:cNvPr id="4" name="Slide Number Placeholder 3">
            <a:extLst>
              <a:ext uri="{FF2B5EF4-FFF2-40B4-BE49-F238E27FC236}">
                <a16:creationId xmlns:a16="http://schemas.microsoft.com/office/drawing/2014/main" id="{B866D728-D4F2-044A-9124-AE6451B33416}"/>
              </a:ext>
            </a:extLst>
          </p:cNvPr>
          <p:cNvSpPr>
            <a:spLocks noGrp="1"/>
          </p:cNvSpPr>
          <p:nvPr>
            <p:ph type="sldNum" sz="quarter" idx="12"/>
          </p:nvPr>
        </p:nvSpPr>
        <p:spPr/>
        <p:txBody>
          <a:bodyPr/>
          <a:lstStyle/>
          <a:p>
            <a:pPr>
              <a:defRPr/>
            </a:pPr>
            <a:fld id="{09954CA3-D4D3-9A48-835D-EE206C73C9EB}" type="slidenum">
              <a:rPr lang="en-US" smtClean="0"/>
              <a:pPr>
                <a:defRPr/>
              </a:pPr>
              <a:t>2</a:t>
            </a:fld>
            <a:endParaRPr lang="en-US" sz="450" dirty="0">
              <a:latin typeface="Times" charset="0"/>
            </a:endParaRPr>
          </a:p>
        </p:txBody>
      </p:sp>
    </p:spTree>
    <p:extLst>
      <p:ext uri="{BB962C8B-B14F-4D97-AF65-F5344CB8AC3E}">
        <p14:creationId xmlns:p14="http://schemas.microsoft.com/office/powerpoint/2010/main" val="27484035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29</a:t>
            </a:fld>
            <a:endParaRPr lang="en-US" sz="450" dirty="0">
              <a:latin typeface="Times" charset="0"/>
            </a:endParaRPr>
          </a:p>
        </p:txBody>
      </p:sp>
      <p:sp>
        <p:nvSpPr>
          <p:cNvPr id="5" name="Title 1"/>
          <p:cNvSpPr>
            <a:spLocks noGrp="1"/>
          </p:cNvSpPr>
          <p:nvPr>
            <p:ph type="title"/>
          </p:nvPr>
        </p:nvSpPr>
        <p:spPr>
          <a:xfrm>
            <a:off x="795506" y="80000"/>
            <a:ext cx="7501779" cy="571500"/>
          </a:xfrm>
        </p:spPr>
        <p:txBody>
          <a:bodyPr>
            <a:noAutofit/>
          </a:bodyPr>
          <a:lstStyle/>
          <a:p>
            <a:r>
              <a:rPr lang="en-US" dirty="0"/>
              <a:t>Laboratory Information Management Systems</a:t>
            </a:r>
          </a:p>
        </p:txBody>
      </p:sp>
      <p:sp>
        <p:nvSpPr>
          <p:cNvPr id="6" name="Content Placeholder 2"/>
          <p:cNvSpPr>
            <a:spLocks noGrp="1"/>
          </p:cNvSpPr>
          <p:nvPr>
            <p:ph sz="quarter" idx="11"/>
          </p:nvPr>
        </p:nvSpPr>
        <p:spPr>
          <a:xfrm>
            <a:off x="1288373" y="814721"/>
            <a:ext cx="3168413" cy="4099734"/>
          </a:xfrm>
        </p:spPr>
        <p:txBody>
          <a:bodyPr>
            <a:normAutofit lnSpcReduction="10000"/>
          </a:bodyPr>
          <a:lstStyle/>
          <a:p>
            <a:r>
              <a:rPr lang="en-US" sz="1600" dirty="0"/>
              <a:t>Integrated Collaborative Environment (ICE)</a:t>
            </a:r>
          </a:p>
          <a:p>
            <a:pPr lvl="1"/>
            <a:r>
              <a:rPr lang="en-US" sz="1400" dirty="0"/>
              <a:t>Running now at </a:t>
            </a:r>
            <a:r>
              <a:rPr lang="en-US" sz="1400" dirty="0">
                <a:hlinkClick r:id="rId2"/>
              </a:rPr>
              <a:t>http://ice.nist.gov</a:t>
            </a:r>
            <a:r>
              <a:rPr lang="en-US" sz="1400" dirty="0"/>
              <a:t> </a:t>
            </a:r>
          </a:p>
          <a:p>
            <a:pPr lvl="1"/>
            <a:r>
              <a:rPr lang="en-US" sz="1400" dirty="0"/>
              <a:t>Developed by Air Force Research Laboratory</a:t>
            </a:r>
            <a:endParaRPr lang="en-US" sz="1600" dirty="0"/>
          </a:p>
          <a:p>
            <a:r>
              <a:rPr lang="en-US" sz="1600" dirty="0"/>
              <a:t>Timely and Trustworthy Curating and Coordinating Data Framework (T2C2) </a:t>
            </a:r>
            <a:r>
              <a:rPr lang="en-US" sz="1600" i="1" dirty="0"/>
              <a:t>4CeeD</a:t>
            </a:r>
            <a:r>
              <a:rPr lang="en-US" sz="1600" dirty="0"/>
              <a:t> system</a:t>
            </a:r>
          </a:p>
          <a:p>
            <a:pPr lvl="1"/>
            <a:r>
              <a:rPr lang="en-US" sz="1400" dirty="0"/>
              <a:t>Running now at </a:t>
            </a:r>
            <a:r>
              <a:rPr lang="de-DE" sz="1400" dirty="0">
                <a:hlinkClick r:id="rId3"/>
              </a:rPr>
              <a:t>http://t2c2.nist.gov:32500/</a:t>
            </a:r>
            <a:r>
              <a:rPr lang="de-DE" sz="1400" dirty="0"/>
              <a:t> </a:t>
            </a:r>
            <a:endParaRPr lang="en-US" sz="1400" dirty="0"/>
          </a:p>
          <a:p>
            <a:pPr lvl="1"/>
            <a:r>
              <a:rPr lang="en-US" sz="1400" dirty="0"/>
              <a:t>Developed by University of Illinois at Urbana-Champaign</a:t>
            </a:r>
            <a:endParaRPr lang="en-US" sz="1600" dirty="0"/>
          </a:p>
          <a:p>
            <a:r>
              <a:rPr lang="en-US" sz="1600" dirty="0"/>
              <a:t>Metadata extraction using </a:t>
            </a:r>
            <a:r>
              <a:rPr lang="en-US" sz="1600" dirty="0" err="1"/>
              <a:t>HyperSpy</a:t>
            </a:r>
            <a:r>
              <a:rPr lang="en-US" sz="1600" dirty="0"/>
              <a:t> open source software, Python, </a:t>
            </a:r>
            <a:r>
              <a:rPr lang="en-US" sz="1600" dirty="0" err="1"/>
              <a:t>Jupyter</a:t>
            </a:r>
            <a:r>
              <a:rPr lang="en-US" sz="1600" dirty="0"/>
              <a:t> notebooks</a:t>
            </a:r>
          </a:p>
          <a:p>
            <a:pPr lvl="1"/>
            <a:r>
              <a:rPr lang="en-US" sz="1400" dirty="0">
                <a:hlinkClick r:id="rId4"/>
              </a:rPr>
              <a:t>http://hyperspy.org</a:t>
            </a:r>
            <a:r>
              <a:rPr lang="en-US" sz="1400" dirty="0"/>
              <a:t> </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003" y="868541"/>
            <a:ext cx="2811780" cy="178001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71283" y="2943710"/>
            <a:ext cx="2811780" cy="1663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021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fontScale="92500" lnSpcReduction="10000"/>
          </a:bodyPr>
          <a:lstStyle/>
          <a:p>
            <a:r>
              <a:rPr lang="en-US" dirty="0"/>
              <a:t>Capture instrument metadata at the source</a:t>
            </a:r>
          </a:p>
          <a:p>
            <a:pPr lvl="1"/>
            <a:r>
              <a:rPr lang="en-US" dirty="0"/>
              <a:t>Metadata extractors</a:t>
            </a:r>
          </a:p>
          <a:p>
            <a:pPr lvl="1"/>
            <a:r>
              <a:rPr lang="en-US" dirty="0"/>
              <a:t>Often must reverse engineer proprietary binary formats</a:t>
            </a:r>
          </a:p>
          <a:p>
            <a:r>
              <a:rPr lang="en-US" dirty="0"/>
              <a:t>Move experiment metadata into database</a:t>
            </a:r>
          </a:p>
          <a:p>
            <a:pPr lvl="1"/>
            <a:r>
              <a:rPr lang="en-US" dirty="0"/>
              <a:t>Enable search across many experiments</a:t>
            </a:r>
          </a:p>
          <a:p>
            <a:pPr lvl="1"/>
            <a:r>
              <a:rPr lang="en-US" dirty="0"/>
              <a:t>Do not use filenames/file system for metadata storage</a:t>
            </a:r>
          </a:p>
          <a:p>
            <a:r>
              <a:rPr lang="en-US" dirty="0"/>
              <a:t>Enable scripted data processing, calibration, feature extraction</a:t>
            </a:r>
          </a:p>
          <a:p>
            <a:r>
              <a:rPr lang="en-US" dirty="0"/>
              <a:t>Support data management from acquisition to publication; improve reproducibility</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30</a:t>
            </a:fld>
            <a:endParaRPr lang="en-US" sz="450" dirty="0">
              <a:latin typeface="Times" charset="0"/>
            </a:endParaRPr>
          </a:p>
        </p:txBody>
      </p:sp>
      <p:sp>
        <p:nvSpPr>
          <p:cNvPr id="5" name="Title 1"/>
          <p:cNvSpPr>
            <a:spLocks noGrp="1"/>
          </p:cNvSpPr>
          <p:nvPr>
            <p:ph type="title"/>
          </p:nvPr>
        </p:nvSpPr>
        <p:spPr>
          <a:xfrm>
            <a:off x="731500" y="80000"/>
            <a:ext cx="7657204" cy="571500"/>
          </a:xfrm>
        </p:spPr>
        <p:txBody>
          <a:bodyPr>
            <a:noAutofit/>
          </a:bodyPr>
          <a:lstStyle/>
          <a:p>
            <a:r>
              <a:rPr lang="en-US" dirty="0"/>
              <a:t>Laboratory Information Management Systems</a:t>
            </a:r>
          </a:p>
        </p:txBody>
      </p:sp>
    </p:spTree>
    <p:extLst>
      <p:ext uri="{BB962C8B-B14F-4D97-AF65-F5344CB8AC3E}">
        <p14:creationId xmlns:p14="http://schemas.microsoft.com/office/powerpoint/2010/main" val="21383205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946449" y="758434"/>
            <a:ext cx="2382772" cy="14099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Thought Bubble: Cloud 10"/>
          <p:cNvSpPr/>
          <p:nvPr/>
        </p:nvSpPr>
        <p:spPr>
          <a:xfrm>
            <a:off x="2469327" y="1884823"/>
            <a:ext cx="4606316" cy="226229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8587921 w 7587735"/>
              <a:gd name="connsiteY0" fmla="*/ 3979980 h 4112697"/>
              <a:gd name="connsiteX1" fmla="*/ 8473679 w 7587735"/>
              <a:gd name="connsiteY1" fmla="*/ 4094222 h 4112697"/>
              <a:gd name="connsiteX2" fmla="*/ 8359437 w 7587735"/>
              <a:gd name="connsiteY2" fmla="*/ 3979980 h 4112697"/>
              <a:gd name="connsiteX3" fmla="*/ 8473679 w 7587735"/>
              <a:gd name="connsiteY3" fmla="*/ 3865738 h 4112697"/>
              <a:gd name="connsiteX4" fmla="*/ 8587921 w 7587735"/>
              <a:gd name="connsiteY4" fmla="*/ 3979980 h 4112697"/>
              <a:gd name="connsiteX0" fmla="*/ 8220304 w 7587735"/>
              <a:gd name="connsiteY0" fmla="*/ 3781913 h 4112697"/>
              <a:gd name="connsiteX1" fmla="*/ 7991821 w 7587735"/>
              <a:gd name="connsiteY1" fmla="*/ 4010396 h 4112697"/>
              <a:gd name="connsiteX2" fmla="*/ 7763338 w 7587735"/>
              <a:gd name="connsiteY2" fmla="*/ 3781913 h 4112697"/>
              <a:gd name="connsiteX3" fmla="*/ 7991821 w 7587735"/>
              <a:gd name="connsiteY3" fmla="*/ 3553430 h 4112697"/>
              <a:gd name="connsiteX4" fmla="*/ 8220304 w 7587735"/>
              <a:gd name="connsiteY4" fmla="*/ 3781913 h 4112697"/>
              <a:gd name="connsiteX0" fmla="*/ 7641361 w 7587735"/>
              <a:gd name="connsiteY0" fmla="*/ 3496980 h 4112697"/>
              <a:gd name="connsiteX1" fmla="*/ 7298636 w 7587735"/>
              <a:gd name="connsiteY1" fmla="*/ 3839705 h 4112697"/>
              <a:gd name="connsiteX2" fmla="*/ 6955911 w 7587735"/>
              <a:gd name="connsiteY2" fmla="*/ 3496980 h 4112697"/>
              <a:gd name="connsiteX3" fmla="*/ 7298636 w 7587735"/>
              <a:gd name="connsiteY3" fmla="*/ 3154255 h 4112697"/>
              <a:gd name="connsiteX4" fmla="*/ 7641361 w 7587735"/>
              <a:gd name="connsiteY4" fmla="*/ 3496980 h 4112697"/>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6962234 w 8594244"/>
              <a:gd name="connsiteY2" fmla="*/ 3483557 h 4114506"/>
              <a:gd name="connsiteX3" fmla="*/ 7373198 w 8594244"/>
              <a:gd name="connsiteY3" fmla="*/ 3659447 h 4114506"/>
              <a:gd name="connsiteX4" fmla="*/ 7647684 w 8594244"/>
              <a:gd name="connsiteY4"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6962234 w 8594244"/>
              <a:gd name="connsiteY2" fmla="*/ 3483557 h 4114506"/>
              <a:gd name="connsiteX3" fmla="*/ 7373198 w 8594244"/>
              <a:gd name="connsiteY3" fmla="*/ 3659447 h 4114506"/>
              <a:gd name="connsiteX4" fmla="*/ 7647684 w 8594244"/>
              <a:gd name="connsiteY4"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6962234 w 8594244"/>
              <a:gd name="connsiteY2" fmla="*/ 3483557 h 4114506"/>
              <a:gd name="connsiteX3" fmla="*/ 7647684 w 8594244"/>
              <a:gd name="connsiteY3"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998144 w 8594244"/>
              <a:gd name="connsiteY2" fmla="*/ 3540007 h 4114506"/>
              <a:gd name="connsiteX3" fmla="*/ 8226627 w 8594244"/>
              <a:gd name="connsiteY3"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540007 h 4114506"/>
              <a:gd name="connsiteX2" fmla="*/ 8226627 w 8594244"/>
              <a:gd name="connsiteY2"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540007 h 4114506"/>
              <a:gd name="connsiteX2" fmla="*/ 8226627 w 8594244"/>
              <a:gd name="connsiteY2"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9578"/>
              <a:gd name="connsiteY0" fmla="*/ 14229 h 43219"/>
              <a:gd name="connsiteX1" fmla="*/ 5659 w 49578"/>
              <a:gd name="connsiteY1" fmla="*/ 6766 h 43219"/>
              <a:gd name="connsiteX2" fmla="*/ 14041 w 49578"/>
              <a:gd name="connsiteY2" fmla="*/ 5061 h 43219"/>
              <a:gd name="connsiteX3" fmla="*/ 22492 w 49578"/>
              <a:gd name="connsiteY3" fmla="*/ 3291 h 43219"/>
              <a:gd name="connsiteX4" fmla="*/ 25785 w 49578"/>
              <a:gd name="connsiteY4" fmla="*/ 59 h 43219"/>
              <a:gd name="connsiteX5" fmla="*/ 29869 w 49578"/>
              <a:gd name="connsiteY5" fmla="*/ 2340 h 43219"/>
              <a:gd name="connsiteX6" fmla="*/ 35499 w 49578"/>
              <a:gd name="connsiteY6" fmla="*/ 549 h 43219"/>
              <a:gd name="connsiteX7" fmla="*/ 38354 w 49578"/>
              <a:gd name="connsiteY7" fmla="*/ 5435 h 43219"/>
              <a:gd name="connsiteX8" fmla="*/ 42018 w 49578"/>
              <a:gd name="connsiteY8" fmla="*/ 10177 h 43219"/>
              <a:gd name="connsiteX9" fmla="*/ 41854 w 49578"/>
              <a:gd name="connsiteY9" fmla="*/ 15319 h 43219"/>
              <a:gd name="connsiteX10" fmla="*/ 43052 w 49578"/>
              <a:gd name="connsiteY10" fmla="*/ 23181 h 43219"/>
              <a:gd name="connsiteX11" fmla="*/ 37440 w 49578"/>
              <a:gd name="connsiteY11" fmla="*/ 30063 h 43219"/>
              <a:gd name="connsiteX12" fmla="*/ 35431 w 49578"/>
              <a:gd name="connsiteY12" fmla="*/ 35960 h 43219"/>
              <a:gd name="connsiteX13" fmla="*/ 28591 w 49578"/>
              <a:gd name="connsiteY13" fmla="*/ 36674 h 43219"/>
              <a:gd name="connsiteX14" fmla="*/ 23703 w 49578"/>
              <a:gd name="connsiteY14" fmla="*/ 42965 h 43219"/>
              <a:gd name="connsiteX15" fmla="*/ 16516 w 49578"/>
              <a:gd name="connsiteY15" fmla="*/ 39125 h 43219"/>
              <a:gd name="connsiteX16" fmla="*/ 5840 w 49578"/>
              <a:gd name="connsiteY16" fmla="*/ 35331 h 43219"/>
              <a:gd name="connsiteX17" fmla="*/ 1146 w 49578"/>
              <a:gd name="connsiteY17" fmla="*/ 31109 h 43219"/>
              <a:gd name="connsiteX18" fmla="*/ 2149 w 49578"/>
              <a:gd name="connsiteY18" fmla="*/ 25410 h 43219"/>
              <a:gd name="connsiteX19" fmla="*/ 31 w 49578"/>
              <a:gd name="connsiteY19" fmla="*/ 19563 h 43219"/>
              <a:gd name="connsiteX20" fmla="*/ 3899 w 49578"/>
              <a:gd name="connsiteY20" fmla="*/ 14366 h 43219"/>
              <a:gd name="connsiteX21" fmla="*/ 3936 w 49578"/>
              <a:gd name="connsiteY21" fmla="*/ 14229 h 43219"/>
              <a:gd name="connsiteX0" fmla="*/ 8594244 w 8707990"/>
              <a:gd name="connsiteY0" fmla="*/ 3966557 h 4114506"/>
              <a:gd name="connsiteX1" fmla="*/ 8480002 w 8707990"/>
              <a:gd name="connsiteY1" fmla="*/ 4080799 h 4114506"/>
              <a:gd name="connsiteX2" fmla="*/ 8365760 w 8707990"/>
              <a:gd name="connsiteY2" fmla="*/ 3966557 h 4114506"/>
              <a:gd name="connsiteX3" fmla="*/ 8480002 w 8707990"/>
              <a:gd name="connsiteY3" fmla="*/ 3852315 h 4114506"/>
              <a:gd name="connsiteX4" fmla="*/ 8594244 w 8707990"/>
              <a:gd name="connsiteY4" fmla="*/ 3966557 h 4114506"/>
              <a:gd name="connsiteX0" fmla="*/ 8226627 w 8707990"/>
              <a:gd name="connsiteY0" fmla="*/ 3768490 h 4114506"/>
              <a:gd name="connsiteX1" fmla="*/ 7998144 w 8707990"/>
              <a:gd name="connsiteY1" fmla="*/ 3540007 h 4114506"/>
              <a:gd name="connsiteX2" fmla="*/ 8226627 w 8707990"/>
              <a:gd name="connsiteY2" fmla="*/ 3768490 h 4114506"/>
              <a:gd name="connsiteX0" fmla="*/ 7647684 w 8707990"/>
              <a:gd name="connsiteY0" fmla="*/ 3483557 h 4114506"/>
              <a:gd name="connsiteX1" fmla="*/ 8233007 w 8707990"/>
              <a:gd name="connsiteY1" fmla="*/ 3539679 h 4114506"/>
              <a:gd name="connsiteX2" fmla="*/ 7647684 w 8707990"/>
              <a:gd name="connsiteY2" fmla="*/ 3483557 h 4114506"/>
              <a:gd name="connsiteX0" fmla="*/ 4729 w 49578"/>
              <a:gd name="connsiteY0" fmla="*/ 26036 h 43219"/>
              <a:gd name="connsiteX1" fmla="*/ 2196 w 49578"/>
              <a:gd name="connsiteY1" fmla="*/ 25239 h 43219"/>
              <a:gd name="connsiteX2" fmla="*/ 6964 w 49578"/>
              <a:gd name="connsiteY2" fmla="*/ 34758 h 43219"/>
              <a:gd name="connsiteX3" fmla="*/ 5856 w 49578"/>
              <a:gd name="connsiteY3" fmla="*/ 35139 h 43219"/>
              <a:gd name="connsiteX4" fmla="*/ 16514 w 49578"/>
              <a:gd name="connsiteY4" fmla="*/ 38949 h 43219"/>
              <a:gd name="connsiteX5" fmla="*/ 15846 w 49578"/>
              <a:gd name="connsiteY5" fmla="*/ 37209 h 43219"/>
              <a:gd name="connsiteX6" fmla="*/ 28863 w 49578"/>
              <a:gd name="connsiteY6" fmla="*/ 34610 h 43219"/>
              <a:gd name="connsiteX7" fmla="*/ 28596 w 49578"/>
              <a:gd name="connsiteY7" fmla="*/ 36519 h 43219"/>
              <a:gd name="connsiteX8" fmla="*/ 34165 w 49578"/>
              <a:gd name="connsiteY8" fmla="*/ 22813 h 43219"/>
              <a:gd name="connsiteX9" fmla="*/ 37416 w 49578"/>
              <a:gd name="connsiteY9" fmla="*/ 29949 h 43219"/>
              <a:gd name="connsiteX10" fmla="*/ 41834 w 49578"/>
              <a:gd name="connsiteY10" fmla="*/ 15213 h 43219"/>
              <a:gd name="connsiteX11" fmla="*/ 40386 w 49578"/>
              <a:gd name="connsiteY11" fmla="*/ 17889 h 43219"/>
              <a:gd name="connsiteX12" fmla="*/ 38360 w 49578"/>
              <a:gd name="connsiteY12" fmla="*/ 5285 h 43219"/>
              <a:gd name="connsiteX13" fmla="*/ 38436 w 49578"/>
              <a:gd name="connsiteY13" fmla="*/ 6549 h 43219"/>
              <a:gd name="connsiteX14" fmla="*/ 29114 w 49578"/>
              <a:gd name="connsiteY14" fmla="*/ 3811 h 43219"/>
              <a:gd name="connsiteX15" fmla="*/ 29856 w 49578"/>
              <a:gd name="connsiteY15" fmla="*/ 2199 h 43219"/>
              <a:gd name="connsiteX16" fmla="*/ 22177 w 49578"/>
              <a:gd name="connsiteY16" fmla="*/ 4579 h 43219"/>
              <a:gd name="connsiteX17" fmla="*/ 22536 w 49578"/>
              <a:gd name="connsiteY17" fmla="*/ 3189 h 43219"/>
              <a:gd name="connsiteX18" fmla="*/ 14036 w 49578"/>
              <a:gd name="connsiteY18" fmla="*/ 5051 h 43219"/>
              <a:gd name="connsiteX19" fmla="*/ 15336 w 49578"/>
              <a:gd name="connsiteY19" fmla="*/ 6399 h 43219"/>
              <a:gd name="connsiteX20" fmla="*/ 4163 w 49578"/>
              <a:gd name="connsiteY20" fmla="*/ 15648 h 43219"/>
              <a:gd name="connsiteX21" fmla="*/ 3936 w 49578"/>
              <a:gd name="connsiteY21" fmla="*/ 14229 h 43219"/>
              <a:gd name="connsiteX0" fmla="*/ 3936 w 48361"/>
              <a:gd name="connsiteY0" fmla="*/ 14229 h 43219"/>
              <a:gd name="connsiteX1" fmla="*/ 5659 w 48361"/>
              <a:gd name="connsiteY1" fmla="*/ 6766 h 43219"/>
              <a:gd name="connsiteX2" fmla="*/ 14041 w 48361"/>
              <a:gd name="connsiteY2" fmla="*/ 5061 h 43219"/>
              <a:gd name="connsiteX3" fmla="*/ 22492 w 48361"/>
              <a:gd name="connsiteY3" fmla="*/ 3291 h 43219"/>
              <a:gd name="connsiteX4" fmla="*/ 25785 w 48361"/>
              <a:gd name="connsiteY4" fmla="*/ 59 h 43219"/>
              <a:gd name="connsiteX5" fmla="*/ 29869 w 48361"/>
              <a:gd name="connsiteY5" fmla="*/ 2340 h 43219"/>
              <a:gd name="connsiteX6" fmla="*/ 35499 w 48361"/>
              <a:gd name="connsiteY6" fmla="*/ 549 h 43219"/>
              <a:gd name="connsiteX7" fmla="*/ 38354 w 48361"/>
              <a:gd name="connsiteY7" fmla="*/ 5435 h 43219"/>
              <a:gd name="connsiteX8" fmla="*/ 42018 w 48361"/>
              <a:gd name="connsiteY8" fmla="*/ 10177 h 43219"/>
              <a:gd name="connsiteX9" fmla="*/ 41854 w 48361"/>
              <a:gd name="connsiteY9" fmla="*/ 15319 h 43219"/>
              <a:gd name="connsiteX10" fmla="*/ 43052 w 48361"/>
              <a:gd name="connsiteY10" fmla="*/ 23181 h 43219"/>
              <a:gd name="connsiteX11" fmla="*/ 37440 w 48361"/>
              <a:gd name="connsiteY11" fmla="*/ 30063 h 43219"/>
              <a:gd name="connsiteX12" fmla="*/ 35431 w 48361"/>
              <a:gd name="connsiteY12" fmla="*/ 35960 h 43219"/>
              <a:gd name="connsiteX13" fmla="*/ 28591 w 48361"/>
              <a:gd name="connsiteY13" fmla="*/ 36674 h 43219"/>
              <a:gd name="connsiteX14" fmla="*/ 23703 w 48361"/>
              <a:gd name="connsiteY14" fmla="*/ 42965 h 43219"/>
              <a:gd name="connsiteX15" fmla="*/ 16516 w 48361"/>
              <a:gd name="connsiteY15" fmla="*/ 39125 h 43219"/>
              <a:gd name="connsiteX16" fmla="*/ 5840 w 48361"/>
              <a:gd name="connsiteY16" fmla="*/ 35331 h 43219"/>
              <a:gd name="connsiteX17" fmla="*/ 1146 w 48361"/>
              <a:gd name="connsiteY17" fmla="*/ 31109 h 43219"/>
              <a:gd name="connsiteX18" fmla="*/ 2149 w 48361"/>
              <a:gd name="connsiteY18" fmla="*/ 25410 h 43219"/>
              <a:gd name="connsiteX19" fmla="*/ 31 w 48361"/>
              <a:gd name="connsiteY19" fmla="*/ 19563 h 43219"/>
              <a:gd name="connsiteX20" fmla="*/ 3899 w 48361"/>
              <a:gd name="connsiteY20" fmla="*/ 14366 h 43219"/>
              <a:gd name="connsiteX21" fmla="*/ 3936 w 48361"/>
              <a:gd name="connsiteY21" fmla="*/ 14229 h 43219"/>
              <a:gd name="connsiteX0" fmla="*/ 8480002 w 8494282"/>
              <a:gd name="connsiteY0" fmla="*/ 3852315 h 4114506"/>
              <a:gd name="connsiteX1" fmla="*/ 8480002 w 8494282"/>
              <a:gd name="connsiteY1" fmla="*/ 4080799 h 4114506"/>
              <a:gd name="connsiteX2" fmla="*/ 8365760 w 8494282"/>
              <a:gd name="connsiteY2" fmla="*/ 3966557 h 4114506"/>
              <a:gd name="connsiteX3" fmla="*/ 8480002 w 8494282"/>
              <a:gd name="connsiteY3" fmla="*/ 3852315 h 4114506"/>
              <a:gd name="connsiteX0" fmla="*/ 8226627 w 8494282"/>
              <a:gd name="connsiteY0" fmla="*/ 3768490 h 4114506"/>
              <a:gd name="connsiteX1" fmla="*/ 7998144 w 8494282"/>
              <a:gd name="connsiteY1" fmla="*/ 3540007 h 4114506"/>
              <a:gd name="connsiteX2" fmla="*/ 8226627 w 8494282"/>
              <a:gd name="connsiteY2" fmla="*/ 3768490 h 4114506"/>
              <a:gd name="connsiteX0" fmla="*/ 7647684 w 8494282"/>
              <a:gd name="connsiteY0" fmla="*/ 3483557 h 4114506"/>
              <a:gd name="connsiteX1" fmla="*/ 8233007 w 8494282"/>
              <a:gd name="connsiteY1" fmla="*/ 3539679 h 4114506"/>
              <a:gd name="connsiteX2" fmla="*/ 7647684 w 8494282"/>
              <a:gd name="connsiteY2" fmla="*/ 3483557 h 4114506"/>
              <a:gd name="connsiteX0" fmla="*/ 4729 w 48361"/>
              <a:gd name="connsiteY0" fmla="*/ 26036 h 43219"/>
              <a:gd name="connsiteX1" fmla="*/ 2196 w 48361"/>
              <a:gd name="connsiteY1" fmla="*/ 25239 h 43219"/>
              <a:gd name="connsiteX2" fmla="*/ 6964 w 48361"/>
              <a:gd name="connsiteY2" fmla="*/ 34758 h 43219"/>
              <a:gd name="connsiteX3" fmla="*/ 5856 w 48361"/>
              <a:gd name="connsiteY3" fmla="*/ 35139 h 43219"/>
              <a:gd name="connsiteX4" fmla="*/ 16514 w 48361"/>
              <a:gd name="connsiteY4" fmla="*/ 38949 h 43219"/>
              <a:gd name="connsiteX5" fmla="*/ 15846 w 48361"/>
              <a:gd name="connsiteY5" fmla="*/ 37209 h 43219"/>
              <a:gd name="connsiteX6" fmla="*/ 28863 w 48361"/>
              <a:gd name="connsiteY6" fmla="*/ 34610 h 43219"/>
              <a:gd name="connsiteX7" fmla="*/ 28596 w 48361"/>
              <a:gd name="connsiteY7" fmla="*/ 36519 h 43219"/>
              <a:gd name="connsiteX8" fmla="*/ 34165 w 48361"/>
              <a:gd name="connsiteY8" fmla="*/ 22813 h 43219"/>
              <a:gd name="connsiteX9" fmla="*/ 37416 w 48361"/>
              <a:gd name="connsiteY9" fmla="*/ 29949 h 43219"/>
              <a:gd name="connsiteX10" fmla="*/ 41834 w 48361"/>
              <a:gd name="connsiteY10" fmla="*/ 15213 h 43219"/>
              <a:gd name="connsiteX11" fmla="*/ 40386 w 48361"/>
              <a:gd name="connsiteY11" fmla="*/ 17889 h 43219"/>
              <a:gd name="connsiteX12" fmla="*/ 38360 w 48361"/>
              <a:gd name="connsiteY12" fmla="*/ 5285 h 43219"/>
              <a:gd name="connsiteX13" fmla="*/ 38436 w 48361"/>
              <a:gd name="connsiteY13" fmla="*/ 6549 h 43219"/>
              <a:gd name="connsiteX14" fmla="*/ 29114 w 48361"/>
              <a:gd name="connsiteY14" fmla="*/ 3811 h 43219"/>
              <a:gd name="connsiteX15" fmla="*/ 29856 w 48361"/>
              <a:gd name="connsiteY15" fmla="*/ 2199 h 43219"/>
              <a:gd name="connsiteX16" fmla="*/ 22177 w 48361"/>
              <a:gd name="connsiteY16" fmla="*/ 4579 h 43219"/>
              <a:gd name="connsiteX17" fmla="*/ 22536 w 48361"/>
              <a:gd name="connsiteY17" fmla="*/ 3189 h 43219"/>
              <a:gd name="connsiteX18" fmla="*/ 14036 w 48361"/>
              <a:gd name="connsiteY18" fmla="*/ 5051 h 43219"/>
              <a:gd name="connsiteX19" fmla="*/ 15336 w 48361"/>
              <a:gd name="connsiteY19" fmla="*/ 6399 h 43219"/>
              <a:gd name="connsiteX20" fmla="*/ 4163 w 48361"/>
              <a:gd name="connsiteY20" fmla="*/ 15648 h 43219"/>
              <a:gd name="connsiteX21" fmla="*/ 3936 w 48361"/>
              <a:gd name="connsiteY21" fmla="*/ 14229 h 43219"/>
              <a:gd name="connsiteX0" fmla="*/ 3936 w 48361"/>
              <a:gd name="connsiteY0" fmla="*/ 14229 h 43219"/>
              <a:gd name="connsiteX1" fmla="*/ 5659 w 48361"/>
              <a:gd name="connsiteY1" fmla="*/ 6766 h 43219"/>
              <a:gd name="connsiteX2" fmla="*/ 14041 w 48361"/>
              <a:gd name="connsiteY2" fmla="*/ 5061 h 43219"/>
              <a:gd name="connsiteX3" fmla="*/ 22492 w 48361"/>
              <a:gd name="connsiteY3" fmla="*/ 3291 h 43219"/>
              <a:gd name="connsiteX4" fmla="*/ 25785 w 48361"/>
              <a:gd name="connsiteY4" fmla="*/ 59 h 43219"/>
              <a:gd name="connsiteX5" fmla="*/ 29869 w 48361"/>
              <a:gd name="connsiteY5" fmla="*/ 2340 h 43219"/>
              <a:gd name="connsiteX6" fmla="*/ 35499 w 48361"/>
              <a:gd name="connsiteY6" fmla="*/ 549 h 43219"/>
              <a:gd name="connsiteX7" fmla="*/ 38354 w 48361"/>
              <a:gd name="connsiteY7" fmla="*/ 5435 h 43219"/>
              <a:gd name="connsiteX8" fmla="*/ 42018 w 48361"/>
              <a:gd name="connsiteY8" fmla="*/ 10177 h 43219"/>
              <a:gd name="connsiteX9" fmla="*/ 41854 w 48361"/>
              <a:gd name="connsiteY9" fmla="*/ 15319 h 43219"/>
              <a:gd name="connsiteX10" fmla="*/ 43052 w 48361"/>
              <a:gd name="connsiteY10" fmla="*/ 23181 h 43219"/>
              <a:gd name="connsiteX11" fmla="*/ 37440 w 48361"/>
              <a:gd name="connsiteY11" fmla="*/ 30063 h 43219"/>
              <a:gd name="connsiteX12" fmla="*/ 35431 w 48361"/>
              <a:gd name="connsiteY12" fmla="*/ 35960 h 43219"/>
              <a:gd name="connsiteX13" fmla="*/ 28591 w 48361"/>
              <a:gd name="connsiteY13" fmla="*/ 36674 h 43219"/>
              <a:gd name="connsiteX14" fmla="*/ 23703 w 48361"/>
              <a:gd name="connsiteY14" fmla="*/ 42965 h 43219"/>
              <a:gd name="connsiteX15" fmla="*/ 16516 w 48361"/>
              <a:gd name="connsiteY15" fmla="*/ 39125 h 43219"/>
              <a:gd name="connsiteX16" fmla="*/ 5840 w 48361"/>
              <a:gd name="connsiteY16" fmla="*/ 35331 h 43219"/>
              <a:gd name="connsiteX17" fmla="*/ 1146 w 48361"/>
              <a:gd name="connsiteY17" fmla="*/ 31109 h 43219"/>
              <a:gd name="connsiteX18" fmla="*/ 2149 w 48361"/>
              <a:gd name="connsiteY18" fmla="*/ 25410 h 43219"/>
              <a:gd name="connsiteX19" fmla="*/ 31 w 48361"/>
              <a:gd name="connsiteY19" fmla="*/ 19563 h 43219"/>
              <a:gd name="connsiteX20" fmla="*/ 3899 w 48361"/>
              <a:gd name="connsiteY20" fmla="*/ 14366 h 43219"/>
              <a:gd name="connsiteX21" fmla="*/ 3936 w 48361"/>
              <a:gd name="connsiteY21" fmla="*/ 14229 h 43219"/>
              <a:gd name="connsiteX0" fmla="*/ 8480002 w 8494282"/>
              <a:gd name="connsiteY0" fmla="*/ 3852315 h 4114506"/>
              <a:gd name="connsiteX1" fmla="*/ 8480002 w 8494282"/>
              <a:gd name="connsiteY1" fmla="*/ 4080799 h 4114506"/>
              <a:gd name="connsiteX2" fmla="*/ 8480002 w 8494282"/>
              <a:gd name="connsiteY2" fmla="*/ 3852315 h 4114506"/>
              <a:gd name="connsiteX0" fmla="*/ 8226627 w 8494282"/>
              <a:gd name="connsiteY0" fmla="*/ 3768490 h 4114506"/>
              <a:gd name="connsiteX1" fmla="*/ 7998144 w 8494282"/>
              <a:gd name="connsiteY1" fmla="*/ 3540007 h 4114506"/>
              <a:gd name="connsiteX2" fmla="*/ 8226627 w 8494282"/>
              <a:gd name="connsiteY2" fmla="*/ 3768490 h 4114506"/>
              <a:gd name="connsiteX0" fmla="*/ 7647684 w 8494282"/>
              <a:gd name="connsiteY0" fmla="*/ 3483557 h 4114506"/>
              <a:gd name="connsiteX1" fmla="*/ 8233007 w 8494282"/>
              <a:gd name="connsiteY1" fmla="*/ 3539679 h 4114506"/>
              <a:gd name="connsiteX2" fmla="*/ 7647684 w 8494282"/>
              <a:gd name="connsiteY2" fmla="*/ 3483557 h 4114506"/>
              <a:gd name="connsiteX0" fmla="*/ 4729 w 48361"/>
              <a:gd name="connsiteY0" fmla="*/ 26036 h 43219"/>
              <a:gd name="connsiteX1" fmla="*/ 2196 w 48361"/>
              <a:gd name="connsiteY1" fmla="*/ 25239 h 43219"/>
              <a:gd name="connsiteX2" fmla="*/ 6964 w 48361"/>
              <a:gd name="connsiteY2" fmla="*/ 34758 h 43219"/>
              <a:gd name="connsiteX3" fmla="*/ 5856 w 48361"/>
              <a:gd name="connsiteY3" fmla="*/ 35139 h 43219"/>
              <a:gd name="connsiteX4" fmla="*/ 16514 w 48361"/>
              <a:gd name="connsiteY4" fmla="*/ 38949 h 43219"/>
              <a:gd name="connsiteX5" fmla="*/ 15846 w 48361"/>
              <a:gd name="connsiteY5" fmla="*/ 37209 h 43219"/>
              <a:gd name="connsiteX6" fmla="*/ 28863 w 48361"/>
              <a:gd name="connsiteY6" fmla="*/ 34610 h 43219"/>
              <a:gd name="connsiteX7" fmla="*/ 28596 w 48361"/>
              <a:gd name="connsiteY7" fmla="*/ 36519 h 43219"/>
              <a:gd name="connsiteX8" fmla="*/ 34165 w 48361"/>
              <a:gd name="connsiteY8" fmla="*/ 22813 h 43219"/>
              <a:gd name="connsiteX9" fmla="*/ 37416 w 48361"/>
              <a:gd name="connsiteY9" fmla="*/ 29949 h 43219"/>
              <a:gd name="connsiteX10" fmla="*/ 41834 w 48361"/>
              <a:gd name="connsiteY10" fmla="*/ 15213 h 43219"/>
              <a:gd name="connsiteX11" fmla="*/ 40386 w 48361"/>
              <a:gd name="connsiteY11" fmla="*/ 17889 h 43219"/>
              <a:gd name="connsiteX12" fmla="*/ 38360 w 48361"/>
              <a:gd name="connsiteY12" fmla="*/ 5285 h 43219"/>
              <a:gd name="connsiteX13" fmla="*/ 38436 w 48361"/>
              <a:gd name="connsiteY13" fmla="*/ 6549 h 43219"/>
              <a:gd name="connsiteX14" fmla="*/ 29114 w 48361"/>
              <a:gd name="connsiteY14" fmla="*/ 3811 h 43219"/>
              <a:gd name="connsiteX15" fmla="*/ 29856 w 48361"/>
              <a:gd name="connsiteY15" fmla="*/ 2199 h 43219"/>
              <a:gd name="connsiteX16" fmla="*/ 22177 w 48361"/>
              <a:gd name="connsiteY16" fmla="*/ 4579 h 43219"/>
              <a:gd name="connsiteX17" fmla="*/ 22536 w 48361"/>
              <a:gd name="connsiteY17" fmla="*/ 3189 h 43219"/>
              <a:gd name="connsiteX18" fmla="*/ 14036 w 48361"/>
              <a:gd name="connsiteY18" fmla="*/ 5051 h 43219"/>
              <a:gd name="connsiteX19" fmla="*/ 15336 w 48361"/>
              <a:gd name="connsiteY19" fmla="*/ 6399 h 43219"/>
              <a:gd name="connsiteX20" fmla="*/ 4163 w 48361"/>
              <a:gd name="connsiteY20" fmla="*/ 15648 h 43219"/>
              <a:gd name="connsiteX21" fmla="*/ 3936 w 48361"/>
              <a:gd name="connsiteY21" fmla="*/ 14229 h 43219"/>
              <a:gd name="connsiteX0" fmla="*/ 3936 w 48800"/>
              <a:gd name="connsiteY0" fmla="*/ 14229 h 43825"/>
              <a:gd name="connsiteX1" fmla="*/ 5659 w 48800"/>
              <a:gd name="connsiteY1" fmla="*/ 6766 h 43825"/>
              <a:gd name="connsiteX2" fmla="*/ 14041 w 48800"/>
              <a:gd name="connsiteY2" fmla="*/ 5061 h 43825"/>
              <a:gd name="connsiteX3" fmla="*/ 22492 w 48800"/>
              <a:gd name="connsiteY3" fmla="*/ 3291 h 43825"/>
              <a:gd name="connsiteX4" fmla="*/ 25785 w 48800"/>
              <a:gd name="connsiteY4" fmla="*/ 59 h 43825"/>
              <a:gd name="connsiteX5" fmla="*/ 29869 w 48800"/>
              <a:gd name="connsiteY5" fmla="*/ 2340 h 43825"/>
              <a:gd name="connsiteX6" fmla="*/ 35499 w 48800"/>
              <a:gd name="connsiteY6" fmla="*/ 549 h 43825"/>
              <a:gd name="connsiteX7" fmla="*/ 38354 w 48800"/>
              <a:gd name="connsiteY7" fmla="*/ 5435 h 43825"/>
              <a:gd name="connsiteX8" fmla="*/ 42018 w 48800"/>
              <a:gd name="connsiteY8" fmla="*/ 10177 h 43825"/>
              <a:gd name="connsiteX9" fmla="*/ 41854 w 48800"/>
              <a:gd name="connsiteY9" fmla="*/ 15319 h 43825"/>
              <a:gd name="connsiteX10" fmla="*/ 43052 w 48800"/>
              <a:gd name="connsiteY10" fmla="*/ 23181 h 43825"/>
              <a:gd name="connsiteX11" fmla="*/ 37440 w 48800"/>
              <a:gd name="connsiteY11" fmla="*/ 30063 h 43825"/>
              <a:gd name="connsiteX12" fmla="*/ 35431 w 48800"/>
              <a:gd name="connsiteY12" fmla="*/ 35960 h 43825"/>
              <a:gd name="connsiteX13" fmla="*/ 28591 w 48800"/>
              <a:gd name="connsiteY13" fmla="*/ 36674 h 43825"/>
              <a:gd name="connsiteX14" fmla="*/ 23703 w 48800"/>
              <a:gd name="connsiteY14" fmla="*/ 42965 h 43825"/>
              <a:gd name="connsiteX15" fmla="*/ 16516 w 48800"/>
              <a:gd name="connsiteY15" fmla="*/ 39125 h 43825"/>
              <a:gd name="connsiteX16" fmla="*/ 5840 w 48800"/>
              <a:gd name="connsiteY16" fmla="*/ 35331 h 43825"/>
              <a:gd name="connsiteX17" fmla="*/ 1146 w 48800"/>
              <a:gd name="connsiteY17" fmla="*/ 31109 h 43825"/>
              <a:gd name="connsiteX18" fmla="*/ 2149 w 48800"/>
              <a:gd name="connsiteY18" fmla="*/ 25410 h 43825"/>
              <a:gd name="connsiteX19" fmla="*/ 31 w 48800"/>
              <a:gd name="connsiteY19" fmla="*/ 19563 h 43825"/>
              <a:gd name="connsiteX20" fmla="*/ 3899 w 48800"/>
              <a:gd name="connsiteY20" fmla="*/ 14366 h 43825"/>
              <a:gd name="connsiteX21" fmla="*/ 3936 w 48800"/>
              <a:gd name="connsiteY21" fmla="*/ 14229 h 43825"/>
              <a:gd name="connsiteX0" fmla="*/ 8480002 w 8571442"/>
              <a:gd name="connsiteY0" fmla="*/ 4080799 h 4172239"/>
              <a:gd name="connsiteX1" fmla="*/ 8480002 w 8571442"/>
              <a:gd name="connsiteY1" fmla="*/ 3852315 h 4172239"/>
              <a:gd name="connsiteX2" fmla="*/ 8571442 w 8571442"/>
              <a:gd name="connsiteY2" fmla="*/ 4172239 h 4172239"/>
              <a:gd name="connsiteX0" fmla="*/ 8226627 w 8571442"/>
              <a:gd name="connsiteY0" fmla="*/ 3768490 h 4172239"/>
              <a:gd name="connsiteX1" fmla="*/ 7998144 w 8571442"/>
              <a:gd name="connsiteY1" fmla="*/ 3540007 h 4172239"/>
              <a:gd name="connsiteX2" fmla="*/ 8226627 w 8571442"/>
              <a:gd name="connsiteY2" fmla="*/ 3768490 h 4172239"/>
              <a:gd name="connsiteX0" fmla="*/ 7647684 w 8571442"/>
              <a:gd name="connsiteY0" fmla="*/ 3483557 h 4172239"/>
              <a:gd name="connsiteX1" fmla="*/ 8233007 w 8571442"/>
              <a:gd name="connsiteY1" fmla="*/ 3539679 h 4172239"/>
              <a:gd name="connsiteX2" fmla="*/ 7647684 w 8571442"/>
              <a:gd name="connsiteY2" fmla="*/ 3483557 h 4172239"/>
              <a:gd name="connsiteX0" fmla="*/ 4729 w 48800"/>
              <a:gd name="connsiteY0" fmla="*/ 26036 h 43825"/>
              <a:gd name="connsiteX1" fmla="*/ 2196 w 48800"/>
              <a:gd name="connsiteY1" fmla="*/ 25239 h 43825"/>
              <a:gd name="connsiteX2" fmla="*/ 6964 w 48800"/>
              <a:gd name="connsiteY2" fmla="*/ 34758 h 43825"/>
              <a:gd name="connsiteX3" fmla="*/ 5856 w 48800"/>
              <a:gd name="connsiteY3" fmla="*/ 35139 h 43825"/>
              <a:gd name="connsiteX4" fmla="*/ 16514 w 48800"/>
              <a:gd name="connsiteY4" fmla="*/ 38949 h 43825"/>
              <a:gd name="connsiteX5" fmla="*/ 15846 w 48800"/>
              <a:gd name="connsiteY5" fmla="*/ 37209 h 43825"/>
              <a:gd name="connsiteX6" fmla="*/ 28863 w 48800"/>
              <a:gd name="connsiteY6" fmla="*/ 34610 h 43825"/>
              <a:gd name="connsiteX7" fmla="*/ 28596 w 48800"/>
              <a:gd name="connsiteY7" fmla="*/ 36519 h 43825"/>
              <a:gd name="connsiteX8" fmla="*/ 34165 w 48800"/>
              <a:gd name="connsiteY8" fmla="*/ 22813 h 43825"/>
              <a:gd name="connsiteX9" fmla="*/ 37416 w 48800"/>
              <a:gd name="connsiteY9" fmla="*/ 29949 h 43825"/>
              <a:gd name="connsiteX10" fmla="*/ 41834 w 48800"/>
              <a:gd name="connsiteY10" fmla="*/ 15213 h 43825"/>
              <a:gd name="connsiteX11" fmla="*/ 40386 w 48800"/>
              <a:gd name="connsiteY11" fmla="*/ 17889 h 43825"/>
              <a:gd name="connsiteX12" fmla="*/ 38360 w 48800"/>
              <a:gd name="connsiteY12" fmla="*/ 5285 h 43825"/>
              <a:gd name="connsiteX13" fmla="*/ 38436 w 48800"/>
              <a:gd name="connsiteY13" fmla="*/ 6549 h 43825"/>
              <a:gd name="connsiteX14" fmla="*/ 29114 w 48800"/>
              <a:gd name="connsiteY14" fmla="*/ 3811 h 43825"/>
              <a:gd name="connsiteX15" fmla="*/ 29856 w 48800"/>
              <a:gd name="connsiteY15" fmla="*/ 2199 h 43825"/>
              <a:gd name="connsiteX16" fmla="*/ 22177 w 48800"/>
              <a:gd name="connsiteY16" fmla="*/ 4579 h 43825"/>
              <a:gd name="connsiteX17" fmla="*/ 22536 w 48800"/>
              <a:gd name="connsiteY17" fmla="*/ 3189 h 43825"/>
              <a:gd name="connsiteX18" fmla="*/ 14036 w 48800"/>
              <a:gd name="connsiteY18" fmla="*/ 5051 h 43825"/>
              <a:gd name="connsiteX19" fmla="*/ 15336 w 48800"/>
              <a:gd name="connsiteY19" fmla="*/ 6399 h 43825"/>
              <a:gd name="connsiteX20" fmla="*/ 4163 w 48800"/>
              <a:gd name="connsiteY20" fmla="*/ 15648 h 43825"/>
              <a:gd name="connsiteX21" fmla="*/ 3936 w 48800"/>
              <a:gd name="connsiteY21" fmla="*/ 14229 h 43825"/>
              <a:gd name="connsiteX0" fmla="*/ 3936 w 48800"/>
              <a:gd name="connsiteY0" fmla="*/ 14229 h 43825"/>
              <a:gd name="connsiteX1" fmla="*/ 5659 w 48800"/>
              <a:gd name="connsiteY1" fmla="*/ 6766 h 43825"/>
              <a:gd name="connsiteX2" fmla="*/ 14041 w 48800"/>
              <a:gd name="connsiteY2" fmla="*/ 5061 h 43825"/>
              <a:gd name="connsiteX3" fmla="*/ 22492 w 48800"/>
              <a:gd name="connsiteY3" fmla="*/ 3291 h 43825"/>
              <a:gd name="connsiteX4" fmla="*/ 25785 w 48800"/>
              <a:gd name="connsiteY4" fmla="*/ 59 h 43825"/>
              <a:gd name="connsiteX5" fmla="*/ 29869 w 48800"/>
              <a:gd name="connsiteY5" fmla="*/ 2340 h 43825"/>
              <a:gd name="connsiteX6" fmla="*/ 35499 w 48800"/>
              <a:gd name="connsiteY6" fmla="*/ 549 h 43825"/>
              <a:gd name="connsiteX7" fmla="*/ 38354 w 48800"/>
              <a:gd name="connsiteY7" fmla="*/ 5435 h 43825"/>
              <a:gd name="connsiteX8" fmla="*/ 42018 w 48800"/>
              <a:gd name="connsiteY8" fmla="*/ 10177 h 43825"/>
              <a:gd name="connsiteX9" fmla="*/ 41854 w 48800"/>
              <a:gd name="connsiteY9" fmla="*/ 15319 h 43825"/>
              <a:gd name="connsiteX10" fmla="*/ 43052 w 48800"/>
              <a:gd name="connsiteY10" fmla="*/ 23181 h 43825"/>
              <a:gd name="connsiteX11" fmla="*/ 37440 w 48800"/>
              <a:gd name="connsiteY11" fmla="*/ 30063 h 43825"/>
              <a:gd name="connsiteX12" fmla="*/ 35431 w 48800"/>
              <a:gd name="connsiteY12" fmla="*/ 35960 h 43825"/>
              <a:gd name="connsiteX13" fmla="*/ 28591 w 48800"/>
              <a:gd name="connsiteY13" fmla="*/ 36674 h 43825"/>
              <a:gd name="connsiteX14" fmla="*/ 23703 w 48800"/>
              <a:gd name="connsiteY14" fmla="*/ 42965 h 43825"/>
              <a:gd name="connsiteX15" fmla="*/ 16516 w 48800"/>
              <a:gd name="connsiteY15" fmla="*/ 39125 h 43825"/>
              <a:gd name="connsiteX16" fmla="*/ 5840 w 48800"/>
              <a:gd name="connsiteY16" fmla="*/ 35331 h 43825"/>
              <a:gd name="connsiteX17" fmla="*/ 1146 w 48800"/>
              <a:gd name="connsiteY17" fmla="*/ 31109 h 43825"/>
              <a:gd name="connsiteX18" fmla="*/ 2149 w 48800"/>
              <a:gd name="connsiteY18" fmla="*/ 25410 h 43825"/>
              <a:gd name="connsiteX19" fmla="*/ 31 w 48800"/>
              <a:gd name="connsiteY19" fmla="*/ 19563 h 43825"/>
              <a:gd name="connsiteX20" fmla="*/ 3899 w 48800"/>
              <a:gd name="connsiteY20" fmla="*/ 14366 h 43825"/>
              <a:gd name="connsiteX21" fmla="*/ 3936 w 48800"/>
              <a:gd name="connsiteY21" fmla="*/ 14229 h 43825"/>
              <a:gd name="connsiteX0" fmla="*/ 8480002 w 8571442"/>
              <a:gd name="connsiteY0" fmla="*/ 4080799 h 4172239"/>
              <a:gd name="connsiteX1" fmla="*/ 8480002 w 8571442"/>
              <a:gd name="connsiteY1" fmla="*/ 3852315 h 4172239"/>
              <a:gd name="connsiteX2" fmla="*/ 8571442 w 8571442"/>
              <a:gd name="connsiteY2" fmla="*/ 4172239 h 4172239"/>
              <a:gd name="connsiteX0" fmla="*/ 8226627 w 8571442"/>
              <a:gd name="connsiteY0" fmla="*/ 3768490 h 4172239"/>
              <a:gd name="connsiteX1" fmla="*/ 7998144 w 8571442"/>
              <a:gd name="connsiteY1" fmla="*/ 3540007 h 4172239"/>
              <a:gd name="connsiteX2" fmla="*/ 8226627 w 8571442"/>
              <a:gd name="connsiteY2" fmla="*/ 3768490 h 4172239"/>
              <a:gd name="connsiteX0" fmla="*/ 8493845 w 8571442"/>
              <a:gd name="connsiteY0" fmla="*/ 3824751 h 4172239"/>
              <a:gd name="connsiteX1" fmla="*/ 8233007 w 8571442"/>
              <a:gd name="connsiteY1" fmla="*/ 3539679 h 4172239"/>
              <a:gd name="connsiteX2" fmla="*/ 8493845 w 8571442"/>
              <a:gd name="connsiteY2" fmla="*/ 3824751 h 4172239"/>
              <a:gd name="connsiteX0" fmla="*/ 4729 w 48800"/>
              <a:gd name="connsiteY0" fmla="*/ 26036 h 43825"/>
              <a:gd name="connsiteX1" fmla="*/ 2196 w 48800"/>
              <a:gd name="connsiteY1" fmla="*/ 25239 h 43825"/>
              <a:gd name="connsiteX2" fmla="*/ 6964 w 48800"/>
              <a:gd name="connsiteY2" fmla="*/ 34758 h 43825"/>
              <a:gd name="connsiteX3" fmla="*/ 5856 w 48800"/>
              <a:gd name="connsiteY3" fmla="*/ 35139 h 43825"/>
              <a:gd name="connsiteX4" fmla="*/ 16514 w 48800"/>
              <a:gd name="connsiteY4" fmla="*/ 38949 h 43825"/>
              <a:gd name="connsiteX5" fmla="*/ 15846 w 48800"/>
              <a:gd name="connsiteY5" fmla="*/ 37209 h 43825"/>
              <a:gd name="connsiteX6" fmla="*/ 28863 w 48800"/>
              <a:gd name="connsiteY6" fmla="*/ 34610 h 43825"/>
              <a:gd name="connsiteX7" fmla="*/ 28596 w 48800"/>
              <a:gd name="connsiteY7" fmla="*/ 36519 h 43825"/>
              <a:gd name="connsiteX8" fmla="*/ 34165 w 48800"/>
              <a:gd name="connsiteY8" fmla="*/ 22813 h 43825"/>
              <a:gd name="connsiteX9" fmla="*/ 37416 w 48800"/>
              <a:gd name="connsiteY9" fmla="*/ 29949 h 43825"/>
              <a:gd name="connsiteX10" fmla="*/ 41834 w 48800"/>
              <a:gd name="connsiteY10" fmla="*/ 15213 h 43825"/>
              <a:gd name="connsiteX11" fmla="*/ 40386 w 48800"/>
              <a:gd name="connsiteY11" fmla="*/ 17889 h 43825"/>
              <a:gd name="connsiteX12" fmla="*/ 38360 w 48800"/>
              <a:gd name="connsiteY12" fmla="*/ 5285 h 43825"/>
              <a:gd name="connsiteX13" fmla="*/ 38436 w 48800"/>
              <a:gd name="connsiteY13" fmla="*/ 6549 h 43825"/>
              <a:gd name="connsiteX14" fmla="*/ 29114 w 48800"/>
              <a:gd name="connsiteY14" fmla="*/ 3811 h 43825"/>
              <a:gd name="connsiteX15" fmla="*/ 29856 w 48800"/>
              <a:gd name="connsiteY15" fmla="*/ 2199 h 43825"/>
              <a:gd name="connsiteX16" fmla="*/ 22177 w 48800"/>
              <a:gd name="connsiteY16" fmla="*/ 4579 h 43825"/>
              <a:gd name="connsiteX17" fmla="*/ 22536 w 48800"/>
              <a:gd name="connsiteY17" fmla="*/ 3189 h 43825"/>
              <a:gd name="connsiteX18" fmla="*/ 14036 w 48800"/>
              <a:gd name="connsiteY18" fmla="*/ 5051 h 43825"/>
              <a:gd name="connsiteX19" fmla="*/ 15336 w 48800"/>
              <a:gd name="connsiteY19" fmla="*/ 6399 h 43825"/>
              <a:gd name="connsiteX20" fmla="*/ 4163 w 48800"/>
              <a:gd name="connsiteY20" fmla="*/ 15648 h 43825"/>
              <a:gd name="connsiteX21" fmla="*/ 3936 w 48800"/>
              <a:gd name="connsiteY21" fmla="*/ 14229 h 43825"/>
              <a:gd name="connsiteX0" fmla="*/ 3936 w 48358"/>
              <a:gd name="connsiteY0" fmla="*/ 14229 h 43219"/>
              <a:gd name="connsiteX1" fmla="*/ 5659 w 48358"/>
              <a:gd name="connsiteY1" fmla="*/ 6766 h 43219"/>
              <a:gd name="connsiteX2" fmla="*/ 14041 w 48358"/>
              <a:gd name="connsiteY2" fmla="*/ 5061 h 43219"/>
              <a:gd name="connsiteX3" fmla="*/ 22492 w 48358"/>
              <a:gd name="connsiteY3" fmla="*/ 3291 h 43219"/>
              <a:gd name="connsiteX4" fmla="*/ 25785 w 48358"/>
              <a:gd name="connsiteY4" fmla="*/ 59 h 43219"/>
              <a:gd name="connsiteX5" fmla="*/ 29869 w 48358"/>
              <a:gd name="connsiteY5" fmla="*/ 2340 h 43219"/>
              <a:gd name="connsiteX6" fmla="*/ 35499 w 48358"/>
              <a:gd name="connsiteY6" fmla="*/ 549 h 43219"/>
              <a:gd name="connsiteX7" fmla="*/ 38354 w 48358"/>
              <a:gd name="connsiteY7" fmla="*/ 5435 h 43219"/>
              <a:gd name="connsiteX8" fmla="*/ 42018 w 48358"/>
              <a:gd name="connsiteY8" fmla="*/ 10177 h 43219"/>
              <a:gd name="connsiteX9" fmla="*/ 41854 w 48358"/>
              <a:gd name="connsiteY9" fmla="*/ 15319 h 43219"/>
              <a:gd name="connsiteX10" fmla="*/ 43052 w 48358"/>
              <a:gd name="connsiteY10" fmla="*/ 23181 h 43219"/>
              <a:gd name="connsiteX11" fmla="*/ 37440 w 48358"/>
              <a:gd name="connsiteY11" fmla="*/ 30063 h 43219"/>
              <a:gd name="connsiteX12" fmla="*/ 35431 w 48358"/>
              <a:gd name="connsiteY12" fmla="*/ 35960 h 43219"/>
              <a:gd name="connsiteX13" fmla="*/ 28591 w 48358"/>
              <a:gd name="connsiteY13" fmla="*/ 36674 h 43219"/>
              <a:gd name="connsiteX14" fmla="*/ 23703 w 48358"/>
              <a:gd name="connsiteY14" fmla="*/ 42965 h 43219"/>
              <a:gd name="connsiteX15" fmla="*/ 16516 w 48358"/>
              <a:gd name="connsiteY15" fmla="*/ 39125 h 43219"/>
              <a:gd name="connsiteX16" fmla="*/ 5840 w 48358"/>
              <a:gd name="connsiteY16" fmla="*/ 35331 h 43219"/>
              <a:gd name="connsiteX17" fmla="*/ 1146 w 48358"/>
              <a:gd name="connsiteY17" fmla="*/ 31109 h 43219"/>
              <a:gd name="connsiteX18" fmla="*/ 2149 w 48358"/>
              <a:gd name="connsiteY18" fmla="*/ 25410 h 43219"/>
              <a:gd name="connsiteX19" fmla="*/ 31 w 48358"/>
              <a:gd name="connsiteY19" fmla="*/ 19563 h 43219"/>
              <a:gd name="connsiteX20" fmla="*/ 3899 w 48358"/>
              <a:gd name="connsiteY20" fmla="*/ 14366 h 43219"/>
              <a:gd name="connsiteX21" fmla="*/ 3936 w 48358"/>
              <a:gd name="connsiteY21" fmla="*/ 14229 h 43219"/>
              <a:gd name="connsiteX0" fmla="*/ 8480002 w 8493845"/>
              <a:gd name="connsiteY0" fmla="*/ 4080799 h 4114546"/>
              <a:gd name="connsiteX1" fmla="*/ 8480002 w 8493845"/>
              <a:gd name="connsiteY1" fmla="*/ 3852315 h 4114546"/>
              <a:gd name="connsiteX2" fmla="*/ 8325782 w 8493845"/>
              <a:gd name="connsiteY2" fmla="*/ 3790102 h 4114546"/>
              <a:gd name="connsiteX0" fmla="*/ 8226627 w 8493845"/>
              <a:gd name="connsiteY0" fmla="*/ 3768490 h 4114546"/>
              <a:gd name="connsiteX1" fmla="*/ 7998144 w 8493845"/>
              <a:gd name="connsiteY1" fmla="*/ 3540007 h 4114546"/>
              <a:gd name="connsiteX2" fmla="*/ 8226627 w 8493845"/>
              <a:gd name="connsiteY2" fmla="*/ 3768490 h 4114546"/>
              <a:gd name="connsiteX0" fmla="*/ 8493845 w 8493845"/>
              <a:gd name="connsiteY0" fmla="*/ 3824751 h 4114546"/>
              <a:gd name="connsiteX1" fmla="*/ 8233007 w 8493845"/>
              <a:gd name="connsiteY1" fmla="*/ 3539679 h 4114546"/>
              <a:gd name="connsiteX2" fmla="*/ 8493845 w 8493845"/>
              <a:gd name="connsiteY2" fmla="*/ 3824751 h 4114546"/>
              <a:gd name="connsiteX0" fmla="*/ 4729 w 48358"/>
              <a:gd name="connsiteY0" fmla="*/ 26036 h 43219"/>
              <a:gd name="connsiteX1" fmla="*/ 2196 w 48358"/>
              <a:gd name="connsiteY1" fmla="*/ 25239 h 43219"/>
              <a:gd name="connsiteX2" fmla="*/ 6964 w 48358"/>
              <a:gd name="connsiteY2" fmla="*/ 34758 h 43219"/>
              <a:gd name="connsiteX3" fmla="*/ 5856 w 48358"/>
              <a:gd name="connsiteY3" fmla="*/ 35139 h 43219"/>
              <a:gd name="connsiteX4" fmla="*/ 16514 w 48358"/>
              <a:gd name="connsiteY4" fmla="*/ 38949 h 43219"/>
              <a:gd name="connsiteX5" fmla="*/ 15846 w 48358"/>
              <a:gd name="connsiteY5" fmla="*/ 37209 h 43219"/>
              <a:gd name="connsiteX6" fmla="*/ 28863 w 48358"/>
              <a:gd name="connsiteY6" fmla="*/ 34610 h 43219"/>
              <a:gd name="connsiteX7" fmla="*/ 28596 w 48358"/>
              <a:gd name="connsiteY7" fmla="*/ 36519 h 43219"/>
              <a:gd name="connsiteX8" fmla="*/ 34165 w 48358"/>
              <a:gd name="connsiteY8" fmla="*/ 22813 h 43219"/>
              <a:gd name="connsiteX9" fmla="*/ 37416 w 48358"/>
              <a:gd name="connsiteY9" fmla="*/ 29949 h 43219"/>
              <a:gd name="connsiteX10" fmla="*/ 41834 w 48358"/>
              <a:gd name="connsiteY10" fmla="*/ 15213 h 43219"/>
              <a:gd name="connsiteX11" fmla="*/ 40386 w 48358"/>
              <a:gd name="connsiteY11" fmla="*/ 17889 h 43219"/>
              <a:gd name="connsiteX12" fmla="*/ 38360 w 48358"/>
              <a:gd name="connsiteY12" fmla="*/ 5285 h 43219"/>
              <a:gd name="connsiteX13" fmla="*/ 38436 w 48358"/>
              <a:gd name="connsiteY13" fmla="*/ 6549 h 43219"/>
              <a:gd name="connsiteX14" fmla="*/ 29114 w 48358"/>
              <a:gd name="connsiteY14" fmla="*/ 3811 h 43219"/>
              <a:gd name="connsiteX15" fmla="*/ 29856 w 48358"/>
              <a:gd name="connsiteY15" fmla="*/ 2199 h 43219"/>
              <a:gd name="connsiteX16" fmla="*/ 22177 w 48358"/>
              <a:gd name="connsiteY16" fmla="*/ 4579 h 43219"/>
              <a:gd name="connsiteX17" fmla="*/ 22536 w 48358"/>
              <a:gd name="connsiteY17" fmla="*/ 3189 h 43219"/>
              <a:gd name="connsiteX18" fmla="*/ 14036 w 48358"/>
              <a:gd name="connsiteY18" fmla="*/ 5051 h 43219"/>
              <a:gd name="connsiteX19" fmla="*/ 15336 w 48358"/>
              <a:gd name="connsiteY19" fmla="*/ 6399 h 43219"/>
              <a:gd name="connsiteX20" fmla="*/ 4163 w 48358"/>
              <a:gd name="connsiteY20" fmla="*/ 15648 h 43219"/>
              <a:gd name="connsiteX21" fmla="*/ 3936 w 48358"/>
              <a:gd name="connsiteY21" fmla="*/ 14229 h 43219"/>
              <a:gd name="connsiteX0" fmla="*/ 3936 w 48358"/>
              <a:gd name="connsiteY0" fmla="*/ 14229 h 43219"/>
              <a:gd name="connsiteX1" fmla="*/ 5659 w 48358"/>
              <a:gd name="connsiteY1" fmla="*/ 6766 h 43219"/>
              <a:gd name="connsiteX2" fmla="*/ 14041 w 48358"/>
              <a:gd name="connsiteY2" fmla="*/ 5061 h 43219"/>
              <a:gd name="connsiteX3" fmla="*/ 22492 w 48358"/>
              <a:gd name="connsiteY3" fmla="*/ 3291 h 43219"/>
              <a:gd name="connsiteX4" fmla="*/ 25785 w 48358"/>
              <a:gd name="connsiteY4" fmla="*/ 59 h 43219"/>
              <a:gd name="connsiteX5" fmla="*/ 29869 w 48358"/>
              <a:gd name="connsiteY5" fmla="*/ 2340 h 43219"/>
              <a:gd name="connsiteX6" fmla="*/ 35499 w 48358"/>
              <a:gd name="connsiteY6" fmla="*/ 549 h 43219"/>
              <a:gd name="connsiteX7" fmla="*/ 38354 w 48358"/>
              <a:gd name="connsiteY7" fmla="*/ 5435 h 43219"/>
              <a:gd name="connsiteX8" fmla="*/ 42018 w 48358"/>
              <a:gd name="connsiteY8" fmla="*/ 10177 h 43219"/>
              <a:gd name="connsiteX9" fmla="*/ 41854 w 48358"/>
              <a:gd name="connsiteY9" fmla="*/ 15319 h 43219"/>
              <a:gd name="connsiteX10" fmla="*/ 43052 w 48358"/>
              <a:gd name="connsiteY10" fmla="*/ 23181 h 43219"/>
              <a:gd name="connsiteX11" fmla="*/ 37440 w 48358"/>
              <a:gd name="connsiteY11" fmla="*/ 30063 h 43219"/>
              <a:gd name="connsiteX12" fmla="*/ 35431 w 48358"/>
              <a:gd name="connsiteY12" fmla="*/ 35960 h 43219"/>
              <a:gd name="connsiteX13" fmla="*/ 28591 w 48358"/>
              <a:gd name="connsiteY13" fmla="*/ 36674 h 43219"/>
              <a:gd name="connsiteX14" fmla="*/ 23703 w 48358"/>
              <a:gd name="connsiteY14" fmla="*/ 42965 h 43219"/>
              <a:gd name="connsiteX15" fmla="*/ 16516 w 48358"/>
              <a:gd name="connsiteY15" fmla="*/ 39125 h 43219"/>
              <a:gd name="connsiteX16" fmla="*/ 5840 w 48358"/>
              <a:gd name="connsiteY16" fmla="*/ 35331 h 43219"/>
              <a:gd name="connsiteX17" fmla="*/ 1146 w 48358"/>
              <a:gd name="connsiteY17" fmla="*/ 31109 h 43219"/>
              <a:gd name="connsiteX18" fmla="*/ 2149 w 48358"/>
              <a:gd name="connsiteY18" fmla="*/ 25410 h 43219"/>
              <a:gd name="connsiteX19" fmla="*/ 31 w 48358"/>
              <a:gd name="connsiteY19" fmla="*/ 19563 h 43219"/>
              <a:gd name="connsiteX20" fmla="*/ 3899 w 48358"/>
              <a:gd name="connsiteY20" fmla="*/ 14366 h 43219"/>
              <a:gd name="connsiteX21" fmla="*/ 3936 w 48358"/>
              <a:gd name="connsiteY21" fmla="*/ 14229 h 43219"/>
              <a:gd name="connsiteX0" fmla="*/ 8480002 w 8493845"/>
              <a:gd name="connsiteY0" fmla="*/ 4080799 h 4114546"/>
              <a:gd name="connsiteX1" fmla="*/ 8480002 w 8493845"/>
              <a:gd name="connsiteY1" fmla="*/ 3852315 h 4114546"/>
              <a:gd name="connsiteX2" fmla="*/ 8325782 w 8493845"/>
              <a:gd name="connsiteY2" fmla="*/ 3790102 h 4114546"/>
              <a:gd name="connsiteX0" fmla="*/ 8226627 w 8493845"/>
              <a:gd name="connsiteY0" fmla="*/ 3768490 h 4114546"/>
              <a:gd name="connsiteX1" fmla="*/ 7998144 w 8493845"/>
              <a:gd name="connsiteY1" fmla="*/ 3540007 h 4114546"/>
              <a:gd name="connsiteX2" fmla="*/ 8226627 w 8493845"/>
              <a:gd name="connsiteY2" fmla="*/ 3768490 h 4114546"/>
              <a:gd name="connsiteX0" fmla="*/ 8493845 w 8493845"/>
              <a:gd name="connsiteY0" fmla="*/ 3824751 h 4114546"/>
              <a:gd name="connsiteX1" fmla="*/ 8233007 w 8493845"/>
              <a:gd name="connsiteY1" fmla="*/ 3539679 h 4114546"/>
              <a:gd name="connsiteX2" fmla="*/ 8493845 w 8493845"/>
              <a:gd name="connsiteY2" fmla="*/ 3824751 h 4114546"/>
              <a:gd name="connsiteX0" fmla="*/ 4729 w 48358"/>
              <a:gd name="connsiteY0" fmla="*/ 26036 h 43219"/>
              <a:gd name="connsiteX1" fmla="*/ 2196 w 48358"/>
              <a:gd name="connsiteY1" fmla="*/ 25239 h 43219"/>
              <a:gd name="connsiteX2" fmla="*/ 6964 w 48358"/>
              <a:gd name="connsiteY2" fmla="*/ 34758 h 43219"/>
              <a:gd name="connsiteX3" fmla="*/ 5856 w 48358"/>
              <a:gd name="connsiteY3" fmla="*/ 35139 h 43219"/>
              <a:gd name="connsiteX4" fmla="*/ 16514 w 48358"/>
              <a:gd name="connsiteY4" fmla="*/ 38949 h 43219"/>
              <a:gd name="connsiteX5" fmla="*/ 15846 w 48358"/>
              <a:gd name="connsiteY5" fmla="*/ 37209 h 43219"/>
              <a:gd name="connsiteX6" fmla="*/ 28863 w 48358"/>
              <a:gd name="connsiteY6" fmla="*/ 34610 h 43219"/>
              <a:gd name="connsiteX7" fmla="*/ 28596 w 48358"/>
              <a:gd name="connsiteY7" fmla="*/ 36519 h 43219"/>
              <a:gd name="connsiteX8" fmla="*/ 34165 w 48358"/>
              <a:gd name="connsiteY8" fmla="*/ 22813 h 43219"/>
              <a:gd name="connsiteX9" fmla="*/ 37416 w 48358"/>
              <a:gd name="connsiteY9" fmla="*/ 29949 h 43219"/>
              <a:gd name="connsiteX10" fmla="*/ 41834 w 48358"/>
              <a:gd name="connsiteY10" fmla="*/ 15213 h 43219"/>
              <a:gd name="connsiteX11" fmla="*/ 40386 w 48358"/>
              <a:gd name="connsiteY11" fmla="*/ 17889 h 43219"/>
              <a:gd name="connsiteX12" fmla="*/ 38360 w 48358"/>
              <a:gd name="connsiteY12" fmla="*/ 5285 h 43219"/>
              <a:gd name="connsiteX13" fmla="*/ 38436 w 48358"/>
              <a:gd name="connsiteY13" fmla="*/ 6549 h 43219"/>
              <a:gd name="connsiteX14" fmla="*/ 29114 w 48358"/>
              <a:gd name="connsiteY14" fmla="*/ 3811 h 43219"/>
              <a:gd name="connsiteX15" fmla="*/ 29856 w 48358"/>
              <a:gd name="connsiteY15" fmla="*/ 2199 h 43219"/>
              <a:gd name="connsiteX16" fmla="*/ 22177 w 48358"/>
              <a:gd name="connsiteY16" fmla="*/ 4579 h 43219"/>
              <a:gd name="connsiteX17" fmla="*/ 22536 w 48358"/>
              <a:gd name="connsiteY17" fmla="*/ 3189 h 43219"/>
              <a:gd name="connsiteX18" fmla="*/ 14036 w 48358"/>
              <a:gd name="connsiteY18" fmla="*/ 5051 h 43219"/>
              <a:gd name="connsiteX19" fmla="*/ 15336 w 48358"/>
              <a:gd name="connsiteY19" fmla="*/ 6399 h 43219"/>
              <a:gd name="connsiteX20" fmla="*/ 4163 w 48358"/>
              <a:gd name="connsiteY20" fmla="*/ 15648 h 43219"/>
              <a:gd name="connsiteX21" fmla="*/ 3936 w 48358"/>
              <a:gd name="connsiteY21" fmla="*/ 14229 h 43219"/>
              <a:gd name="connsiteX0" fmla="*/ 3936 w 48358"/>
              <a:gd name="connsiteY0" fmla="*/ 14229 h 43219"/>
              <a:gd name="connsiteX1" fmla="*/ 5659 w 48358"/>
              <a:gd name="connsiteY1" fmla="*/ 6766 h 43219"/>
              <a:gd name="connsiteX2" fmla="*/ 14041 w 48358"/>
              <a:gd name="connsiteY2" fmla="*/ 5061 h 43219"/>
              <a:gd name="connsiteX3" fmla="*/ 22492 w 48358"/>
              <a:gd name="connsiteY3" fmla="*/ 3291 h 43219"/>
              <a:gd name="connsiteX4" fmla="*/ 25785 w 48358"/>
              <a:gd name="connsiteY4" fmla="*/ 59 h 43219"/>
              <a:gd name="connsiteX5" fmla="*/ 29869 w 48358"/>
              <a:gd name="connsiteY5" fmla="*/ 2340 h 43219"/>
              <a:gd name="connsiteX6" fmla="*/ 35499 w 48358"/>
              <a:gd name="connsiteY6" fmla="*/ 549 h 43219"/>
              <a:gd name="connsiteX7" fmla="*/ 38354 w 48358"/>
              <a:gd name="connsiteY7" fmla="*/ 5435 h 43219"/>
              <a:gd name="connsiteX8" fmla="*/ 42018 w 48358"/>
              <a:gd name="connsiteY8" fmla="*/ 10177 h 43219"/>
              <a:gd name="connsiteX9" fmla="*/ 41854 w 48358"/>
              <a:gd name="connsiteY9" fmla="*/ 15319 h 43219"/>
              <a:gd name="connsiteX10" fmla="*/ 43052 w 48358"/>
              <a:gd name="connsiteY10" fmla="*/ 23181 h 43219"/>
              <a:gd name="connsiteX11" fmla="*/ 37440 w 48358"/>
              <a:gd name="connsiteY11" fmla="*/ 30063 h 43219"/>
              <a:gd name="connsiteX12" fmla="*/ 35431 w 48358"/>
              <a:gd name="connsiteY12" fmla="*/ 35960 h 43219"/>
              <a:gd name="connsiteX13" fmla="*/ 28591 w 48358"/>
              <a:gd name="connsiteY13" fmla="*/ 36674 h 43219"/>
              <a:gd name="connsiteX14" fmla="*/ 23703 w 48358"/>
              <a:gd name="connsiteY14" fmla="*/ 42965 h 43219"/>
              <a:gd name="connsiteX15" fmla="*/ 16516 w 48358"/>
              <a:gd name="connsiteY15" fmla="*/ 39125 h 43219"/>
              <a:gd name="connsiteX16" fmla="*/ 5840 w 48358"/>
              <a:gd name="connsiteY16" fmla="*/ 35331 h 43219"/>
              <a:gd name="connsiteX17" fmla="*/ 1146 w 48358"/>
              <a:gd name="connsiteY17" fmla="*/ 31109 h 43219"/>
              <a:gd name="connsiteX18" fmla="*/ 2149 w 48358"/>
              <a:gd name="connsiteY18" fmla="*/ 25410 h 43219"/>
              <a:gd name="connsiteX19" fmla="*/ 31 w 48358"/>
              <a:gd name="connsiteY19" fmla="*/ 19563 h 43219"/>
              <a:gd name="connsiteX20" fmla="*/ 3899 w 48358"/>
              <a:gd name="connsiteY20" fmla="*/ 14366 h 43219"/>
              <a:gd name="connsiteX21" fmla="*/ 3936 w 48358"/>
              <a:gd name="connsiteY21" fmla="*/ 14229 h 43219"/>
              <a:gd name="connsiteX0" fmla="*/ 8480002 w 8493845"/>
              <a:gd name="connsiteY0" fmla="*/ 4080799 h 4114546"/>
              <a:gd name="connsiteX1" fmla="*/ 8480002 w 8493845"/>
              <a:gd name="connsiteY1" fmla="*/ 3852315 h 4114546"/>
              <a:gd name="connsiteX2" fmla="*/ 8325782 w 8493845"/>
              <a:gd name="connsiteY2" fmla="*/ 3790102 h 4114546"/>
              <a:gd name="connsiteX0" fmla="*/ 8226627 w 8493845"/>
              <a:gd name="connsiteY0" fmla="*/ 3768490 h 4114546"/>
              <a:gd name="connsiteX1" fmla="*/ 8448521 w 8493845"/>
              <a:gd name="connsiteY1" fmla="*/ 3785667 h 4114546"/>
              <a:gd name="connsiteX2" fmla="*/ 8226627 w 8493845"/>
              <a:gd name="connsiteY2" fmla="*/ 3768490 h 4114546"/>
              <a:gd name="connsiteX0" fmla="*/ 8493845 w 8493845"/>
              <a:gd name="connsiteY0" fmla="*/ 3824751 h 4114546"/>
              <a:gd name="connsiteX1" fmla="*/ 8233007 w 8493845"/>
              <a:gd name="connsiteY1" fmla="*/ 3539679 h 4114546"/>
              <a:gd name="connsiteX2" fmla="*/ 8493845 w 8493845"/>
              <a:gd name="connsiteY2" fmla="*/ 3824751 h 4114546"/>
              <a:gd name="connsiteX0" fmla="*/ 4729 w 48358"/>
              <a:gd name="connsiteY0" fmla="*/ 26036 h 43219"/>
              <a:gd name="connsiteX1" fmla="*/ 2196 w 48358"/>
              <a:gd name="connsiteY1" fmla="*/ 25239 h 43219"/>
              <a:gd name="connsiteX2" fmla="*/ 6964 w 48358"/>
              <a:gd name="connsiteY2" fmla="*/ 34758 h 43219"/>
              <a:gd name="connsiteX3" fmla="*/ 5856 w 48358"/>
              <a:gd name="connsiteY3" fmla="*/ 35139 h 43219"/>
              <a:gd name="connsiteX4" fmla="*/ 16514 w 48358"/>
              <a:gd name="connsiteY4" fmla="*/ 38949 h 43219"/>
              <a:gd name="connsiteX5" fmla="*/ 15846 w 48358"/>
              <a:gd name="connsiteY5" fmla="*/ 37209 h 43219"/>
              <a:gd name="connsiteX6" fmla="*/ 28863 w 48358"/>
              <a:gd name="connsiteY6" fmla="*/ 34610 h 43219"/>
              <a:gd name="connsiteX7" fmla="*/ 28596 w 48358"/>
              <a:gd name="connsiteY7" fmla="*/ 36519 h 43219"/>
              <a:gd name="connsiteX8" fmla="*/ 34165 w 48358"/>
              <a:gd name="connsiteY8" fmla="*/ 22813 h 43219"/>
              <a:gd name="connsiteX9" fmla="*/ 37416 w 48358"/>
              <a:gd name="connsiteY9" fmla="*/ 29949 h 43219"/>
              <a:gd name="connsiteX10" fmla="*/ 41834 w 48358"/>
              <a:gd name="connsiteY10" fmla="*/ 15213 h 43219"/>
              <a:gd name="connsiteX11" fmla="*/ 40386 w 48358"/>
              <a:gd name="connsiteY11" fmla="*/ 17889 h 43219"/>
              <a:gd name="connsiteX12" fmla="*/ 38360 w 48358"/>
              <a:gd name="connsiteY12" fmla="*/ 5285 h 43219"/>
              <a:gd name="connsiteX13" fmla="*/ 38436 w 48358"/>
              <a:gd name="connsiteY13" fmla="*/ 6549 h 43219"/>
              <a:gd name="connsiteX14" fmla="*/ 29114 w 48358"/>
              <a:gd name="connsiteY14" fmla="*/ 3811 h 43219"/>
              <a:gd name="connsiteX15" fmla="*/ 29856 w 48358"/>
              <a:gd name="connsiteY15" fmla="*/ 2199 h 43219"/>
              <a:gd name="connsiteX16" fmla="*/ 22177 w 48358"/>
              <a:gd name="connsiteY16" fmla="*/ 4579 h 43219"/>
              <a:gd name="connsiteX17" fmla="*/ 22536 w 48358"/>
              <a:gd name="connsiteY17" fmla="*/ 3189 h 43219"/>
              <a:gd name="connsiteX18" fmla="*/ 14036 w 48358"/>
              <a:gd name="connsiteY18" fmla="*/ 5051 h 43219"/>
              <a:gd name="connsiteX19" fmla="*/ 15336 w 48358"/>
              <a:gd name="connsiteY19" fmla="*/ 6399 h 43219"/>
              <a:gd name="connsiteX20" fmla="*/ 4163 w 48358"/>
              <a:gd name="connsiteY20" fmla="*/ 15648 h 43219"/>
              <a:gd name="connsiteX21" fmla="*/ 3936 w 48358"/>
              <a:gd name="connsiteY21" fmla="*/ 14229 h 43219"/>
              <a:gd name="connsiteX0" fmla="*/ 3936 w 48344"/>
              <a:gd name="connsiteY0" fmla="*/ 14229 h 43219"/>
              <a:gd name="connsiteX1" fmla="*/ 5659 w 48344"/>
              <a:gd name="connsiteY1" fmla="*/ 6766 h 43219"/>
              <a:gd name="connsiteX2" fmla="*/ 14041 w 48344"/>
              <a:gd name="connsiteY2" fmla="*/ 5061 h 43219"/>
              <a:gd name="connsiteX3" fmla="*/ 22492 w 48344"/>
              <a:gd name="connsiteY3" fmla="*/ 3291 h 43219"/>
              <a:gd name="connsiteX4" fmla="*/ 25785 w 48344"/>
              <a:gd name="connsiteY4" fmla="*/ 59 h 43219"/>
              <a:gd name="connsiteX5" fmla="*/ 29869 w 48344"/>
              <a:gd name="connsiteY5" fmla="*/ 2340 h 43219"/>
              <a:gd name="connsiteX6" fmla="*/ 35499 w 48344"/>
              <a:gd name="connsiteY6" fmla="*/ 549 h 43219"/>
              <a:gd name="connsiteX7" fmla="*/ 38354 w 48344"/>
              <a:gd name="connsiteY7" fmla="*/ 5435 h 43219"/>
              <a:gd name="connsiteX8" fmla="*/ 42018 w 48344"/>
              <a:gd name="connsiteY8" fmla="*/ 10177 h 43219"/>
              <a:gd name="connsiteX9" fmla="*/ 41854 w 48344"/>
              <a:gd name="connsiteY9" fmla="*/ 15319 h 43219"/>
              <a:gd name="connsiteX10" fmla="*/ 43052 w 48344"/>
              <a:gd name="connsiteY10" fmla="*/ 23181 h 43219"/>
              <a:gd name="connsiteX11" fmla="*/ 37440 w 48344"/>
              <a:gd name="connsiteY11" fmla="*/ 30063 h 43219"/>
              <a:gd name="connsiteX12" fmla="*/ 35431 w 48344"/>
              <a:gd name="connsiteY12" fmla="*/ 35960 h 43219"/>
              <a:gd name="connsiteX13" fmla="*/ 28591 w 48344"/>
              <a:gd name="connsiteY13" fmla="*/ 36674 h 43219"/>
              <a:gd name="connsiteX14" fmla="*/ 23703 w 48344"/>
              <a:gd name="connsiteY14" fmla="*/ 42965 h 43219"/>
              <a:gd name="connsiteX15" fmla="*/ 16516 w 48344"/>
              <a:gd name="connsiteY15" fmla="*/ 39125 h 43219"/>
              <a:gd name="connsiteX16" fmla="*/ 5840 w 48344"/>
              <a:gd name="connsiteY16" fmla="*/ 35331 h 43219"/>
              <a:gd name="connsiteX17" fmla="*/ 1146 w 48344"/>
              <a:gd name="connsiteY17" fmla="*/ 31109 h 43219"/>
              <a:gd name="connsiteX18" fmla="*/ 2149 w 48344"/>
              <a:gd name="connsiteY18" fmla="*/ 25410 h 43219"/>
              <a:gd name="connsiteX19" fmla="*/ 31 w 48344"/>
              <a:gd name="connsiteY19" fmla="*/ 19563 h 43219"/>
              <a:gd name="connsiteX20" fmla="*/ 3899 w 48344"/>
              <a:gd name="connsiteY20" fmla="*/ 14366 h 43219"/>
              <a:gd name="connsiteX21" fmla="*/ 3936 w 48344"/>
              <a:gd name="connsiteY21" fmla="*/ 14229 h 43219"/>
              <a:gd name="connsiteX0" fmla="*/ 8480002 w 8491425"/>
              <a:gd name="connsiteY0" fmla="*/ 4080799 h 4114546"/>
              <a:gd name="connsiteX1" fmla="*/ 8480002 w 8491425"/>
              <a:gd name="connsiteY1" fmla="*/ 3852315 h 4114546"/>
              <a:gd name="connsiteX2" fmla="*/ 8325782 w 8491425"/>
              <a:gd name="connsiteY2" fmla="*/ 3790102 h 4114546"/>
              <a:gd name="connsiteX0" fmla="*/ 8226627 w 8491425"/>
              <a:gd name="connsiteY0" fmla="*/ 3768490 h 4114546"/>
              <a:gd name="connsiteX1" fmla="*/ 8448521 w 8491425"/>
              <a:gd name="connsiteY1" fmla="*/ 3785667 h 4114546"/>
              <a:gd name="connsiteX2" fmla="*/ 8226627 w 8491425"/>
              <a:gd name="connsiteY2" fmla="*/ 3768490 h 4114546"/>
              <a:gd name="connsiteX0" fmla="*/ 8084412 w 8491425"/>
              <a:gd name="connsiteY0" fmla="*/ 3811104 h 4114546"/>
              <a:gd name="connsiteX1" fmla="*/ 8233007 w 8491425"/>
              <a:gd name="connsiteY1" fmla="*/ 3539679 h 4114546"/>
              <a:gd name="connsiteX2" fmla="*/ 8084412 w 8491425"/>
              <a:gd name="connsiteY2" fmla="*/ 3811104 h 4114546"/>
              <a:gd name="connsiteX0" fmla="*/ 4729 w 48344"/>
              <a:gd name="connsiteY0" fmla="*/ 26036 h 43219"/>
              <a:gd name="connsiteX1" fmla="*/ 2196 w 48344"/>
              <a:gd name="connsiteY1" fmla="*/ 25239 h 43219"/>
              <a:gd name="connsiteX2" fmla="*/ 6964 w 48344"/>
              <a:gd name="connsiteY2" fmla="*/ 34758 h 43219"/>
              <a:gd name="connsiteX3" fmla="*/ 5856 w 48344"/>
              <a:gd name="connsiteY3" fmla="*/ 35139 h 43219"/>
              <a:gd name="connsiteX4" fmla="*/ 16514 w 48344"/>
              <a:gd name="connsiteY4" fmla="*/ 38949 h 43219"/>
              <a:gd name="connsiteX5" fmla="*/ 15846 w 48344"/>
              <a:gd name="connsiteY5" fmla="*/ 37209 h 43219"/>
              <a:gd name="connsiteX6" fmla="*/ 28863 w 48344"/>
              <a:gd name="connsiteY6" fmla="*/ 34610 h 43219"/>
              <a:gd name="connsiteX7" fmla="*/ 28596 w 48344"/>
              <a:gd name="connsiteY7" fmla="*/ 36519 h 43219"/>
              <a:gd name="connsiteX8" fmla="*/ 34165 w 48344"/>
              <a:gd name="connsiteY8" fmla="*/ 22813 h 43219"/>
              <a:gd name="connsiteX9" fmla="*/ 37416 w 48344"/>
              <a:gd name="connsiteY9" fmla="*/ 29949 h 43219"/>
              <a:gd name="connsiteX10" fmla="*/ 41834 w 48344"/>
              <a:gd name="connsiteY10" fmla="*/ 15213 h 43219"/>
              <a:gd name="connsiteX11" fmla="*/ 40386 w 48344"/>
              <a:gd name="connsiteY11" fmla="*/ 17889 h 43219"/>
              <a:gd name="connsiteX12" fmla="*/ 38360 w 48344"/>
              <a:gd name="connsiteY12" fmla="*/ 5285 h 43219"/>
              <a:gd name="connsiteX13" fmla="*/ 38436 w 48344"/>
              <a:gd name="connsiteY13" fmla="*/ 6549 h 43219"/>
              <a:gd name="connsiteX14" fmla="*/ 29114 w 48344"/>
              <a:gd name="connsiteY14" fmla="*/ 3811 h 43219"/>
              <a:gd name="connsiteX15" fmla="*/ 29856 w 48344"/>
              <a:gd name="connsiteY15" fmla="*/ 2199 h 43219"/>
              <a:gd name="connsiteX16" fmla="*/ 22177 w 48344"/>
              <a:gd name="connsiteY16" fmla="*/ 4579 h 43219"/>
              <a:gd name="connsiteX17" fmla="*/ 22536 w 48344"/>
              <a:gd name="connsiteY17" fmla="*/ 3189 h 43219"/>
              <a:gd name="connsiteX18" fmla="*/ 14036 w 48344"/>
              <a:gd name="connsiteY18" fmla="*/ 5051 h 43219"/>
              <a:gd name="connsiteX19" fmla="*/ 15336 w 48344"/>
              <a:gd name="connsiteY19" fmla="*/ 6399 h 43219"/>
              <a:gd name="connsiteX20" fmla="*/ 4163 w 48344"/>
              <a:gd name="connsiteY20" fmla="*/ 15648 h 43219"/>
              <a:gd name="connsiteX21" fmla="*/ 3936 w 48344"/>
              <a:gd name="connsiteY21" fmla="*/ 14229 h 43219"/>
              <a:gd name="connsiteX0" fmla="*/ 3936 w 48344"/>
              <a:gd name="connsiteY0" fmla="*/ 14229 h 43219"/>
              <a:gd name="connsiteX1" fmla="*/ 5659 w 48344"/>
              <a:gd name="connsiteY1" fmla="*/ 6766 h 43219"/>
              <a:gd name="connsiteX2" fmla="*/ 14041 w 48344"/>
              <a:gd name="connsiteY2" fmla="*/ 5061 h 43219"/>
              <a:gd name="connsiteX3" fmla="*/ 22492 w 48344"/>
              <a:gd name="connsiteY3" fmla="*/ 3291 h 43219"/>
              <a:gd name="connsiteX4" fmla="*/ 25785 w 48344"/>
              <a:gd name="connsiteY4" fmla="*/ 59 h 43219"/>
              <a:gd name="connsiteX5" fmla="*/ 29869 w 48344"/>
              <a:gd name="connsiteY5" fmla="*/ 2340 h 43219"/>
              <a:gd name="connsiteX6" fmla="*/ 35499 w 48344"/>
              <a:gd name="connsiteY6" fmla="*/ 549 h 43219"/>
              <a:gd name="connsiteX7" fmla="*/ 38354 w 48344"/>
              <a:gd name="connsiteY7" fmla="*/ 5435 h 43219"/>
              <a:gd name="connsiteX8" fmla="*/ 42018 w 48344"/>
              <a:gd name="connsiteY8" fmla="*/ 10177 h 43219"/>
              <a:gd name="connsiteX9" fmla="*/ 41854 w 48344"/>
              <a:gd name="connsiteY9" fmla="*/ 15319 h 43219"/>
              <a:gd name="connsiteX10" fmla="*/ 43052 w 48344"/>
              <a:gd name="connsiteY10" fmla="*/ 23181 h 43219"/>
              <a:gd name="connsiteX11" fmla="*/ 37440 w 48344"/>
              <a:gd name="connsiteY11" fmla="*/ 30063 h 43219"/>
              <a:gd name="connsiteX12" fmla="*/ 35431 w 48344"/>
              <a:gd name="connsiteY12" fmla="*/ 35960 h 43219"/>
              <a:gd name="connsiteX13" fmla="*/ 28591 w 48344"/>
              <a:gd name="connsiteY13" fmla="*/ 36674 h 43219"/>
              <a:gd name="connsiteX14" fmla="*/ 23703 w 48344"/>
              <a:gd name="connsiteY14" fmla="*/ 42965 h 43219"/>
              <a:gd name="connsiteX15" fmla="*/ 16516 w 48344"/>
              <a:gd name="connsiteY15" fmla="*/ 39125 h 43219"/>
              <a:gd name="connsiteX16" fmla="*/ 5840 w 48344"/>
              <a:gd name="connsiteY16" fmla="*/ 35331 h 43219"/>
              <a:gd name="connsiteX17" fmla="*/ 1146 w 48344"/>
              <a:gd name="connsiteY17" fmla="*/ 31109 h 43219"/>
              <a:gd name="connsiteX18" fmla="*/ 2149 w 48344"/>
              <a:gd name="connsiteY18" fmla="*/ 25410 h 43219"/>
              <a:gd name="connsiteX19" fmla="*/ 31 w 48344"/>
              <a:gd name="connsiteY19" fmla="*/ 19563 h 43219"/>
              <a:gd name="connsiteX20" fmla="*/ 3899 w 48344"/>
              <a:gd name="connsiteY20" fmla="*/ 14366 h 43219"/>
              <a:gd name="connsiteX21" fmla="*/ 3936 w 48344"/>
              <a:gd name="connsiteY21" fmla="*/ 14229 h 43219"/>
              <a:gd name="connsiteX0" fmla="*/ 8480002 w 8491425"/>
              <a:gd name="connsiteY0" fmla="*/ 4080799 h 4114546"/>
              <a:gd name="connsiteX1" fmla="*/ 8480002 w 8491425"/>
              <a:gd name="connsiteY1" fmla="*/ 3852315 h 4114546"/>
              <a:gd name="connsiteX2" fmla="*/ 8325782 w 8491425"/>
              <a:gd name="connsiteY2" fmla="*/ 3790102 h 4114546"/>
              <a:gd name="connsiteX0" fmla="*/ 8226627 w 8491425"/>
              <a:gd name="connsiteY0" fmla="*/ 3768490 h 4114546"/>
              <a:gd name="connsiteX1" fmla="*/ 7875315 w 8491425"/>
              <a:gd name="connsiteY1" fmla="*/ 3540007 h 4114546"/>
              <a:gd name="connsiteX2" fmla="*/ 8226627 w 8491425"/>
              <a:gd name="connsiteY2" fmla="*/ 3768490 h 4114546"/>
              <a:gd name="connsiteX0" fmla="*/ 8084412 w 8491425"/>
              <a:gd name="connsiteY0" fmla="*/ 3811104 h 4114546"/>
              <a:gd name="connsiteX1" fmla="*/ 8233007 w 8491425"/>
              <a:gd name="connsiteY1" fmla="*/ 3539679 h 4114546"/>
              <a:gd name="connsiteX2" fmla="*/ 8084412 w 8491425"/>
              <a:gd name="connsiteY2" fmla="*/ 3811104 h 4114546"/>
              <a:gd name="connsiteX0" fmla="*/ 4729 w 48344"/>
              <a:gd name="connsiteY0" fmla="*/ 26036 h 43219"/>
              <a:gd name="connsiteX1" fmla="*/ 2196 w 48344"/>
              <a:gd name="connsiteY1" fmla="*/ 25239 h 43219"/>
              <a:gd name="connsiteX2" fmla="*/ 6964 w 48344"/>
              <a:gd name="connsiteY2" fmla="*/ 34758 h 43219"/>
              <a:gd name="connsiteX3" fmla="*/ 5856 w 48344"/>
              <a:gd name="connsiteY3" fmla="*/ 35139 h 43219"/>
              <a:gd name="connsiteX4" fmla="*/ 16514 w 48344"/>
              <a:gd name="connsiteY4" fmla="*/ 38949 h 43219"/>
              <a:gd name="connsiteX5" fmla="*/ 15846 w 48344"/>
              <a:gd name="connsiteY5" fmla="*/ 37209 h 43219"/>
              <a:gd name="connsiteX6" fmla="*/ 28863 w 48344"/>
              <a:gd name="connsiteY6" fmla="*/ 34610 h 43219"/>
              <a:gd name="connsiteX7" fmla="*/ 28596 w 48344"/>
              <a:gd name="connsiteY7" fmla="*/ 36519 h 43219"/>
              <a:gd name="connsiteX8" fmla="*/ 34165 w 48344"/>
              <a:gd name="connsiteY8" fmla="*/ 22813 h 43219"/>
              <a:gd name="connsiteX9" fmla="*/ 37416 w 48344"/>
              <a:gd name="connsiteY9" fmla="*/ 29949 h 43219"/>
              <a:gd name="connsiteX10" fmla="*/ 41834 w 48344"/>
              <a:gd name="connsiteY10" fmla="*/ 15213 h 43219"/>
              <a:gd name="connsiteX11" fmla="*/ 40386 w 48344"/>
              <a:gd name="connsiteY11" fmla="*/ 17889 h 43219"/>
              <a:gd name="connsiteX12" fmla="*/ 38360 w 48344"/>
              <a:gd name="connsiteY12" fmla="*/ 5285 h 43219"/>
              <a:gd name="connsiteX13" fmla="*/ 38436 w 48344"/>
              <a:gd name="connsiteY13" fmla="*/ 6549 h 43219"/>
              <a:gd name="connsiteX14" fmla="*/ 29114 w 48344"/>
              <a:gd name="connsiteY14" fmla="*/ 3811 h 43219"/>
              <a:gd name="connsiteX15" fmla="*/ 29856 w 48344"/>
              <a:gd name="connsiteY15" fmla="*/ 2199 h 43219"/>
              <a:gd name="connsiteX16" fmla="*/ 22177 w 48344"/>
              <a:gd name="connsiteY16" fmla="*/ 4579 h 43219"/>
              <a:gd name="connsiteX17" fmla="*/ 22536 w 48344"/>
              <a:gd name="connsiteY17" fmla="*/ 3189 h 43219"/>
              <a:gd name="connsiteX18" fmla="*/ 14036 w 48344"/>
              <a:gd name="connsiteY18" fmla="*/ 5051 h 43219"/>
              <a:gd name="connsiteX19" fmla="*/ 15336 w 48344"/>
              <a:gd name="connsiteY19" fmla="*/ 6399 h 43219"/>
              <a:gd name="connsiteX20" fmla="*/ 4163 w 48344"/>
              <a:gd name="connsiteY20" fmla="*/ 15648 h 43219"/>
              <a:gd name="connsiteX21" fmla="*/ 3936 w 48344"/>
              <a:gd name="connsiteY21" fmla="*/ 14229 h 43219"/>
              <a:gd name="connsiteX0" fmla="*/ 3936 w 48366"/>
              <a:gd name="connsiteY0" fmla="*/ 14229 h 43219"/>
              <a:gd name="connsiteX1" fmla="*/ 5659 w 48366"/>
              <a:gd name="connsiteY1" fmla="*/ 6766 h 43219"/>
              <a:gd name="connsiteX2" fmla="*/ 14041 w 48366"/>
              <a:gd name="connsiteY2" fmla="*/ 5061 h 43219"/>
              <a:gd name="connsiteX3" fmla="*/ 22492 w 48366"/>
              <a:gd name="connsiteY3" fmla="*/ 3291 h 43219"/>
              <a:gd name="connsiteX4" fmla="*/ 25785 w 48366"/>
              <a:gd name="connsiteY4" fmla="*/ 59 h 43219"/>
              <a:gd name="connsiteX5" fmla="*/ 29869 w 48366"/>
              <a:gd name="connsiteY5" fmla="*/ 2340 h 43219"/>
              <a:gd name="connsiteX6" fmla="*/ 35499 w 48366"/>
              <a:gd name="connsiteY6" fmla="*/ 549 h 43219"/>
              <a:gd name="connsiteX7" fmla="*/ 38354 w 48366"/>
              <a:gd name="connsiteY7" fmla="*/ 5435 h 43219"/>
              <a:gd name="connsiteX8" fmla="*/ 42018 w 48366"/>
              <a:gd name="connsiteY8" fmla="*/ 10177 h 43219"/>
              <a:gd name="connsiteX9" fmla="*/ 41854 w 48366"/>
              <a:gd name="connsiteY9" fmla="*/ 15319 h 43219"/>
              <a:gd name="connsiteX10" fmla="*/ 43052 w 48366"/>
              <a:gd name="connsiteY10" fmla="*/ 23181 h 43219"/>
              <a:gd name="connsiteX11" fmla="*/ 37440 w 48366"/>
              <a:gd name="connsiteY11" fmla="*/ 30063 h 43219"/>
              <a:gd name="connsiteX12" fmla="*/ 35431 w 48366"/>
              <a:gd name="connsiteY12" fmla="*/ 35960 h 43219"/>
              <a:gd name="connsiteX13" fmla="*/ 28591 w 48366"/>
              <a:gd name="connsiteY13" fmla="*/ 36674 h 43219"/>
              <a:gd name="connsiteX14" fmla="*/ 23703 w 48366"/>
              <a:gd name="connsiteY14" fmla="*/ 42965 h 43219"/>
              <a:gd name="connsiteX15" fmla="*/ 16516 w 48366"/>
              <a:gd name="connsiteY15" fmla="*/ 39125 h 43219"/>
              <a:gd name="connsiteX16" fmla="*/ 5840 w 48366"/>
              <a:gd name="connsiteY16" fmla="*/ 35331 h 43219"/>
              <a:gd name="connsiteX17" fmla="*/ 1146 w 48366"/>
              <a:gd name="connsiteY17" fmla="*/ 31109 h 43219"/>
              <a:gd name="connsiteX18" fmla="*/ 2149 w 48366"/>
              <a:gd name="connsiteY18" fmla="*/ 25410 h 43219"/>
              <a:gd name="connsiteX19" fmla="*/ 31 w 48366"/>
              <a:gd name="connsiteY19" fmla="*/ 19563 h 43219"/>
              <a:gd name="connsiteX20" fmla="*/ 3899 w 48366"/>
              <a:gd name="connsiteY20" fmla="*/ 14366 h 43219"/>
              <a:gd name="connsiteX21" fmla="*/ 3936 w 48366"/>
              <a:gd name="connsiteY21" fmla="*/ 14229 h 43219"/>
              <a:gd name="connsiteX0" fmla="*/ 8480002 w 8495255"/>
              <a:gd name="connsiteY0" fmla="*/ 4080799 h 4114546"/>
              <a:gd name="connsiteX1" fmla="*/ 8489623 w 8495255"/>
              <a:gd name="connsiteY1" fmla="*/ 3970485 h 4114546"/>
              <a:gd name="connsiteX2" fmla="*/ 8480002 w 8495255"/>
              <a:gd name="connsiteY2" fmla="*/ 3852315 h 4114546"/>
              <a:gd name="connsiteX3" fmla="*/ 8325782 w 8495255"/>
              <a:gd name="connsiteY3" fmla="*/ 3790102 h 4114546"/>
              <a:gd name="connsiteX0" fmla="*/ 8226627 w 8495255"/>
              <a:gd name="connsiteY0" fmla="*/ 3768490 h 4114546"/>
              <a:gd name="connsiteX1" fmla="*/ 7875315 w 8495255"/>
              <a:gd name="connsiteY1" fmla="*/ 3540007 h 4114546"/>
              <a:gd name="connsiteX2" fmla="*/ 8226627 w 8495255"/>
              <a:gd name="connsiteY2" fmla="*/ 3768490 h 4114546"/>
              <a:gd name="connsiteX0" fmla="*/ 8084412 w 8495255"/>
              <a:gd name="connsiteY0" fmla="*/ 3811104 h 4114546"/>
              <a:gd name="connsiteX1" fmla="*/ 8233007 w 8495255"/>
              <a:gd name="connsiteY1" fmla="*/ 3539679 h 4114546"/>
              <a:gd name="connsiteX2" fmla="*/ 8084412 w 8495255"/>
              <a:gd name="connsiteY2" fmla="*/ 3811104 h 4114546"/>
              <a:gd name="connsiteX0" fmla="*/ 4729 w 48366"/>
              <a:gd name="connsiteY0" fmla="*/ 26036 h 43219"/>
              <a:gd name="connsiteX1" fmla="*/ 2196 w 48366"/>
              <a:gd name="connsiteY1" fmla="*/ 25239 h 43219"/>
              <a:gd name="connsiteX2" fmla="*/ 6964 w 48366"/>
              <a:gd name="connsiteY2" fmla="*/ 34758 h 43219"/>
              <a:gd name="connsiteX3" fmla="*/ 5856 w 48366"/>
              <a:gd name="connsiteY3" fmla="*/ 35139 h 43219"/>
              <a:gd name="connsiteX4" fmla="*/ 16514 w 48366"/>
              <a:gd name="connsiteY4" fmla="*/ 38949 h 43219"/>
              <a:gd name="connsiteX5" fmla="*/ 15846 w 48366"/>
              <a:gd name="connsiteY5" fmla="*/ 37209 h 43219"/>
              <a:gd name="connsiteX6" fmla="*/ 28863 w 48366"/>
              <a:gd name="connsiteY6" fmla="*/ 34610 h 43219"/>
              <a:gd name="connsiteX7" fmla="*/ 28596 w 48366"/>
              <a:gd name="connsiteY7" fmla="*/ 36519 h 43219"/>
              <a:gd name="connsiteX8" fmla="*/ 34165 w 48366"/>
              <a:gd name="connsiteY8" fmla="*/ 22813 h 43219"/>
              <a:gd name="connsiteX9" fmla="*/ 37416 w 48366"/>
              <a:gd name="connsiteY9" fmla="*/ 29949 h 43219"/>
              <a:gd name="connsiteX10" fmla="*/ 41834 w 48366"/>
              <a:gd name="connsiteY10" fmla="*/ 15213 h 43219"/>
              <a:gd name="connsiteX11" fmla="*/ 40386 w 48366"/>
              <a:gd name="connsiteY11" fmla="*/ 17889 h 43219"/>
              <a:gd name="connsiteX12" fmla="*/ 38360 w 48366"/>
              <a:gd name="connsiteY12" fmla="*/ 5285 h 43219"/>
              <a:gd name="connsiteX13" fmla="*/ 38436 w 48366"/>
              <a:gd name="connsiteY13" fmla="*/ 6549 h 43219"/>
              <a:gd name="connsiteX14" fmla="*/ 29114 w 48366"/>
              <a:gd name="connsiteY14" fmla="*/ 3811 h 43219"/>
              <a:gd name="connsiteX15" fmla="*/ 29856 w 48366"/>
              <a:gd name="connsiteY15" fmla="*/ 2199 h 43219"/>
              <a:gd name="connsiteX16" fmla="*/ 22177 w 48366"/>
              <a:gd name="connsiteY16" fmla="*/ 4579 h 43219"/>
              <a:gd name="connsiteX17" fmla="*/ 22536 w 48366"/>
              <a:gd name="connsiteY17" fmla="*/ 3189 h 43219"/>
              <a:gd name="connsiteX18" fmla="*/ 14036 w 48366"/>
              <a:gd name="connsiteY18" fmla="*/ 5051 h 43219"/>
              <a:gd name="connsiteX19" fmla="*/ 15336 w 48366"/>
              <a:gd name="connsiteY19" fmla="*/ 6399 h 43219"/>
              <a:gd name="connsiteX20" fmla="*/ 4163 w 48366"/>
              <a:gd name="connsiteY20" fmla="*/ 15648 h 43219"/>
              <a:gd name="connsiteX21" fmla="*/ 3936 w 48366"/>
              <a:gd name="connsiteY21" fmla="*/ 14229 h 43219"/>
              <a:gd name="connsiteX0" fmla="*/ 3936 w 48344"/>
              <a:gd name="connsiteY0" fmla="*/ 14229 h 43219"/>
              <a:gd name="connsiteX1" fmla="*/ 5659 w 48344"/>
              <a:gd name="connsiteY1" fmla="*/ 6766 h 43219"/>
              <a:gd name="connsiteX2" fmla="*/ 14041 w 48344"/>
              <a:gd name="connsiteY2" fmla="*/ 5061 h 43219"/>
              <a:gd name="connsiteX3" fmla="*/ 22492 w 48344"/>
              <a:gd name="connsiteY3" fmla="*/ 3291 h 43219"/>
              <a:gd name="connsiteX4" fmla="*/ 25785 w 48344"/>
              <a:gd name="connsiteY4" fmla="*/ 59 h 43219"/>
              <a:gd name="connsiteX5" fmla="*/ 29869 w 48344"/>
              <a:gd name="connsiteY5" fmla="*/ 2340 h 43219"/>
              <a:gd name="connsiteX6" fmla="*/ 35499 w 48344"/>
              <a:gd name="connsiteY6" fmla="*/ 549 h 43219"/>
              <a:gd name="connsiteX7" fmla="*/ 38354 w 48344"/>
              <a:gd name="connsiteY7" fmla="*/ 5435 h 43219"/>
              <a:gd name="connsiteX8" fmla="*/ 42018 w 48344"/>
              <a:gd name="connsiteY8" fmla="*/ 10177 h 43219"/>
              <a:gd name="connsiteX9" fmla="*/ 41854 w 48344"/>
              <a:gd name="connsiteY9" fmla="*/ 15319 h 43219"/>
              <a:gd name="connsiteX10" fmla="*/ 43052 w 48344"/>
              <a:gd name="connsiteY10" fmla="*/ 23181 h 43219"/>
              <a:gd name="connsiteX11" fmla="*/ 37440 w 48344"/>
              <a:gd name="connsiteY11" fmla="*/ 30063 h 43219"/>
              <a:gd name="connsiteX12" fmla="*/ 35431 w 48344"/>
              <a:gd name="connsiteY12" fmla="*/ 35960 h 43219"/>
              <a:gd name="connsiteX13" fmla="*/ 28591 w 48344"/>
              <a:gd name="connsiteY13" fmla="*/ 36674 h 43219"/>
              <a:gd name="connsiteX14" fmla="*/ 23703 w 48344"/>
              <a:gd name="connsiteY14" fmla="*/ 42965 h 43219"/>
              <a:gd name="connsiteX15" fmla="*/ 16516 w 48344"/>
              <a:gd name="connsiteY15" fmla="*/ 39125 h 43219"/>
              <a:gd name="connsiteX16" fmla="*/ 5840 w 48344"/>
              <a:gd name="connsiteY16" fmla="*/ 35331 h 43219"/>
              <a:gd name="connsiteX17" fmla="*/ 1146 w 48344"/>
              <a:gd name="connsiteY17" fmla="*/ 31109 h 43219"/>
              <a:gd name="connsiteX18" fmla="*/ 2149 w 48344"/>
              <a:gd name="connsiteY18" fmla="*/ 25410 h 43219"/>
              <a:gd name="connsiteX19" fmla="*/ 31 w 48344"/>
              <a:gd name="connsiteY19" fmla="*/ 19563 h 43219"/>
              <a:gd name="connsiteX20" fmla="*/ 3899 w 48344"/>
              <a:gd name="connsiteY20" fmla="*/ 14366 h 43219"/>
              <a:gd name="connsiteX21" fmla="*/ 3936 w 48344"/>
              <a:gd name="connsiteY21" fmla="*/ 14229 h 43219"/>
              <a:gd name="connsiteX0" fmla="*/ 8480002 w 8491425"/>
              <a:gd name="connsiteY0" fmla="*/ 4080799 h 4114546"/>
              <a:gd name="connsiteX1" fmla="*/ 8480002 w 8491425"/>
              <a:gd name="connsiteY1" fmla="*/ 3852315 h 4114546"/>
              <a:gd name="connsiteX2" fmla="*/ 8325782 w 8491425"/>
              <a:gd name="connsiteY2" fmla="*/ 3790102 h 4114546"/>
              <a:gd name="connsiteX0" fmla="*/ 8226627 w 8491425"/>
              <a:gd name="connsiteY0" fmla="*/ 3768490 h 4114546"/>
              <a:gd name="connsiteX1" fmla="*/ 7875315 w 8491425"/>
              <a:gd name="connsiteY1" fmla="*/ 3540007 h 4114546"/>
              <a:gd name="connsiteX2" fmla="*/ 8226627 w 8491425"/>
              <a:gd name="connsiteY2" fmla="*/ 3768490 h 4114546"/>
              <a:gd name="connsiteX0" fmla="*/ 8084412 w 8491425"/>
              <a:gd name="connsiteY0" fmla="*/ 3811104 h 4114546"/>
              <a:gd name="connsiteX1" fmla="*/ 8233007 w 8491425"/>
              <a:gd name="connsiteY1" fmla="*/ 3539679 h 4114546"/>
              <a:gd name="connsiteX2" fmla="*/ 8084412 w 8491425"/>
              <a:gd name="connsiteY2" fmla="*/ 3811104 h 4114546"/>
              <a:gd name="connsiteX0" fmla="*/ 4729 w 48344"/>
              <a:gd name="connsiteY0" fmla="*/ 26036 h 43219"/>
              <a:gd name="connsiteX1" fmla="*/ 2196 w 48344"/>
              <a:gd name="connsiteY1" fmla="*/ 25239 h 43219"/>
              <a:gd name="connsiteX2" fmla="*/ 6964 w 48344"/>
              <a:gd name="connsiteY2" fmla="*/ 34758 h 43219"/>
              <a:gd name="connsiteX3" fmla="*/ 5856 w 48344"/>
              <a:gd name="connsiteY3" fmla="*/ 35139 h 43219"/>
              <a:gd name="connsiteX4" fmla="*/ 16514 w 48344"/>
              <a:gd name="connsiteY4" fmla="*/ 38949 h 43219"/>
              <a:gd name="connsiteX5" fmla="*/ 15846 w 48344"/>
              <a:gd name="connsiteY5" fmla="*/ 37209 h 43219"/>
              <a:gd name="connsiteX6" fmla="*/ 28863 w 48344"/>
              <a:gd name="connsiteY6" fmla="*/ 34610 h 43219"/>
              <a:gd name="connsiteX7" fmla="*/ 28596 w 48344"/>
              <a:gd name="connsiteY7" fmla="*/ 36519 h 43219"/>
              <a:gd name="connsiteX8" fmla="*/ 34165 w 48344"/>
              <a:gd name="connsiteY8" fmla="*/ 22813 h 43219"/>
              <a:gd name="connsiteX9" fmla="*/ 37416 w 48344"/>
              <a:gd name="connsiteY9" fmla="*/ 29949 h 43219"/>
              <a:gd name="connsiteX10" fmla="*/ 41834 w 48344"/>
              <a:gd name="connsiteY10" fmla="*/ 15213 h 43219"/>
              <a:gd name="connsiteX11" fmla="*/ 40386 w 48344"/>
              <a:gd name="connsiteY11" fmla="*/ 17889 h 43219"/>
              <a:gd name="connsiteX12" fmla="*/ 38360 w 48344"/>
              <a:gd name="connsiteY12" fmla="*/ 5285 h 43219"/>
              <a:gd name="connsiteX13" fmla="*/ 38436 w 48344"/>
              <a:gd name="connsiteY13" fmla="*/ 6549 h 43219"/>
              <a:gd name="connsiteX14" fmla="*/ 29114 w 48344"/>
              <a:gd name="connsiteY14" fmla="*/ 3811 h 43219"/>
              <a:gd name="connsiteX15" fmla="*/ 29856 w 48344"/>
              <a:gd name="connsiteY15" fmla="*/ 2199 h 43219"/>
              <a:gd name="connsiteX16" fmla="*/ 22177 w 48344"/>
              <a:gd name="connsiteY16" fmla="*/ 4579 h 43219"/>
              <a:gd name="connsiteX17" fmla="*/ 22536 w 48344"/>
              <a:gd name="connsiteY17" fmla="*/ 3189 h 43219"/>
              <a:gd name="connsiteX18" fmla="*/ 14036 w 48344"/>
              <a:gd name="connsiteY18" fmla="*/ 5051 h 43219"/>
              <a:gd name="connsiteX19" fmla="*/ 15336 w 48344"/>
              <a:gd name="connsiteY19" fmla="*/ 6399 h 43219"/>
              <a:gd name="connsiteX20" fmla="*/ 4163 w 48344"/>
              <a:gd name="connsiteY20" fmla="*/ 15648 h 43219"/>
              <a:gd name="connsiteX21" fmla="*/ 3936 w 48344"/>
              <a:gd name="connsiteY21" fmla="*/ 14229 h 43219"/>
              <a:gd name="connsiteX0" fmla="*/ 3936 w 48279"/>
              <a:gd name="connsiteY0" fmla="*/ 14229 h 43219"/>
              <a:gd name="connsiteX1" fmla="*/ 5659 w 48279"/>
              <a:gd name="connsiteY1" fmla="*/ 6766 h 43219"/>
              <a:gd name="connsiteX2" fmla="*/ 14041 w 48279"/>
              <a:gd name="connsiteY2" fmla="*/ 5061 h 43219"/>
              <a:gd name="connsiteX3" fmla="*/ 22492 w 48279"/>
              <a:gd name="connsiteY3" fmla="*/ 3291 h 43219"/>
              <a:gd name="connsiteX4" fmla="*/ 25785 w 48279"/>
              <a:gd name="connsiteY4" fmla="*/ 59 h 43219"/>
              <a:gd name="connsiteX5" fmla="*/ 29869 w 48279"/>
              <a:gd name="connsiteY5" fmla="*/ 2340 h 43219"/>
              <a:gd name="connsiteX6" fmla="*/ 35499 w 48279"/>
              <a:gd name="connsiteY6" fmla="*/ 549 h 43219"/>
              <a:gd name="connsiteX7" fmla="*/ 38354 w 48279"/>
              <a:gd name="connsiteY7" fmla="*/ 5435 h 43219"/>
              <a:gd name="connsiteX8" fmla="*/ 42018 w 48279"/>
              <a:gd name="connsiteY8" fmla="*/ 10177 h 43219"/>
              <a:gd name="connsiteX9" fmla="*/ 41854 w 48279"/>
              <a:gd name="connsiteY9" fmla="*/ 15319 h 43219"/>
              <a:gd name="connsiteX10" fmla="*/ 43052 w 48279"/>
              <a:gd name="connsiteY10" fmla="*/ 23181 h 43219"/>
              <a:gd name="connsiteX11" fmla="*/ 37440 w 48279"/>
              <a:gd name="connsiteY11" fmla="*/ 30063 h 43219"/>
              <a:gd name="connsiteX12" fmla="*/ 35431 w 48279"/>
              <a:gd name="connsiteY12" fmla="*/ 35960 h 43219"/>
              <a:gd name="connsiteX13" fmla="*/ 28591 w 48279"/>
              <a:gd name="connsiteY13" fmla="*/ 36674 h 43219"/>
              <a:gd name="connsiteX14" fmla="*/ 23703 w 48279"/>
              <a:gd name="connsiteY14" fmla="*/ 42965 h 43219"/>
              <a:gd name="connsiteX15" fmla="*/ 16516 w 48279"/>
              <a:gd name="connsiteY15" fmla="*/ 39125 h 43219"/>
              <a:gd name="connsiteX16" fmla="*/ 5840 w 48279"/>
              <a:gd name="connsiteY16" fmla="*/ 35331 h 43219"/>
              <a:gd name="connsiteX17" fmla="*/ 1146 w 48279"/>
              <a:gd name="connsiteY17" fmla="*/ 31109 h 43219"/>
              <a:gd name="connsiteX18" fmla="*/ 2149 w 48279"/>
              <a:gd name="connsiteY18" fmla="*/ 25410 h 43219"/>
              <a:gd name="connsiteX19" fmla="*/ 31 w 48279"/>
              <a:gd name="connsiteY19" fmla="*/ 19563 h 43219"/>
              <a:gd name="connsiteX20" fmla="*/ 3899 w 48279"/>
              <a:gd name="connsiteY20" fmla="*/ 14366 h 43219"/>
              <a:gd name="connsiteX21" fmla="*/ 3936 w 48279"/>
              <a:gd name="connsiteY21" fmla="*/ 14229 h 43219"/>
              <a:gd name="connsiteX0" fmla="*/ 8480002 w 8480002"/>
              <a:gd name="connsiteY0" fmla="*/ 4080799 h 4114546"/>
              <a:gd name="connsiteX1" fmla="*/ 8325782 w 8480002"/>
              <a:gd name="connsiteY1" fmla="*/ 3790102 h 4114546"/>
              <a:gd name="connsiteX0" fmla="*/ 8226627 w 8480002"/>
              <a:gd name="connsiteY0" fmla="*/ 3768490 h 4114546"/>
              <a:gd name="connsiteX1" fmla="*/ 7875315 w 8480002"/>
              <a:gd name="connsiteY1" fmla="*/ 3540007 h 4114546"/>
              <a:gd name="connsiteX2" fmla="*/ 8226627 w 8480002"/>
              <a:gd name="connsiteY2" fmla="*/ 3768490 h 4114546"/>
              <a:gd name="connsiteX0" fmla="*/ 8084412 w 8480002"/>
              <a:gd name="connsiteY0" fmla="*/ 3811104 h 4114546"/>
              <a:gd name="connsiteX1" fmla="*/ 8233007 w 8480002"/>
              <a:gd name="connsiteY1" fmla="*/ 3539679 h 4114546"/>
              <a:gd name="connsiteX2" fmla="*/ 8084412 w 8480002"/>
              <a:gd name="connsiteY2" fmla="*/ 3811104 h 4114546"/>
              <a:gd name="connsiteX0" fmla="*/ 4729 w 48279"/>
              <a:gd name="connsiteY0" fmla="*/ 26036 h 43219"/>
              <a:gd name="connsiteX1" fmla="*/ 2196 w 48279"/>
              <a:gd name="connsiteY1" fmla="*/ 25239 h 43219"/>
              <a:gd name="connsiteX2" fmla="*/ 6964 w 48279"/>
              <a:gd name="connsiteY2" fmla="*/ 34758 h 43219"/>
              <a:gd name="connsiteX3" fmla="*/ 5856 w 48279"/>
              <a:gd name="connsiteY3" fmla="*/ 35139 h 43219"/>
              <a:gd name="connsiteX4" fmla="*/ 16514 w 48279"/>
              <a:gd name="connsiteY4" fmla="*/ 38949 h 43219"/>
              <a:gd name="connsiteX5" fmla="*/ 15846 w 48279"/>
              <a:gd name="connsiteY5" fmla="*/ 37209 h 43219"/>
              <a:gd name="connsiteX6" fmla="*/ 28863 w 48279"/>
              <a:gd name="connsiteY6" fmla="*/ 34610 h 43219"/>
              <a:gd name="connsiteX7" fmla="*/ 28596 w 48279"/>
              <a:gd name="connsiteY7" fmla="*/ 36519 h 43219"/>
              <a:gd name="connsiteX8" fmla="*/ 34165 w 48279"/>
              <a:gd name="connsiteY8" fmla="*/ 22813 h 43219"/>
              <a:gd name="connsiteX9" fmla="*/ 37416 w 48279"/>
              <a:gd name="connsiteY9" fmla="*/ 29949 h 43219"/>
              <a:gd name="connsiteX10" fmla="*/ 41834 w 48279"/>
              <a:gd name="connsiteY10" fmla="*/ 15213 h 43219"/>
              <a:gd name="connsiteX11" fmla="*/ 40386 w 48279"/>
              <a:gd name="connsiteY11" fmla="*/ 17889 h 43219"/>
              <a:gd name="connsiteX12" fmla="*/ 38360 w 48279"/>
              <a:gd name="connsiteY12" fmla="*/ 5285 h 43219"/>
              <a:gd name="connsiteX13" fmla="*/ 38436 w 48279"/>
              <a:gd name="connsiteY13" fmla="*/ 6549 h 43219"/>
              <a:gd name="connsiteX14" fmla="*/ 29114 w 48279"/>
              <a:gd name="connsiteY14" fmla="*/ 3811 h 43219"/>
              <a:gd name="connsiteX15" fmla="*/ 29856 w 48279"/>
              <a:gd name="connsiteY15" fmla="*/ 2199 h 43219"/>
              <a:gd name="connsiteX16" fmla="*/ 22177 w 48279"/>
              <a:gd name="connsiteY16" fmla="*/ 4579 h 43219"/>
              <a:gd name="connsiteX17" fmla="*/ 22536 w 48279"/>
              <a:gd name="connsiteY17" fmla="*/ 3189 h 43219"/>
              <a:gd name="connsiteX18" fmla="*/ 14036 w 48279"/>
              <a:gd name="connsiteY18" fmla="*/ 5051 h 43219"/>
              <a:gd name="connsiteX19" fmla="*/ 15336 w 48279"/>
              <a:gd name="connsiteY19" fmla="*/ 6399 h 43219"/>
              <a:gd name="connsiteX20" fmla="*/ 4163 w 48279"/>
              <a:gd name="connsiteY20" fmla="*/ 15648 h 43219"/>
              <a:gd name="connsiteX21" fmla="*/ 3936 w 48279"/>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8226627 w 8325782"/>
              <a:gd name="connsiteY0" fmla="*/ 3768490 h 4114546"/>
              <a:gd name="connsiteX1" fmla="*/ 7875315 w 8325782"/>
              <a:gd name="connsiteY1" fmla="*/ 3540007 h 4114546"/>
              <a:gd name="connsiteX2" fmla="*/ 8226627 w 8325782"/>
              <a:gd name="connsiteY2" fmla="*/ 3768490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8226627 w 8325782"/>
              <a:gd name="connsiteY0" fmla="*/ 3768490 h 4114546"/>
              <a:gd name="connsiteX1" fmla="*/ 7875315 w 8325782"/>
              <a:gd name="connsiteY1" fmla="*/ 3540007 h 4114546"/>
              <a:gd name="connsiteX2" fmla="*/ 8226627 w 8325782"/>
              <a:gd name="connsiteY2" fmla="*/ 3768490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7875315 w 8325782"/>
              <a:gd name="connsiteY0" fmla="*/ 3540007 h 4114546"/>
              <a:gd name="connsiteX1" fmla="*/ 8226627 w 8325782"/>
              <a:gd name="connsiteY1" fmla="*/ 3768490 h 4114546"/>
              <a:gd name="connsiteX2" fmla="*/ 7966755 w 8325782"/>
              <a:gd name="connsiteY2" fmla="*/ 3631447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7875315 w 8325782"/>
              <a:gd name="connsiteY0" fmla="*/ 3540007 h 4114546"/>
              <a:gd name="connsiteX1" fmla="*/ 7966755 w 8325782"/>
              <a:gd name="connsiteY1" fmla="*/ 3631447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401"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8325782" h="4114546">
                <a:moveTo>
                  <a:pt x="8043274" y="3862435"/>
                </a:moveTo>
                <a:lnTo>
                  <a:pt x="8325782" y="3790102"/>
                </a:lnTo>
              </a:path>
              <a:path w="8325782" h="4114546">
                <a:moveTo>
                  <a:pt x="7875315" y="3540007"/>
                </a:moveTo>
                <a:lnTo>
                  <a:pt x="7966755" y="3631447"/>
                </a:lnTo>
              </a:path>
              <a:path w="8325782" h="4114546">
                <a:moveTo>
                  <a:pt x="8084412" y="3811104"/>
                </a:moveTo>
                <a:lnTo>
                  <a:pt x="8233007" y="3539679"/>
                </a:lnTo>
                <a:lnTo>
                  <a:pt x="8084412" y="3811104"/>
                </a:lnTo>
                <a:close/>
              </a:path>
              <a:path w="47401"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6" dirty="0">
                <a:solidFill>
                  <a:schemeClr val="tx1"/>
                </a:solidFill>
              </a:rPr>
              <a:t>LIMS</a:t>
            </a:r>
          </a:p>
        </p:txBody>
      </p:sp>
      <p:sp>
        <p:nvSpPr>
          <p:cNvPr id="11" name="Thought Bubble: Cloud 10"/>
          <p:cNvSpPr/>
          <p:nvPr/>
        </p:nvSpPr>
        <p:spPr>
          <a:xfrm>
            <a:off x="2535448" y="1786065"/>
            <a:ext cx="4474073" cy="231503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8587921 w 7587735"/>
              <a:gd name="connsiteY0" fmla="*/ 3979980 h 4112697"/>
              <a:gd name="connsiteX1" fmla="*/ 8473679 w 7587735"/>
              <a:gd name="connsiteY1" fmla="*/ 4094222 h 4112697"/>
              <a:gd name="connsiteX2" fmla="*/ 8359437 w 7587735"/>
              <a:gd name="connsiteY2" fmla="*/ 3979980 h 4112697"/>
              <a:gd name="connsiteX3" fmla="*/ 8473679 w 7587735"/>
              <a:gd name="connsiteY3" fmla="*/ 3865738 h 4112697"/>
              <a:gd name="connsiteX4" fmla="*/ 8587921 w 7587735"/>
              <a:gd name="connsiteY4" fmla="*/ 3979980 h 4112697"/>
              <a:gd name="connsiteX0" fmla="*/ 8220304 w 7587735"/>
              <a:gd name="connsiteY0" fmla="*/ 3781913 h 4112697"/>
              <a:gd name="connsiteX1" fmla="*/ 7991821 w 7587735"/>
              <a:gd name="connsiteY1" fmla="*/ 4010396 h 4112697"/>
              <a:gd name="connsiteX2" fmla="*/ 7763338 w 7587735"/>
              <a:gd name="connsiteY2" fmla="*/ 3781913 h 4112697"/>
              <a:gd name="connsiteX3" fmla="*/ 7991821 w 7587735"/>
              <a:gd name="connsiteY3" fmla="*/ 3553430 h 4112697"/>
              <a:gd name="connsiteX4" fmla="*/ 8220304 w 7587735"/>
              <a:gd name="connsiteY4" fmla="*/ 3781913 h 4112697"/>
              <a:gd name="connsiteX0" fmla="*/ 7641361 w 7587735"/>
              <a:gd name="connsiteY0" fmla="*/ 3496980 h 4112697"/>
              <a:gd name="connsiteX1" fmla="*/ 7298636 w 7587735"/>
              <a:gd name="connsiteY1" fmla="*/ 3839705 h 4112697"/>
              <a:gd name="connsiteX2" fmla="*/ 6955911 w 7587735"/>
              <a:gd name="connsiteY2" fmla="*/ 3496980 h 4112697"/>
              <a:gd name="connsiteX3" fmla="*/ 7298636 w 7587735"/>
              <a:gd name="connsiteY3" fmla="*/ 3154255 h 4112697"/>
              <a:gd name="connsiteX4" fmla="*/ 7641361 w 7587735"/>
              <a:gd name="connsiteY4" fmla="*/ 3496980 h 4112697"/>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6962234 w 8594244"/>
              <a:gd name="connsiteY2" fmla="*/ 3483557 h 4114506"/>
              <a:gd name="connsiteX3" fmla="*/ 7373198 w 8594244"/>
              <a:gd name="connsiteY3" fmla="*/ 3659447 h 4114506"/>
              <a:gd name="connsiteX4" fmla="*/ 7647684 w 8594244"/>
              <a:gd name="connsiteY4"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6962234 w 8594244"/>
              <a:gd name="connsiteY2" fmla="*/ 3483557 h 4114506"/>
              <a:gd name="connsiteX3" fmla="*/ 7373198 w 8594244"/>
              <a:gd name="connsiteY3" fmla="*/ 3659447 h 4114506"/>
              <a:gd name="connsiteX4" fmla="*/ 7647684 w 8594244"/>
              <a:gd name="connsiteY4"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6962234 w 8594244"/>
              <a:gd name="connsiteY2" fmla="*/ 3483557 h 4114506"/>
              <a:gd name="connsiteX3" fmla="*/ 7647684 w 8594244"/>
              <a:gd name="connsiteY3"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7304959 w 8594244"/>
              <a:gd name="connsiteY1" fmla="*/ 3826282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769661 w 8594244"/>
              <a:gd name="connsiteY2" fmla="*/ 3768490 h 4114506"/>
              <a:gd name="connsiteX3" fmla="*/ 7998144 w 8594244"/>
              <a:gd name="connsiteY3" fmla="*/ 3540007 h 4114506"/>
              <a:gd name="connsiteX4" fmla="*/ 8226627 w 8594244"/>
              <a:gd name="connsiteY4"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996973 h 4114506"/>
              <a:gd name="connsiteX2" fmla="*/ 7998144 w 8594244"/>
              <a:gd name="connsiteY2" fmla="*/ 3540007 h 4114506"/>
              <a:gd name="connsiteX3" fmla="*/ 8226627 w 8594244"/>
              <a:gd name="connsiteY3"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540007 h 4114506"/>
              <a:gd name="connsiteX2" fmla="*/ 8226627 w 8594244"/>
              <a:gd name="connsiteY2"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8930"/>
              <a:gd name="connsiteY0" fmla="*/ 14229 h 43219"/>
              <a:gd name="connsiteX1" fmla="*/ 5659 w 48930"/>
              <a:gd name="connsiteY1" fmla="*/ 6766 h 43219"/>
              <a:gd name="connsiteX2" fmla="*/ 14041 w 48930"/>
              <a:gd name="connsiteY2" fmla="*/ 5061 h 43219"/>
              <a:gd name="connsiteX3" fmla="*/ 22492 w 48930"/>
              <a:gd name="connsiteY3" fmla="*/ 3291 h 43219"/>
              <a:gd name="connsiteX4" fmla="*/ 25785 w 48930"/>
              <a:gd name="connsiteY4" fmla="*/ 59 h 43219"/>
              <a:gd name="connsiteX5" fmla="*/ 29869 w 48930"/>
              <a:gd name="connsiteY5" fmla="*/ 2340 h 43219"/>
              <a:gd name="connsiteX6" fmla="*/ 35499 w 48930"/>
              <a:gd name="connsiteY6" fmla="*/ 549 h 43219"/>
              <a:gd name="connsiteX7" fmla="*/ 38354 w 48930"/>
              <a:gd name="connsiteY7" fmla="*/ 5435 h 43219"/>
              <a:gd name="connsiteX8" fmla="*/ 42018 w 48930"/>
              <a:gd name="connsiteY8" fmla="*/ 10177 h 43219"/>
              <a:gd name="connsiteX9" fmla="*/ 41854 w 48930"/>
              <a:gd name="connsiteY9" fmla="*/ 15319 h 43219"/>
              <a:gd name="connsiteX10" fmla="*/ 43052 w 48930"/>
              <a:gd name="connsiteY10" fmla="*/ 23181 h 43219"/>
              <a:gd name="connsiteX11" fmla="*/ 37440 w 48930"/>
              <a:gd name="connsiteY11" fmla="*/ 30063 h 43219"/>
              <a:gd name="connsiteX12" fmla="*/ 35431 w 48930"/>
              <a:gd name="connsiteY12" fmla="*/ 35960 h 43219"/>
              <a:gd name="connsiteX13" fmla="*/ 28591 w 48930"/>
              <a:gd name="connsiteY13" fmla="*/ 36674 h 43219"/>
              <a:gd name="connsiteX14" fmla="*/ 23703 w 48930"/>
              <a:gd name="connsiteY14" fmla="*/ 42965 h 43219"/>
              <a:gd name="connsiteX15" fmla="*/ 16516 w 48930"/>
              <a:gd name="connsiteY15" fmla="*/ 39125 h 43219"/>
              <a:gd name="connsiteX16" fmla="*/ 5840 w 48930"/>
              <a:gd name="connsiteY16" fmla="*/ 35331 h 43219"/>
              <a:gd name="connsiteX17" fmla="*/ 1146 w 48930"/>
              <a:gd name="connsiteY17" fmla="*/ 31109 h 43219"/>
              <a:gd name="connsiteX18" fmla="*/ 2149 w 48930"/>
              <a:gd name="connsiteY18" fmla="*/ 25410 h 43219"/>
              <a:gd name="connsiteX19" fmla="*/ 31 w 48930"/>
              <a:gd name="connsiteY19" fmla="*/ 19563 h 43219"/>
              <a:gd name="connsiteX20" fmla="*/ 3899 w 48930"/>
              <a:gd name="connsiteY20" fmla="*/ 14366 h 43219"/>
              <a:gd name="connsiteX21" fmla="*/ 3936 w 48930"/>
              <a:gd name="connsiteY21" fmla="*/ 14229 h 43219"/>
              <a:gd name="connsiteX0" fmla="*/ 8594244 w 8594244"/>
              <a:gd name="connsiteY0" fmla="*/ 3966557 h 4114506"/>
              <a:gd name="connsiteX1" fmla="*/ 8480002 w 8594244"/>
              <a:gd name="connsiteY1" fmla="*/ 4080799 h 4114506"/>
              <a:gd name="connsiteX2" fmla="*/ 8365760 w 8594244"/>
              <a:gd name="connsiteY2" fmla="*/ 3966557 h 4114506"/>
              <a:gd name="connsiteX3" fmla="*/ 8480002 w 8594244"/>
              <a:gd name="connsiteY3" fmla="*/ 3852315 h 4114506"/>
              <a:gd name="connsiteX4" fmla="*/ 8594244 w 8594244"/>
              <a:gd name="connsiteY4" fmla="*/ 3966557 h 4114506"/>
              <a:gd name="connsiteX0" fmla="*/ 8226627 w 8594244"/>
              <a:gd name="connsiteY0" fmla="*/ 3768490 h 4114506"/>
              <a:gd name="connsiteX1" fmla="*/ 7998144 w 8594244"/>
              <a:gd name="connsiteY1" fmla="*/ 3540007 h 4114506"/>
              <a:gd name="connsiteX2" fmla="*/ 8226627 w 8594244"/>
              <a:gd name="connsiteY2" fmla="*/ 3768490 h 4114506"/>
              <a:gd name="connsiteX0" fmla="*/ 7647684 w 8594244"/>
              <a:gd name="connsiteY0" fmla="*/ 3483557 h 4114506"/>
              <a:gd name="connsiteX1" fmla="*/ 8233007 w 8594244"/>
              <a:gd name="connsiteY1" fmla="*/ 3539679 h 4114506"/>
              <a:gd name="connsiteX2" fmla="*/ 7647684 w 8594244"/>
              <a:gd name="connsiteY2" fmla="*/ 3483557 h 4114506"/>
              <a:gd name="connsiteX0" fmla="*/ 4729 w 48930"/>
              <a:gd name="connsiteY0" fmla="*/ 26036 h 43219"/>
              <a:gd name="connsiteX1" fmla="*/ 2196 w 48930"/>
              <a:gd name="connsiteY1" fmla="*/ 25239 h 43219"/>
              <a:gd name="connsiteX2" fmla="*/ 6964 w 48930"/>
              <a:gd name="connsiteY2" fmla="*/ 34758 h 43219"/>
              <a:gd name="connsiteX3" fmla="*/ 5856 w 48930"/>
              <a:gd name="connsiteY3" fmla="*/ 35139 h 43219"/>
              <a:gd name="connsiteX4" fmla="*/ 16514 w 48930"/>
              <a:gd name="connsiteY4" fmla="*/ 38949 h 43219"/>
              <a:gd name="connsiteX5" fmla="*/ 15846 w 48930"/>
              <a:gd name="connsiteY5" fmla="*/ 37209 h 43219"/>
              <a:gd name="connsiteX6" fmla="*/ 28863 w 48930"/>
              <a:gd name="connsiteY6" fmla="*/ 34610 h 43219"/>
              <a:gd name="connsiteX7" fmla="*/ 28596 w 48930"/>
              <a:gd name="connsiteY7" fmla="*/ 36519 h 43219"/>
              <a:gd name="connsiteX8" fmla="*/ 34165 w 48930"/>
              <a:gd name="connsiteY8" fmla="*/ 22813 h 43219"/>
              <a:gd name="connsiteX9" fmla="*/ 37416 w 48930"/>
              <a:gd name="connsiteY9" fmla="*/ 29949 h 43219"/>
              <a:gd name="connsiteX10" fmla="*/ 41834 w 48930"/>
              <a:gd name="connsiteY10" fmla="*/ 15213 h 43219"/>
              <a:gd name="connsiteX11" fmla="*/ 40386 w 48930"/>
              <a:gd name="connsiteY11" fmla="*/ 17889 h 43219"/>
              <a:gd name="connsiteX12" fmla="*/ 38360 w 48930"/>
              <a:gd name="connsiteY12" fmla="*/ 5285 h 43219"/>
              <a:gd name="connsiteX13" fmla="*/ 38436 w 48930"/>
              <a:gd name="connsiteY13" fmla="*/ 6549 h 43219"/>
              <a:gd name="connsiteX14" fmla="*/ 29114 w 48930"/>
              <a:gd name="connsiteY14" fmla="*/ 3811 h 43219"/>
              <a:gd name="connsiteX15" fmla="*/ 29856 w 48930"/>
              <a:gd name="connsiteY15" fmla="*/ 2199 h 43219"/>
              <a:gd name="connsiteX16" fmla="*/ 22177 w 48930"/>
              <a:gd name="connsiteY16" fmla="*/ 4579 h 43219"/>
              <a:gd name="connsiteX17" fmla="*/ 22536 w 48930"/>
              <a:gd name="connsiteY17" fmla="*/ 3189 h 43219"/>
              <a:gd name="connsiteX18" fmla="*/ 14036 w 48930"/>
              <a:gd name="connsiteY18" fmla="*/ 5051 h 43219"/>
              <a:gd name="connsiteX19" fmla="*/ 15336 w 48930"/>
              <a:gd name="connsiteY19" fmla="*/ 6399 h 43219"/>
              <a:gd name="connsiteX20" fmla="*/ 4163 w 48930"/>
              <a:gd name="connsiteY20" fmla="*/ 15648 h 43219"/>
              <a:gd name="connsiteX21" fmla="*/ 3936 w 48930"/>
              <a:gd name="connsiteY21" fmla="*/ 14229 h 43219"/>
              <a:gd name="connsiteX0" fmla="*/ 3936 w 49578"/>
              <a:gd name="connsiteY0" fmla="*/ 14229 h 43219"/>
              <a:gd name="connsiteX1" fmla="*/ 5659 w 49578"/>
              <a:gd name="connsiteY1" fmla="*/ 6766 h 43219"/>
              <a:gd name="connsiteX2" fmla="*/ 14041 w 49578"/>
              <a:gd name="connsiteY2" fmla="*/ 5061 h 43219"/>
              <a:gd name="connsiteX3" fmla="*/ 22492 w 49578"/>
              <a:gd name="connsiteY3" fmla="*/ 3291 h 43219"/>
              <a:gd name="connsiteX4" fmla="*/ 25785 w 49578"/>
              <a:gd name="connsiteY4" fmla="*/ 59 h 43219"/>
              <a:gd name="connsiteX5" fmla="*/ 29869 w 49578"/>
              <a:gd name="connsiteY5" fmla="*/ 2340 h 43219"/>
              <a:gd name="connsiteX6" fmla="*/ 35499 w 49578"/>
              <a:gd name="connsiteY6" fmla="*/ 549 h 43219"/>
              <a:gd name="connsiteX7" fmla="*/ 38354 w 49578"/>
              <a:gd name="connsiteY7" fmla="*/ 5435 h 43219"/>
              <a:gd name="connsiteX8" fmla="*/ 42018 w 49578"/>
              <a:gd name="connsiteY8" fmla="*/ 10177 h 43219"/>
              <a:gd name="connsiteX9" fmla="*/ 41854 w 49578"/>
              <a:gd name="connsiteY9" fmla="*/ 15319 h 43219"/>
              <a:gd name="connsiteX10" fmla="*/ 43052 w 49578"/>
              <a:gd name="connsiteY10" fmla="*/ 23181 h 43219"/>
              <a:gd name="connsiteX11" fmla="*/ 37440 w 49578"/>
              <a:gd name="connsiteY11" fmla="*/ 30063 h 43219"/>
              <a:gd name="connsiteX12" fmla="*/ 35431 w 49578"/>
              <a:gd name="connsiteY12" fmla="*/ 35960 h 43219"/>
              <a:gd name="connsiteX13" fmla="*/ 28591 w 49578"/>
              <a:gd name="connsiteY13" fmla="*/ 36674 h 43219"/>
              <a:gd name="connsiteX14" fmla="*/ 23703 w 49578"/>
              <a:gd name="connsiteY14" fmla="*/ 42965 h 43219"/>
              <a:gd name="connsiteX15" fmla="*/ 16516 w 49578"/>
              <a:gd name="connsiteY15" fmla="*/ 39125 h 43219"/>
              <a:gd name="connsiteX16" fmla="*/ 5840 w 49578"/>
              <a:gd name="connsiteY16" fmla="*/ 35331 h 43219"/>
              <a:gd name="connsiteX17" fmla="*/ 1146 w 49578"/>
              <a:gd name="connsiteY17" fmla="*/ 31109 h 43219"/>
              <a:gd name="connsiteX18" fmla="*/ 2149 w 49578"/>
              <a:gd name="connsiteY18" fmla="*/ 25410 h 43219"/>
              <a:gd name="connsiteX19" fmla="*/ 31 w 49578"/>
              <a:gd name="connsiteY19" fmla="*/ 19563 h 43219"/>
              <a:gd name="connsiteX20" fmla="*/ 3899 w 49578"/>
              <a:gd name="connsiteY20" fmla="*/ 14366 h 43219"/>
              <a:gd name="connsiteX21" fmla="*/ 3936 w 49578"/>
              <a:gd name="connsiteY21" fmla="*/ 14229 h 43219"/>
              <a:gd name="connsiteX0" fmla="*/ 8594244 w 8707990"/>
              <a:gd name="connsiteY0" fmla="*/ 3966557 h 4114506"/>
              <a:gd name="connsiteX1" fmla="*/ 8480002 w 8707990"/>
              <a:gd name="connsiteY1" fmla="*/ 4080799 h 4114506"/>
              <a:gd name="connsiteX2" fmla="*/ 8365760 w 8707990"/>
              <a:gd name="connsiteY2" fmla="*/ 3966557 h 4114506"/>
              <a:gd name="connsiteX3" fmla="*/ 8480002 w 8707990"/>
              <a:gd name="connsiteY3" fmla="*/ 3852315 h 4114506"/>
              <a:gd name="connsiteX4" fmla="*/ 8594244 w 8707990"/>
              <a:gd name="connsiteY4" fmla="*/ 3966557 h 4114506"/>
              <a:gd name="connsiteX0" fmla="*/ 8226627 w 8707990"/>
              <a:gd name="connsiteY0" fmla="*/ 3768490 h 4114506"/>
              <a:gd name="connsiteX1" fmla="*/ 7998144 w 8707990"/>
              <a:gd name="connsiteY1" fmla="*/ 3540007 h 4114506"/>
              <a:gd name="connsiteX2" fmla="*/ 8226627 w 8707990"/>
              <a:gd name="connsiteY2" fmla="*/ 3768490 h 4114506"/>
              <a:gd name="connsiteX0" fmla="*/ 7647684 w 8707990"/>
              <a:gd name="connsiteY0" fmla="*/ 3483557 h 4114506"/>
              <a:gd name="connsiteX1" fmla="*/ 8233007 w 8707990"/>
              <a:gd name="connsiteY1" fmla="*/ 3539679 h 4114506"/>
              <a:gd name="connsiteX2" fmla="*/ 7647684 w 8707990"/>
              <a:gd name="connsiteY2" fmla="*/ 3483557 h 4114506"/>
              <a:gd name="connsiteX0" fmla="*/ 4729 w 49578"/>
              <a:gd name="connsiteY0" fmla="*/ 26036 h 43219"/>
              <a:gd name="connsiteX1" fmla="*/ 2196 w 49578"/>
              <a:gd name="connsiteY1" fmla="*/ 25239 h 43219"/>
              <a:gd name="connsiteX2" fmla="*/ 6964 w 49578"/>
              <a:gd name="connsiteY2" fmla="*/ 34758 h 43219"/>
              <a:gd name="connsiteX3" fmla="*/ 5856 w 49578"/>
              <a:gd name="connsiteY3" fmla="*/ 35139 h 43219"/>
              <a:gd name="connsiteX4" fmla="*/ 16514 w 49578"/>
              <a:gd name="connsiteY4" fmla="*/ 38949 h 43219"/>
              <a:gd name="connsiteX5" fmla="*/ 15846 w 49578"/>
              <a:gd name="connsiteY5" fmla="*/ 37209 h 43219"/>
              <a:gd name="connsiteX6" fmla="*/ 28863 w 49578"/>
              <a:gd name="connsiteY6" fmla="*/ 34610 h 43219"/>
              <a:gd name="connsiteX7" fmla="*/ 28596 w 49578"/>
              <a:gd name="connsiteY7" fmla="*/ 36519 h 43219"/>
              <a:gd name="connsiteX8" fmla="*/ 34165 w 49578"/>
              <a:gd name="connsiteY8" fmla="*/ 22813 h 43219"/>
              <a:gd name="connsiteX9" fmla="*/ 37416 w 49578"/>
              <a:gd name="connsiteY9" fmla="*/ 29949 h 43219"/>
              <a:gd name="connsiteX10" fmla="*/ 41834 w 49578"/>
              <a:gd name="connsiteY10" fmla="*/ 15213 h 43219"/>
              <a:gd name="connsiteX11" fmla="*/ 40386 w 49578"/>
              <a:gd name="connsiteY11" fmla="*/ 17889 h 43219"/>
              <a:gd name="connsiteX12" fmla="*/ 38360 w 49578"/>
              <a:gd name="connsiteY12" fmla="*/ 5285 h 43219"/>
              <a:gd name="connsiteX13" fmla="*/ 38436 w 49578"/>
              <a:gd name="connsiteY13" fmla="*/ 6549 h 43219"/>
              <a:gd name="connsiteX14" fmla="*/ 29114 w 49578"/>
              <a:gd name="connsiteY14" fmla="*/ 3811 h 43219"/>
              <a:gd name="connsiteX15" fmla="*/ 29856 w 49578"/>
              <a:gd name="connsiteY15" fmla="*/ 2199 h 43219"/>
              <a:gd name="connsiteX16" fmla="*/ 22177 w 49578"/>
              <a:gd name="connsiteY16" fmla="*/ 4579 h 43219"/>
              <a:gd name="connsiteX17" fmla="*/ 22536 w 49578"/>
              <a:gd name="connsiteY17" fmla="*/ 3189 h 43219"/>
              <a:gd name="connsiteX18" fmla="*/ 14036 w 49578"/>
              <a:gd name="connsiteY18" fmla="*/ 5051 h 43219"/>
              <a:gd name="connsiteX19" fmla="*/ 15336 w 49578"/>
              <a:gd name="connsiteY19" fmla="*/ 6399 h 43219"/>
              <a:gd name="connsiteX20" fmla="*/ 4163 w 49578"/>
              <a:gd name="connsiteY20" fmla="*/ 15648 h 43219"/>
              <a:gd name="connsiteX21" fmla="*/ 3936 w 49578"/>
              <a:gd name="connsiteY21" fmla="*/ 14229 h 43219"/>
              <a:gd name="connsiteX0" fmla="*/ 3936 w 48361"/>
              <a:gd name="connsiteY0" fmla="*/ 14229 h 43219"/>
              <a:gd name="connsiteX1" fmla="*/ 5659 w 48361"/>
              <a:gd name="connsiteY1" fmla="*/ 6766 h 43219"/>
              <a:gd name="connsiteX2" fmla="*/ 14041 w 48361"/>
              <a:gd name="connsiteY2" fmla="*/ 5061 h 43219"/>
              <a:gd name="connsiteX3" fmla="*/ 22492 w 48361"/>
              <a:gd name="connsiteY3" fmla="*/ 3291 h 43219"/>
              <a:gd name="connsiteX4" fmla="*/ 25785 w 48361"/>
              <a:gd name="connsiteY4" fmla="*/ 59 h 43219"/>
              <a:gd name="connsiteX5" fmla="*/ 29869 w 48361"/>
              <a:gd name="connsiteY5" fmla="*/ 2340 h 43219"/>
              <a:gd name="connsiteX6" fmla="*/ 35499 w 48361"/>
              <a:gd name="connsiteY6" fmla="*/ 549 h 43219"/>
              <a:gd name="connsiteX7" fmla="*/ 38354 w 48361"/>
              <a:gd name="connsiteY7" fmla="*/ 5435 h 43219"/>
              <a:gd name="connsiteX8" fmla="*/ 42018 w 48361"/>
              <a:gd name="connsiteY8" fmla="*/ 10177 h 43219"/>
              <a:gd name="connsiteX9" fmla="*/ 41854 w 48361"/>
              <a:gd name="connsiteY9" fmla="*/ 15319 h 43219"/>
              <a:gd name="connsiteX10" fmla="*/ 43052 w 48361"/>
              <a:gd name="connsiteY10" fmla="*/ 23181 h 43219"/>
              <a:gd name="connsiteX11" fmla="*/ 37440 w 48361"/>
              <a:gd name="connsiteY11" fmla="*/ 30063 h 43219"/>
              <a:gd name="connsiteX12" fmla="*/ 35431 w 48361"/>
              <a:gd name="connsiteY12" fmla="*/ 35960 h 43219"/>
              <a:gd name="connsiteX13" fmla="*/ 28591 w 48361"/>
              <a:gd name="connsiteY13" fmla="*/ 36674 h 43219"/>
              <a:gd name="connsiteX14" fmla="*/ 23703 w 48361"/>
              <a:gd name="connsiteY14" fmla="*/ 42965 h 43219"/>
              <a:gd name="connsiteX15" fmla="*/ 16516 w 48361"/>
              <a:gd name="connsiteY15" fmla="*/ 39125 h 43219"/>
              <a:gd name="connsiteX16" fmla="*/ 5840 w 48361"/>
              <a:gd name="connsiteY16" fmla="*/ 35331 h 43219"/>
              <a:gd name="connsiteX17" fmla="*/ 1146 w 48361"/>
              <a:gd name="connsiteY17" fmla="*/ 31109 h 43219"/>
              <a:gd name="connsiteX18" fmla="*/ 2149 w 48361"/>
              <a:gd name="connsiteY18" fmla="*/ 25410 h 43219"/>
              <a:gd name="connsiteX19" fmla="*/ 31 w 48361"/>
              <a:gd name="connsiteY19" fmla="*/ 19563 h 43219"/>
              <a:gd name="connsiteX20" fmla="*/ 3899 w 48361"/>
              <a:gd name="connsiteY20" fmla="*/ 14366 h 43219"/>
              <a:gd name="connsiteX21" fmla="*/ 3936 w 48361"/>
              <a:gd name="connsiteY21" fmla="*/ 14229 h 43219"/>
              <a:gd name="connsiteX0" fmla="*/ 8480002 w 8494282"/>
              <a:gd name="connsiteY0" fmla="*/ 3852315 h 4114506"/>
              <a:gd name="connsiteX1" fmla="*/ 8480002 w 8494282"/>
              <a:gd name="connsiteY1" fmla="*/ 4080799 h 4114506"/>
              <a:gd name="connsiteX2" fmla="*/ 8365760 w 8494282"/>
              <a:gd name="connsiteY2" fmla="*/ 3966557 h 4114506"/>
              <a:gd name="connsiteX3" fmla="*/ 8480002 w 8494282"/>
              <a:gd name="connsiteY3" fmla="*/ 3852315 h 4114506"/>
              <a:gd name="connsiteX0" fmla="*/ 8226627 w 8494282"/>
              <a:gd name="connsiteY0" fmla="*/ 3768490 h 4114506"/>
              <a:gd name="connsiteX1" fmla="*/ 7998144 w 8494282"/>
              <a:gd name="connsiteY1" fmla="*/ 3540007 h 4114506"/>
              <a:gd name="connsiteX2" fmla="*/ 8226627 w 8494282"/>
              <a:gd name="connsiteY2" fmla="*/ 3768490 h 4114506"/>
              <a:gd name="connsiteX0" fmla="*/ 7647684 w 8494282"/>
              <a:gd name="connsiteY0" fmla="*/ 3483557 h 4114506"/>
              <a:gd name="connsiteX1" fmla="*/ 8233007 w 8494282"/>
              <a:gd name="connsiteY1" fmla="*/ 3539679 h 4114506"/>
              <a:gd name="connsiteX2" fmla="*/ 7647684 w 8494282"/>
              <a:gd name="connsiteY2" fmla="*/ 3483557 h 4114506"/>
              <a:gd name="connsiteX0" fmla="*/ 4729 w 48361"/>
              <a:gd name="connsiteY0" fmla="*/ 26036 h 43219"/>
              <a:gd name="connsiteX1" fmla="*/ 2196 w 48361"/>
              <a:gd name="connsiteY1" fmla="*/ 25239 h 43219"/>
              <a:gd name="connsiteX2" fmla="*/ 6964 w 48361"/>
              <a:gd name="connsiteY2" fmla="*/ 34758 h 43219"/>
              <a:gd name="connsiteX3" fmla="*/ 5856 w 48361"/>
              <a:gd name="connsiteY3" fmla="*/ 35139 h 43219"/>
              <a:gd name="connsiteX4" fmla="*/ 16514 w 48361"/>
              <a:gd name="connsiteY4" fmla="*/ 38949 h 43219"/>
              <a:gd name="connsiteX5" fmla="*/ 15846 w 48361"/>
              <a:gd name="connsiteY5" fmla="*/ 37209 h 43219"/>
              <a:gd name="connsiteX6" fmla="*/ 28863 w 48361"/>
              <a:gd name="connsiteY6" fmla="*/ 34610 h 43219"/>
              <a:gd name="connsiteX7" fmla="*/ 28596 w 48361"/>
              <a:gd name="connsiteY7" fmla="*/ 36519 h 43219"/>
              <a:gd name="connsiteX8" fmla="*/ 34165 w 48361"/>
              <a:gd name="connsiteY8" fmla="*/ 22813 h 43219"/>
              <a:gd name="connsiteX9" fmla="*/ 37416 w 48361"/>
              <a:gd name="connsiteY9" fmla="*/ 29949 h 43219"/>
              <a:gd name="connsiteX10" fmla="*/ 41834 w 48361"/>
              <a:gd name="connsiteY10" fmla="*/ 15213 h 43219"/>
              <a:gd name="connsiteX11" fmla="*/ 40386 w 48361"/>
              <a:gd name="connsiteY11" fmla="*/ 17889 h 43219"/>
              <a:gd name="connsiteX12" fmla="*/ 38360 w 48361"/>
              <a:gd name="connsiteY12" fmla="*/ 5285 h 43219"/>
              <a:gd name="connsiteX13" fmla="*/ 38436 w 48361"/>
              <a:gd name="connsiteY13" fmla="*/ 6549 h 43219"/>
              <a:gd name="connsiteX14" fmla="*/ 29114 w 48361"/>
              <a:gd name="connsiteY14" fmla="*/ 3811 h 43219"/>
              <a:gd name="connsiteX15" fmla="*/ 29856 w 48361"/>
              <a:gd name="connsiteY15" fmla="*/ 2199 h 43219"/>
              <a:gd name="connsiteX16" fmla="*/ 22177 w 48361"/>
              <a:gd name="connsiteY16" fmla="*/ 4579 h 43219"/>
              <a:gd name="connsiteX17" fmla="*/ 22536 w 48361"/>
              <a:gd name="connsiteY17" fmla="*/ 3189 h 43219"/>
              <a:gd name="connsiteX18" fmla="*/ 14036 w 48361"/>
              <a:gd name="connsiteY18" fmla="*/ 5051 h 43219"/>
              <a:gd name="connsiteX19" fmla="*/ 15336 w 48361"/>
              <a:gd name="connsiteY19" fmla="*/ 6399 h 43219"/>
              <a:gd name="connsiteX20" fmla="*/ 4163 w 48361"/>
              <a:gd name="connsiteY20" fmla="*/ 15648 h 43219"/>
              <a:gd name="connsiteX21" fmla="*/ 3936 w 48361"/>
              <a:gd name="connsiteY21" fmla="*/ 14229 h 43219"/>
              <a:gd name="connsiteX0" fmla="*/ 3936 w 48361"/>
              <a:gd name="connsiteY0" fmla="*/ 14229 h 43219"/>
              <a:gd name="connsiteX1" fmla="*/ 5659 w 48361"/>
              <a:gd name="connsiteY1" fmla="*/ 6766 h 43219"/>
              <a:gd name="connsiteX2" fmla="*/ 14041 w 48361"/>
              <a:gd name="connsiteY2" fmla="*/ 5061 h 43219"/>
              <a:gd name="connsiteX3" fmla="*/ 22492 w 48361"/>
              <a:gd name="connsiteY3" fmla="*/ 3291 h 43219"/>
              <a:gd name="connsiteX4" fmla="*/ 25785 w 48361"/>
              <a:gd name="connsiteY4" fmla="*/ 59 h 43219"/>
              <a:gd name="connsiteX5" fmla="*/ 29869 w 48361"/>
              <a:gd name="connsiteY5" fmla="*/ 2340 h 43219"/>
              <a:gd name="connsiteX6" fmla="*/ 35499 w 48361"/>
              <a:gd name="connsiteY6" fmla="*/ 549 h 43219"/>
              <a:gd name="connsiteX7" fmla="*/ 38354 w 48361"/>
              <a:gd name="connsiteY7" fmla="*/ 5435 h 43219"/>
              <a:gd name="connsiteX8" fmla="*/ 42018 w 48361"/>
              <a:gd name="connsiteY8" fmla="*/ 10177 h 43219"/>
              <a:gd name="connsiteX9" fmla="*/ 41854 w 48361"/>
              <a:gd name="connsiteY9" fmla="*/ 15319 h 43219"/>
              <a:gd name="connsiteX10" fmla="*/ 43052 w 48361"/>
              <a:gd name="connsiteY10" fmla="*/ 23181 h 43219"/>
              <a:gd name="connsiteX11" fmla="*/ 37440 w 48361"/>
              <a:gd name="connsiteY11" fmla="*/ 30063 h 43219"/>
              <a:gd name="connsiteX12" fmla="*/ 35431 w 48361"/>
              <a:gd name="connsiteY12" fmla="*/ 35960 h 43219"/>
              <a:gd name="connsiteX13" fmla="*/ 28591 w 48361"/>
              <a:gd name="connsiteY13" fmla="*/ 36674 h 43219"/>
              <a:gd name="connsiteX14" fmla="*/ 23703 w 48361"/>
              <a:gd name="connsiteY14" fmla="*/ 42965 h 43219"/>
              <a:gd name="connsiteX15" fmla="*/ 16516 w 48361"/>
              <a:gd name="connsiteY15" fmla="*/ 39125 h 43219"/>
              <a:gd name="connsiteX16" fmla="*/ 5840 w 48361"/>
              <a:gd name="connsiteY16" fmla="*/ 35331 h 43219"/>
              <a:gd name="connsiteX17" fmla="*/ 1146 w 48361"/>
              <a:gd name="connsiteY17" fmla="*/ 31109 h 43219"/>
              <a:gd name="connsiteX18" fmla="*/ 2149 w 48361"/>
              <a:gd name="connsiteY18" fmla="*/ 25410 h 43219"/>
              <a:gd name="connsiteX19" fmla="*/ 31 w 48361"/>
              <a:gd name="connsiteY19" fmla="*/ 19563 h 43219"/>
              <a:gd name="connsiteX20" fmla="*/ 3899 w 48361"/>
              <a:gd name="connsiteY20" fmla="*/ 14366 h 43219"/>
              <a:gd name="connsiteX21" fmla="*/ 3936 w 48361"/>
              <a:gd name="connsiteY21" fmla="*/ 14229 h 43219"/>
              <a:gd name="connsiteX0" fmla="*/ 8480002 w 8494282"/>
              <a:gd name="connsiteY0" fmla="*/ 3852315 h 4114506"/>
              <a:gd name="connsiteX1" fmla="*/ 8480002 w 8494282"/>
              <a:gd name="connsiteY1" fmla="*/ 4080799 h 4114506"/>
              <a:gd name="connsiteX2" fmla="*/ 8480002 w 8494282"/>
              <a:gd name="connsiteY2" fmla="*/ 3852315 h 4114506"/>
              <a:gd name="connsiteX0" fmla="*/ 8226627 w 8494282"/>
              <a:gd name="connsiteY0" fmla="*/ 3768490 h 4114506"/>
              <a:gd name="connsiteX1" fmla="*/ 7998144 w 8494282"/>
              <a:gd name="connsiteY1" fmla="*/ 3540007 h 4114506"/>
              <a:gd name="connsiteX2" fmla="*/ 8226627 w 8494282"/>
              <a:gd name="connsiteY2" fmla="*/ 3768490 h 4114506"/>
              <a:gd name="connsiteX0" fmla="*/ 7647684 w 8494282"/>
              <a:gd name="connsiteY0" fmla="*/ 3483557 h 4114506"/>
              <a:gd name="connsiteX1" fmla="*/ 8233007 w 8494282"/>
              <a:gd name="connsiteY1" fmla="*/ 3539679 h 4114506"/>
              <a:gd name="connsiteX2" fmla="*/ 7647684 w 8494282"/>
              <a:gd name="connsiteY2" fmla="*/ 3483557 h 4114506"/>
              <a:gd name="connsiteX0" fmla="*/ 4729 w 48361"/>
              <a:gd name="connsiteY0" fmla="*/ 26036 h 43219"/>
              <a:gd name="connsiteX1" fmla="*/ 2196 w 48361"/>
              <a:gd name="connsiteY1" fmla="*/ 25239 h 43219"/>
              <a:gd name="connsiteX2" fmla="*/ 6964 w 48361"/>
              <a:gd name="connsiteY2" fmla="*/ 34758 h 43219"/>
              <a:gd name="connsiteX3" fmla="*/ 5856 w 48361"/>
              <a:gd name="connsiteY3" fmla="*/ 35139 h 43219"/>
              <a:gd name="connsiteX4" fmla="*/ 16514 w 48361"/>
              <a:gd name="connsiteY4" fmla="*/ 38949 h 43219"/>
              <a:gd name="connsiteX5" fmla="*/ 15846 w 48361"/>
              <a:gd name="connsiteY5" fmla="*/ 37209 h 43219"/>
              <a:gd name="connsiteX6" fmla="*/ 28863 w 48361"/>
              <a:gd name="connsiteY6" fmla="*/ 34610 h 43219"/>
              <a:gd name="connsiteX7" fmla="*/ 28596 w 48361"/>
              <a:gd name="connsiteY7" fmla="*/ 36519 h 43219"/>
              <a:gd name="connsiteX8" fmla="*/ 34165 w 48361"/>
              <a:gd name="connsiteY8" fmla="*/ 22813 h 43219"/>
              <a:gd name="connsiteX9" fmla="*/ 37416 w 48361"/>
              <a:gd name="connsiteY9" fmla="*/ 29949 h 43219"/>
              <a:gd name="connsiteX10" fmla="*/ 41834 w 48361"/>
              <a:gd name="connsiteY10" fmla="*/ 15213 h 43219"/>
              <a:gd name="connsiteX11" fmla="*/ 40386 w 48361"/>
              <a:gd name="connsiteY11" fmla="*/ 17889 h 43219"/>
              <a:gd name="connsiteX12" fmla="*/ 38360 w 48361"/>
              <a:gd name="connsiteY12" fmla="*/ 5285 h 43219"/>
              <a:gd name="connsiteX13" fmla="*/ 38436 w 48361"/>
              <a:gd name="connsiteY13" fmla="*/ 6549 h 43219"/>
              <a:gd name="connsiteX14" fmla="*/ 29114 w 48361"/>
              <a:gd name="connsiteY14" fmla="*/ 3811 h 43219"/>
              <a:gd name="connsiteX15" fmla="*/ 29856 w 48361"/>
              <a:gd name="connsiteY15" fmla="*/ 2199 h 43219"/>
              <a:gd name="connsiteX16" fmla="*/ 22177 w 48361"/>
              <a:gd name="connsiteY16" fmla="*/ 4579 h 43219"/>
              <a:gd name="connsiteX17" fmla="*/ 22536 w 48361"/>
              <a:gd name="connsiteY17" fmla="*/ 3189 h 43219"/>
              <a:gd name="connsiteX18" fmla="*/ 14036 w 48361"/>
              <a:gd name="connsiteY18" fmla="*/ 5051 h 43219"/>
              <a:gd name="connsiteX19" fmla="*/ 15336 w 48361"/>
              <a:gd name="connsiteY19" fmla="*/ 6399 h 43219"/>
              <a:gd name="connsiteX20" fmla="*/ 4163 w 48361"/>
              <a:gd name="connsiteY20" fmla="*/ 15648 h 43219"/>
              <a:gd name="connsiteX21" fmla="*/ 3936 w 48361"/>
              <a:gd name="connsiteY21" fmla="*/ 14229 h 43219"/>
              <a:gd name="connsiteX0" fmla="*/ 3936 w 48800"/>
              <a:gd name="connsiteY0" fmla="*/ 14229 h 43825"/>
              <a:gd name="connsiteX1" fmla="*/ 5659 w 48800"/>
              <a:gd name="connsiteY1" fmla="*/ 6766 h 43825"/>
              <a:gd name="connsiteX2" fmla="*/ 14041 w 48800"/>
              <a:gd name="connsiteY2" fmla="*/ 5061 h 43825"/>
              <a:gd name="connsiteX3" fmla="*/ 22492 w 48800"/>
              <a:gd name="connsiteY3" fmla="*/ 3291 h 43825"/>
              <a:gd name="connsiteX4" fmla="*/ 25785 w 48800"/>
              <a:gd name="connsiteY4" fmla="*/ 59 h 43825"/>
              <a:gd name="connsiteX5" fmla="*/ 29869 w 48800"/>
              <a:gd name="connsiteY5" fmla="*/ 2340 h 43825"/>
              <a:gd name="connsiteX6" fmla="*/ 35499 w 48800"/>
              <a:gd name="connsiteY6" fmla="*/ 549 h 43825"/>
              <a:gd name="connsiteX7" fmla="*/ 38354 w 48800"/>
              <a:gd name="connsiteY7" fmla="*/ 5435 h 43825"/>
              <a:gd name="connsiteX8" fmla="*/ 42018 w 48800"/>
              <a:gd name="connsiteY8" fmla="*/ 10177 h 43825"/>
              <a:gd name="connsiteX9" fmla="*/ 41854 w 48800"/>
              <a:gd name="connsiteY9" fmla="*/ 15319 h 43825"/>
              <a:gd name="connsiteX10" fmla="*/ 43052 w 48800"/>
              <a:gd name="connsiteY10" fmla="*/ 23181 h 43825"/>
              <a:gd name="connsiteX11" fmla="*/ 37440 w 48800"/>
              <a:gd name="connsiteY11" fmla="*/ 30063 h 43825"/>
              <a:gd name="connsiteX12" fmla="*/ 35431 w 48800"/>
              <a:gd name="connsiteY12" fmla="*/ 35960 h 43825"/>
              <a:gd name="connsiteX13" fmla="*/ 28591 w 48800"/>
              <a:gd name="connsiteY13" fmla="*/ 36674 h 43825"/>
              <a:gd name="connsiteX14" fmla="*/ 23703 w 48800"/>
              <a:gd name="connsiteY14" fmla="*/ 42965 h 43825"/>
              <a:gd name="connsiteX15" fmla="*/ 16516 w 48800"/>
              <a:gd name="connsiteY15" fmla="*/ 39125 h 43825"/>
              <a:gd name="connsiteX16" fmla="*/ 5840 w 48800"/>
              <a:gd name="connsiteY16" fmla="*/ 35331 h 43825"/>
              <a:gd name="connsiteX17" fmla="*/ 1146 w 48800"/>
              <a:gd name="connsiteY17" fmla="*/ 31109 h 43825"/>
              <a:gd name="connsiteX18" fmla="*/ 2149 w 48800"/>
              <a:gd name="connsiteY18" fmla="*/ 25410 h 43825"/>
              <a:gd name="connsiteX19" fmla="*/ 31 w 48800"/>
              <a:gd name="connsiteY19" fmla="*/ 19563 h 43825"/>
              <a:gd name="connsiteX20" fmla="*/ 3899 w 48800"/>
              <a:gd name="connsiteY20" fmla="*/ 14366 h 43825"/>
              <a:gd name="connsiteX21" fmla="*/ 3936 w 48800"/>
              <a:gd name="connsiteY21" fmla="*/ 14229 h 43825"/>
              <a:gd name="connsiteX0" fmla="*/ 8480002 w 8571442"/>
              <a:gd name="connsiteY0" fmla="*/ 4080799 h 4172239"/>
              <a:gd name="connsiteX1" fmla="*/ 8480002 w 8571442"/>
              <a:gd name="connsiteY1" fmla="*/ 3852315 h 4172239"/>
              <a:gd name="connsiteX2" fmla="*/ 8571442 w 8571442"/>
              <a:gd name="connsiteY2" fmla="*/ 4172239 h 4172239"/>
              <a:gd name="connsiteX0" fmla="*/ 8226627 w 8571442"/>
              <a:gd name="connsiteY0" fmla="*/ 3768490 h 4172239"/>
              <a:gd name="connsiteX1" fmla="*/ 7998144 w 8571442"/>
              <a:gd name="connsiteY1" fmla="*/ 3540007 h 4172239"/>
              <a:gd name="connsiteX2" fmla="*/ 8226627 w 8571442"/>
              <a:gd name="connsiteY2" fmla="*/ 3768490 h 4172239"/>
              <a:gd name="connsiteX0" fmla="*/ 7647684 w 8571442"/>
              <a:gd name="connsiteY0" fmla="*/ 3483557 h 4172239"/>
              <a:gd name="connsiteX1" fmla="*/ 8233007 w 8571442"/>
              <a:gd name="connsiteY1" fmla="*/ 3539679 h 4172239"/>
              <a:gd name="connsiteX2" fmla="*/ 7647684 w 8571442"/>
              <a:gd name="connsiteY2" fmla="*/ 3483557 h 4172239"/>
              <a:gd name="connsiteX0" fmla="*/ 4729 w 48800"/>
              <a:gd name="connsiteY0" fmla="*/ 26036 h 43825"/>
              <a:gd name="connsiteX1" fmla="*/ 2196 w 48800"/>
              <a:gd name="connsiteY1" fmla="*/ 25239 h 43825"/>
              <a:gd name="connsiteX2" fmla="*/ 6964 w 48800"/>
              <a:gd name="connsiteY2" fmla="*/ 34758 h 43825"/>
              <a:gd name="connsiteX3" fmla="*/ 5856 w 48800"/>
              <a:gd name="connsiteY3" fmla="*/ 35139 h 43825"/>
              <a:gd name="connsiteX4" fmla="*/ 16514 w 48800"/>
              <a:gd name="connsiteY4" fmla="*/ 38949 h 43825"/>
              <a:gd name="connsiteX5" fmla="*/ 15846 w 48800"/>
              <a:gd name="connsiteY5" fmla="*/ 37209 h 43825"/>
              <a:gd name="connsiteX6" fmla="*/ 28863 w 48800"/>
              <a:gd name="connsiteY6" fmla="*/ 34610 h 43825"/>
              <a:gd name="connsiteX7" fmla="*/ 28596 w 48800"/>
              <a:gd name="connsiteY7" fmla="*/ 36519 h 43825"/>
              <a:gd name="connsiteX8" fmla="*/ 34165 w 48800"/>
              <a:gd name="connsiteY8" fmla="*/ 22813 h 43825"/>
              <a:gd name="connsiteX9" fmla="*/ 37416 w 48800"/>
              <a:gd name="connsiteY9" fmla="*/ 29949 h 43825"/>
              <a:gd name="connsiteX10" fmla="*/ 41834 w 48800"/>
              <a:gd name="connsiteY10" fmla="*/ 15213 h 43825"/>
              <a:gd name="connsiteX11" fmla="*/ 40386 w 48800"/>
              <a:gd name="connsiteY11" fmla="*/ 17889 h 43825"/>
              <a:gd name="connsiteX12" fmla="*/ 38360 w 48800"/>
              <a:gd name="connsiteY12" fmla="*/ 5285 h 43825"/>
              <a:gd name="connsiteX13" fmla="*/ 38436 w 48800"/>
              <a:gd name="connsiteY13" fmla="*/ 6549 h 43825"/>
              <a:gd name="connsiteX14" fmla="*/ 29114 w 48800"/>
              <a:gd name="connsiteY14" fmla="*/ 3811 h 43825"/>
              <a:gd name="connsiteX15" fmla="*/ 29856 w 48800"/>
              <a:gd name="connsiteY15" fmla="*/ 2199 h 43825"/>
              <a:gd name="connsiteX16" fmla="*/ 22177 w 48800"/>
              <a:gd name="connsiteY16" fmla="*/ 4579 h 43825"/>
              <a:gd name="connsiteX17" fmla="*/ 22536 w 48800"/>
              <a:gd name="connsiteY17" fmla="*/ 3189 h 43825"/>
              <a:gd name="connsiteX18" fmla="*/ 14036 w 48800"/>
              <a:gd name="connsiteY18" fmla="*/ 5051 h 43825"/>
              <a:gd name="connsiteX19" fmla="*/ 15336 w 48800"/>
              <a:gd name="connsiteY19" fmla="*/ 6399 h 43825"/>
              <a:gd name="connsiteX20" fmla="*/ 4163 w 48800"/>
              <a:gd name="connsiteY20" fmla="*/ 15648 h 43825"/>
              <a:gd name="connsiteX21" fmla="*/ 3936 w 48800"/>
              <a:gd name="connsiteY21" fmla="*/ 14229 h 43825"/>
              <a:gd name="connsiteX0" fmla="*/ 3936 w 48800"/>
              <a:gd name="connsiteY0" fmla="*/ 14229 h 43825"/>
              <a:gd name="connsiteX1" fmla="*/ 5659 w 48800"/>
              <a:gd name="connsiteY1" fmla="*/ 6766 h 43825"/>
              <a:gd name="connsiteX2" fmla="*/ 14041 w 48800"/>
              <a:gd name="connsiteY2" fmla="*/ 5061 h 43825"/>
              <a:gd name="connsiteX3" fmla="*/ 22492 w 48800"/>
              <a:gd name="connsiteY3" fmla="*/ 3291 h 43825"/>
              <a:gd name="connsiteX4" fmla="*/ 25785 w 48800"/>
              <a:gd name="connsiteY4" fmla="*/ 59 h 43825"/>
              <a:gd name="connsiteX5" fmla="*/ 29869 w 48800"/>
              <a:gd name="connsiteY5" fmla="*/ 2340 h 43825"/>
              <a:gd name="connsiteX6" fmla="*/ 35499 w 48800"/>
              <a:gd name="connsiteY6" fmla="*/ 549 h 43825"/>
              <a:gd name="connsiteX7" fmla="*/ 38354 w 48800"/>
              <a:gd name="connsiteY7" fmla="*/ 5435 h 43825"/>
              <a:gd name="connsiteX8" fmla="*/ 42018 w 48800"/>
              <a:gd name="connsiteY8" fmla="*/ 10177 h 43825"/>
              <a:gd name="connsiteX9" fmla="*/ 41854 w 48800"/>
              <a:gd name="connsiteY9" fmla="*/ 15319 h 43825"/>
              <a:gd name="connsiteX10" fmla="*/ 43052 w 48800"/>
              <a:gd name="connsiteY10" fmla="*/ 23181 h 43825"/>
              <a:gd name="connsiteX11" fmla="*/ 37440 w 48800"/>
              <a:gd name="connsiteY11" fmla="*/ 30063 h 43825"/>
              <a:gd name="connsiteX12" fmla="*/ 35431 w 48800"/>
              <a:gd name="connsiteY12" fmla="*/ 35960 h 43825"/>
              <a:gd name="connsiteX13" fmla="*/ 28591 w 48800"/>
              <a:gd name="connsiteY13" fmla="*/ 36674 h 43825"/>
              <a:gd name="connsiteX14" fmla="*/ 23703 w 48800"/>
              <a:gd name="connsiteY14" fmla="*/ 42965 h 43825"/>
              <a:gd name="connsiteX15" fmla="*/ 16516 w 48800"/>
              <a:gd name="connsiteY15" fmla="*/ 39125 h 43825"/>
              <a:gd name="connsiteX16" fmla="*/ 5840 w 48800"/>
              <a:gd name="connsiteY16" fmla="*/ 35331 h 43825"/>
              <a:gd name="connsiteX17" fmla="*/ 1146 w 48800"/>
              <a:gd name="connsiteY17" fmla="*/ 31109 h 43825"/>
              <a:gd name="connsiteX18" fmla="*/ 2149 w 48800"/>
              <a:gd name="connsiteY18" fmla="*/ 25410 h 43825"/>
              <a:gd name="connsiteX19" fmla="*/ 31 w 48800"/>
              <a:gd name="connsiteY19" fmla="*/ 19563 h 43825"/>
              <a:gd name="connsiteX20" fmla="*/ 3899 w 48800"/>
              <a:gd name="connsiteY20" fmla="*/ 14366 h 43825"/>
              <a:gd name="connsiteX21" fmla="*/ 3936 w 48800"/>
              <a:gd name="connsiteY21" fmla="*/ 14229 h 43825"/>
              <a:gd name="connsiteX0" fmla="*/ 8480002 w 8571442"/>
              <a:gd name="connsiteY0" fmla="*/ 4080799 h 4172239"/>
              <a:gd name="connsiteX1" fmla="*/ 8480002 w 8571442"/>
              <a:gd name="connsiteY1" fmla="*/ 3852315 h 4172239"/>
              <a:gd name="connsiteX2" fmla="*/ 8571442 w 8571442"/>
              <a:gd name="connsiteY2" fmla="*/ 4172239 h 4172239"/>
              <a:gd name="connsiteX0" fmla="*/ 8226627 w 8571442"/>
              <a:gd name="connsiteY0" fmla="*/ 3768490 h 4172239"/>
              <a:gd name="connsiteX1" fmla="*/ 7998144 w 8571442"/>
              <a:gd name="connsiteY1" fmla="*/ 3540007 h 4172239"/>
              <a:gd name="connsiteX2" fmla="*/ 8226627 w 8571442"/>
              <a:gd name="connsiteY2" fmla="*/ 3768490 h 4172239"/>
              <a:gd name="connsiteX0" fmla="*/ 8493845 w 8571442"/>
              <a:gd name="connsiteY0" fmla="*/ 3824751 h 4172239"/>
              <a:gd name="connsiteX1" fmla="*/ 8233007 w 8571442"/>
              <a:gd name="connsiteY1" fmla="*/ 3539679 h 4172239"/>
              <a:gd name="connsiteX2" fmla="*/ 8493845 w 8571442"/>
              <a:gd name="connsiteY2" fmla="*/ 3824751 h 4172239"/>
              <a:gd name="connsiteX0" fmla="*/ 4729 w 48800"/>
              <a:gd name="connsiteY0" fmla="*/ 26036 h 43825"/>
              <a:gd name="connsiteX1" fmla="*/ 2196 w 48800"/>
              <a:gd name="connsiteY1" fmla="*/ 25239 h 43825"/>
              <a:gd name="connsiteX2" fmla="*/ 6964 w 48800"/>
              <a:gd name="connsiteY2" fmla="*/ 34758 h 43825"/>
              <a:gd name="connsiteX3" fmla="*/ 5856 w 48800"/>
              <a:gd name="connsiteY3" fmla="*/ 35139 h 43825"/>
              <a:gd name="connsiteX4" fmla="*/ 16514 w 48800"/>
              <a:gd name="connsiteY4" fmla="*/ 38949 h 43825"/>
              <a:gd name="connsiteX5" fmla="*/ 15846 w 48800"/>
              <a:gd name="connsiteY5" fmla="*/ 37209 h 43825"/>
              <a:gd name="connsiteX6" fmla="*/ 28863 w 48800"/>
              <a:gd name="connsiteY6" fmla="*/ 34610 h 43825"/>
              <a:gd name="connsiteX7" fmla="*/ 28596 w 48800"/>
              <a:gd name="connsiteY7" fmla="*/ 36519 h 43825"/>
              <a:gd name="connsiteX8" fmla="*/ 34165 w 48800"/>
              <a:gd name="connsiteY8" fmla="*/ 22813 h 43825"/>
              <a:gd name="connsiteX9" fmla="*/ 37416 w 48800"/>
              <a:gd name="connsiteY9" fmla="*/ 29949 h 43825"/>
              <a:gd name="connsiteX10" fmla="*/ 41834 w 48800"/>
              <a:gd name="connsiteY10" fmla="*/ 15213 h 43825"/>
              <a:gd name="connsiteX11" fmla="*/ 40386 w 48800"/>
              <a:gd name="connsiteY11" fmla="*/ 17889 h 43825"/>
              <a:gd name="connsiteX12" fmla="*/ 38360 w 48800"/>
              <a:gd name="connsiteY12" fmla="*/ 5285 h 43825"/>
              <a:gd name="connsiteX13" fmla="*/ 38436 w 48800"/>
              <a:gd name="connsiteY13" fmla="*/ 6549 h 43825"/>
              <a:gd name="connsiteX14" fmla="*/ 29114 w 48800"/>
              <a:gd name="connsiteY14" fmla="*/ 3811 h 43825"/>
              <a:gd name="connsiteX15" fmla="*/ 29856 w 48800"/>
              <a:gd name="connsiteY15" fmla="*/ 2199 h 43825"/>
              <a:gd name="connsiteX16" fmla="*/ 22177 w 48800"/>
              <a:gd name="connsiteY16" fmla="*/ 4579 h 43825"/>
              <a:gd name="connsiteX17" fmla="*/ 22536 w 48800"/>
              <a:gd name="connsiteY17" fmla="*/ 3189 h 43825"/>
              <a:gd name="connsiteX18" fmla="*/ 14036 w 48800"/>
              <a:gd name="connsiteY18" fmla="*/ 5051 h 43825"/>
              <a:gd name="connsiteX19" fmla="*/ 15336 w 48800"/>
              <a:gd name="connsiteY19" fmla="*/ 6399 h 43825"/>
              <a:gd name="connsiteX20" fmla="*/ 4163 w 48800"/>
              <a:gd name="connsiteY20" fmla="*/ 15648 h 43825"/>
              <a:gd name="connsiteX21" fmla="*/ 3936 w 48800"/>
              <a:gd name="connsiteY21" fmla="*/ 14229 h 43825"/>
              <a:gd name="connsiteX0" fmla="*/ 3936 w 48358"/>
              <a:gd name="connsiteY0" fmla="*/ 14229 h 43219"/>
              <a:gd name="connsiteX1" fmla="*/ 5659 w 48358"/>
              <a:gd name="connsiteY1" fmla="*/ 6766 h 43219"/>
              <a:gd name="connsiteX2" fmla="*/ 14041 w 48358"/>
              <a:gd name="connsiteY2" fmla="*/ 5061 h 43219"/>
              <a:gd name="connsiteX3" fmla="*/ 22492 w 48358"/>
              <a:gd name="connsiteY3" fmla="*/ 3291 h 43219"/>
              <a:gd name="connsiteX4" fmla="*/ 25785 w 48358"/>
              <a:gd name="connsiteY4" fmla="*/ 59 h 43219"/>
              <a:gd name="connsiteX5" fmla="*/ 29869 w 48358"/>
              <a:gd name="connsiteY5" fmla="*/ 2340 h 43219"/>
              <a:gd name="connsiteX6" fmla="*/ 35499 w 48358"/>
              <a:gd name="connsiteY6" fmla="*/ 549 h 43219"/>
              <a:gd name="connsiteX7" fmla="*/ 38354 w 48358"/>
              <a:gd name="connsiteY7" fmla="*/ 5435 h 43219"/>
              <a:gd name="connsiteX8" fmla="*/ 42018 w 48358"/>
              <a:gd name="connsiteY8" fmla="*/ 10177 h 43219"/>
              <a:gd name="connsiteX9" fmla="*/ 41854 w 48358"/>
              <a:gd name="connsiteY9" fmla="*/ 15319 h 43219"/>
              <a:gd name="connsiteX10" fmla="*/ 43052 w 48358"/>
              <a:gd name="connsiteY10" fmla="*/ 23181 h 43219"/>
              <a:gd name="connsiteX11" fmla="*/ 37440 w 48358"/>
              <a:gd name="connsiteY11" fmla="*/ 30063 h 43219"/>
              <a:gd name="connsiteX12" fmla="*/ 35431 w 48358"/>
              <a:gd name="connsiteY12" fmla="*/ 35960 h 43219"/>
              <a:gd name="connsiteX13" fmla="*/ 28591 w 48358"/>
              <a:gd name="connsiteY13" fmla="*/ 36674 h 43219"/>
              <a:gd name="connsiteX14" fmla="*/ 23703 w 48358"/>
              <a:gd name="connsiteY14" fmla="*/ 42965 h 43219"/>
              <a:gd name="connsiteX15" fmla="*/ 16516 w 48358"/>
              <a:gd name="connsiteY15" fmla="*/ 39125 h 43219"/>
              <a:gd name="connsiteX16" fmla="*/ 5840 w 48358"/>
              <a:gd name="connsiteY16" fmla="*/ 35331 h 43219"/>
              <a:gd name="connsiteX17" fmla="*/ 1146 w 48358"/>
              <a:gd name="connsiteY17" fmla="*/ 31109 h 43219"/>
              <a:gd name="connsiteX18" fmla="*/ 2149 w 48358"/>
              <a:gd name="connsiteY18" fmla="*/ 25410 h 43219"/>
              <a:gd name="connsiteX19" fmla="*/ 31 w 48358"/>
              <a:gd name="connsiteY19" fmla="*/ 19563 h 43219"/>
              <a:gd name="connsiteX20" fmla="*/ 3899 w 48358"/>
              <a:gd name="connsiteY20" fmla="*/ 14366 h 43219"/>
              <a:gd name="connsiteX21" fmla="*/ 3936 w 48358"/>
              <a:gd name="connsiteY21" fmla="*/ 14229 h 43219"/>
              <a:gd name="connsiteX0" fmla="*/ 8480002 w 8493845"/>
              <a:gd name="connsiteY0" fmla="*/ 4080799 h 4114546"/>
              <a:gd name="connsiteX1" fmla="*/ 8480002 w 8493845"/>
              <a:gd name="connsiteY1" fmla="*/ 3852315 h 4114546"/>
              <a:gd name="connsiteX2" fmla="*/ 8325782 w 8493845"/>
              <a:gd name="connsiteY2" fmla="*/ 3790102 h 4114546"/>
              <a:gd name="connsiteX0" fmla="*/ 8226627 w 8493845"/>
              <a:gd name="connsiteY0" fmla="*/ 3768490 h 4114546"/>
              <a:gd name="connsiteX1" fmla="*/ 7998144 w 8493845"/>
              <a:gd name="connsiteY1" fmla="*/ 3540007 h 4114546"/>
              <a:gd name="connsiteX2" fmla="*/ 8226627 w 8493845"/>
              <a:gd name="connsiteY2" fmla="*/ 3768490 h 4114546"/>
              <a:gd name="connsiteX0" fmla="*/ 8493845 w 8493845"/>
              <a:gd name="connsiteY0" fmla="*/ 3824751 h 4114546"/>
              <a:gd name="connsiteX1" fmla="*/ 8233007 w 8493845"/>
              <a:gd name="connsiteY1" fmla="*/ 3539679 h 4114546"/>
              <a:gd name="connsiteX2" fmla="*/ 8493845 w 8493845"/>
              <a:gd name="connsiteY2" fmla="*/ 3824751 h 4114546"/>
              <a:gd name="connsiteX0" fmla="*/ 4729 w 48358"/>
              <a:gd name="connsiteY0" fmla="*/ 26036 h 43219"/>
              <a:gd name="connsiteX1" fmla="*/ 2196 w 48358"/>
              <a:gd name="connsiteY1" fmla="*/ 25239 h 43219"/>
              <a:gd name="connsiteX2" fmla="*/ 6964 w 48358"/>
              <a:gd name="connsiteY2" fmla="*/ 34758 h 43219"/>
              <a:gd name="connsiteX3" fmla="*/ 5856 w 48358"/>
              <a:gd name="connsiteY3" fmla="*/ 35139 h 43219"/>
              <a:gd name="connsiteX4" fmla="*/ 16514 w 48358"/>
              <a:gd name="connsiteY4" fmla="*/ 38949 h 43219"/>
              <a:gd name="connsiteX5" fmla="*/ 15846 w 48358"/>
              <a:gd name="connsiteY5" fmla="*/ 37209 h 43219"/>
              <a:gd name="connsiteX6" fmla="*/ 28863 w 48358"/>
              <a:gd name="connsiteY6" fmla="*/ 34610 h 43219"/>
              <a:gd name="connsiteX7" fmla="*/ 28596 w 48358"/>
              <a:gd name="connsiteY7" fmla="*/ 36519 h 43219"/>
              <a:gd name="connsiteX8" fmla="*/ 34165 w 48358"/>
              <a:gd name="connsiteY8" fmla="*/ 22813 h 43219"/>
              <a:gd name="connsiteX9" fmla="*/ 37416 w 48358"/>
              <a:gd name="connsiteY9" fmla="*/ 29949 h 43219"/>
              <a:gd name="connsiteX10" fmla="*/ 41834 w 48358"/>
              <a:gd name="connsiteY10" fmla="*/ 15213 h 43219"/>
              <a:gd name="connsiteX11" fmla="*/ 40386 w 48358"/>
              <a:gd name="connsiteY11" fmla="*/ 17889 h 43219"/>
              <a:gd name="connsiteX12" fmla="*/ 38360 w 48358"/>
              <a:gd name="connsiteY12" fmla="*/ 5285 h 43219"/>
              <a:gd name="connsiteX13" fmla="*/ 38436 w 48358"/>
              <a:gd name="connsiteY13" fmla="*/ 6549 h 43219"/>
              <a:gd name="connsiteX14" fmla="*/ 29114 w 48358"/>
              <a:gd name="connsiteY14" fmla="*/ 3811 h 43219"/>
              <a:gd name="connsiteX15" fmla="*/ 29856 w 48358"/>
              <a:gd name="connsiteY15" fmla="*/ 2199 h 43219"/>
              <a:gd name="connsiteX16" fmla="*/ 22177 w 48358"/>
              <a:gd name="connsiteY16" fmla="*/ 4579 h 43219"/>
              <a:gd name="connsiteX17" fmla="*/ 22536 w 48358"/>
              <a:gd name="connsiteY17" fmla="*/ 3189 h 43219"/>
              <a:gd name="connsiteX18" fmla="*/ 14036 w 48358"/>
              <a:gd name="connsiteY18" fmla="*/ 5051 h 43219"/>
              <a:gd name="connsiteX19" fmla="*/ 15336 w 48358"/>
              <a:gd name="connsiteY19" fmla="*/ 6399 h 43219"/>
              <a:gd name="connsiteX20" fmla="*/ 4163 w 48358"/>
              <a:gd name="connsiteY20" fmla="*/ 15648 h 43219"/>
              <a:gd name="connsiteX21" fmla="*/ 3936 w 48358"/>
              <a:gd name="connsiteY21" fmla="*/ 14229 h 43219"/>
              <a:gd name="connsiteX0" fmla="*/ 3936 w 48358"/>
              <a:gd name="connsiteY0" fmla="*/ 14229 h 43219"/>
              <a:gd name="connsiteX1" fmla="*/ 5659 w 48358"/>
              <a:gd name="connsiteY1" fmla="*/ 6766 h 43219"/>
              <a:gd name="connsiteX2" fmla="*/ 14041 w 48358"/>
              <a:gd name="connsiteY2" fmla="*/ 5061 h 43219"/>
              <a:gd name="connsiteX3" fmla="*/ 22492 w 48358"/>
              <a:gd name="connsiteY3" fmla="*/ 3291 h 43219"/>
              <a:gd name="connsiteX4" fmla="*/ 25785 w 48358"/>
              <a:gd name="connsiteY4" fmla="*/ 59 h 43219"/>
              <a:gd name="connsiteX5" fmla="*/ 29869 w 48358"/>
              <a:gd name="connsiteY5" fmla="*/ 2340 h 43219"/>
              <a:gd name="connsiteX6" fmla="*/ 35499 w 48358"/>
              <a:gd name="connsiteY6" fmla="*/ 549 h 43219"/>
              <a:gd name="connsiteX7" fmla="*/ 38354 w 48358"/>
              <a:gd name="connsiteY7" fmla="*/ 5435 h 43219"/>
              <a:gd name="connsiteX8" fmla="*/ 42018 w 48358"/>
              <a:gd name="connsiteY8" fmla="*/ 10177 h 43219"/>
              <a:gd name="connsiteX9" fmla="*/ 41854 w 48358"/>
              <a:gd name="connsiteY9" fmla="*/ 15319 h 43219"/>
              <a:gd name="connsiteX10" fmla="*/ 43052 w 48358"/>
              <a:gd name="connsiteY10" fmla="*/ 23181 h 43219"/>
              <a:gd name="connsiteX11" fmla="*/ 37440 w 48358"/>
              <a:gd name="connsiteY11" fmla="*/ 30063 h 43219"/>
              <a:gd name="connsiteX12" fmla="*/ 35431 w 48358"/>
              <a:gd name="connsiteY12" fmla="*/ 35960 h 43219"/>
              <a:gd name="connsiteX13" fmla="*/ 28591 w 48358"/>
              <a:gd name="connsiteY13" fmla="*/ 36674 h 43219"/>
              <a:gd name="connsiteX14" fmla="*/ 23703 w 48358"/>
              <a:gd name="connsiteY14" fmla="*/ 42965 h 43219"/>
              <a:gd name="connsiteX15" fmla="*/ 16516 w 48358"/>
              <a:gd name="connsiteY15" fmla="*/ 39125 h 43219"/>
              <a:gd name="connsiteX16" fmla="*/ 5840 w 48358"/>
              <a:gd name="connsiteY16" fmla="*/ 35331 h 43219"/>
              <a:gd name="connsiteX17" fmla="*/ 1146 w 48358"/>
              <a:gd name="connsiteY17" fmla="*/ 31109 h 43219"/>
              <a:gd name="connsiteX18" fmla="*/ 2149 w 48358"/>
              <a:gd name="connsiteY18" fmla="*/ 25410 h 43219"/>
              <a:gd name="connsiteX19" fmla="*/ 31 w 48358"/>
              <a:gd name="connsiteY19" fmla="*/ 19563 h 43219"/>
              <a:gd name="connsiteX20" fmla="*/ 3899 w 48358"/>
              <a:gd name="connsiteY20" fmla="*/ 14366 h 43219"/>
              <a:gd name="connsiteX21" fmla="*/ 3936 w 48358"/>
              <a:gd name="connsiteY21" fmla="*/ 14229 h 43219"/>
              <a:gd name="connsiteX0" fmla="*/ 8480002 w 8493845"/>
              <a:gd name="connsiteY0" fmla="*/ 4080799 h 4114546"/>
              <a:gd name="connsiteX1" fmla="*/ 8480002 w 8493845"/>
              <a:gd name="connsiteY1" fmla="*/ 3852315 h 4114546"/>
              <a:gd name="connsiteX2" fmla="*/ 8325782 w 8493845"/>
              <a:gd name="connsiteY2" fmla="*/ 3790102 h 4114546"/>
              <a:gd name="connsiteX0" fmla="*/ 8226627 w 8493845"/>
              <a:gd name="connsiteY0" fmla="*/ 3768490 h 4114546"/>
              <a:gd name="connsiteX1" fmla="*/ 7998144 w 8493845"/>
              <a:gd name="connsiteY1" fmla="*/ 3540007 h 4114546"/>
              <a:gd name="connsiteX2" fmla="*/ 8226627 w 8493845"/>
              <a:gd name="connsiteY2" fmla="*/ 3768490 h 4114546"/>
              <a:gd name="connsiteX0" fmla="*/ 8493845 w 8493845"/>
              <a:gd name="connsiteY0" fmla="*/ 3824751 h 4114546"/>
              <a:gd name="connsiteX1" fmla="*/ 8233007 w 8493845"/>
              <a:gd name="connsiteY1" fmla="*/ 3539679 h 4114546"/>
              <a:gd name="connsiteX2" fmla="*/ 8493845 w 8493845"/>
              <a:gd name="connsiteY2" fmla="*/ 3824751 h 4114546"/>
              <a:gd name="connsiteX0" fmla="*/ 4729 w 48358"/>
              <a:gd name="connsiteY0" fmla="*/ 26036 h 43219"/>
              <a:gd name="connsiteX1" fmla="*/ 2196 w 48358"/>
              <a:gd name="connsiteY1" fmla="*/ 25239 h 43219"/>
              <a:gd name="connsiteX2" fmla="*/ 6964 w 48358"/>
              <a:gd name="connsiteY2" fmla="*/ 34758 h 43219"/>
              <a:gd name="connsiteX3" fmla="*/ 5856 w 48358"/>
              <a:gd name="connsiteY3" fmla="*/ 35139 h 43219"/>
              <a:gd name="connsiteX4" fmla="*/ 16514 w 48358"/>
              <a:gd name="connsiteY4" fmla="*/ 38949 h 43219"/>
              <a:gd name="connsiteX5" fmla="*/ 15846 w 48358"/>
              <a:gd name="connsiteY5" fmla="*/ 37209 h 43219"/>
              <a:gd name="connsiteX6" fmla="*/ 28863 w 48358"/>
              <a:gd name="connsiteY6" fmla="*/ 34610 h 43219"/>
              <a:gd name="connsiteX7" fmla="*/ 28596 w 48358"/>
              <a:gd name="connsiteY7" fmla="*/ 36519 h 43219"/>
              <a:gd name="connsiteX8" fmla="*/ 34165 w 48358"/>
              <a:gd name="connsiteY8" fmla="*/ 22813 h 43219"/>
              <a:gd name="connsiteX9" fmla="*/ 37416 w 48358"/>
              <a:gd name="connsiteY9" fmla="*/ 29949 h 43219"/>
              <a:gd name="connsiteX10" fmla="*/ 41834 w 48358"/>
              <a:gd name="connsiteY10" fmla="*/ 15213 h 43219"/>
              <a:gd name="connsiteX11" fmla="*/ 40386 w 48358"/>
              <a:gd name="connsiteY11" fmla="*/ 17889 h 43219"/>
              <a:gd name="connsiteX12" fmla="*/ 38360 w 48358"/>
              <a:gd name="connsiteY12" fmla="*/ 5285 h 43219"/>
              <a:gd name="connsiteX13" fmla="*/ 38436 w 48358"/>
              <a:gd name="connsiteY13" fmla="*/ 6549 h 43219"/>
              <a:gd name="connsiteX14" fmla="*/ 29114 w 48358"/>
              <a:gd name="connsiteY14" fmla="*/ 3811 h 43219"/>
              <a:gd name="connsiteX15" fmla="*/ 29856 w 48358"/>
              <a:gd name="connsiteY15" fmla="*/ 2199 h 43219"/>
              <a:gd name="connsiteX16" fmla="*/ 22177 w 48358"/>
              <a:gd name="connsiteY16" fmla="*/ 4579 h 43219"/>
              <a:gd name="connsiteX17" fmla="*/ 22536 w 48358"/>
              <a:gd name="connsiteY17" fmla="*/ 3189 h 43219"/>
              <a:gd name="connsiteX18" fmla="*/ 14036 w 48358"/>
              <a:gd name="connsiteY18" fmla="*/ 5051 h 43219"/>
              <a:gd name="connsiteX19" fmla="*/ 15336 w 48358"/>
              <a:gd name="connsiteY19" fmla="*/ 6399 h 43219"/>
              <a:gd name="connsiteX20" fmla="*/ 4163 w 48358"/>
              <a:gd name="connsiteY20" fmla="*/ 15648 h 43219"/>
              <a:gd name="connsiteX21" fmla="*/ 3936 w 48358"/>
              <a:gd name="connsiteY21" fmla="*/ 14229 h 43219"/>
              <a:gd name="connsiteX0" fmla="*/ 3936 w 48358"/>
              <a:gd name="connsiteY0" fmla="*/ 14229 h 43219"/>
              <a:gd name="connsiteX1" fmla="*/ 5659 w 48358"/>
              <a:gd name="connsiteY1" fmla="*/ 6766 h 43219"/>
              <a:gd name="connsiteX2" fmla="*/ 14041 w 48358"/>
              <a:gd name="connsiteY2" fmla="*/ 5061 h 43219"/>
              <a:gd name="connsiteX3" fmla="*/ 22492 w 48358"/>
              <a:gd name="connsiteY3" fmla="*/ 3291 h 43219"/>
              <a:gd name="connsiteX4" fmla="*/ 25785 w 48358"/>
              <a:gd name="connsiteY4" fmla="*/ 59 h 43219"/>
              <a:gd name="connsiteX5" fmla="*/ 29869 w 48358"/>
              <a:gd name="connsiteY5" fmla="*/ 2340 h 43219"/>
              <a:gd name="connsiteX6" fmla="*/ 35499 w 48358"/>
              <a:gd name="connsiteY6" fmla="*/ 549 h 43219"/>
              <a:gd name="connsiteX7" fmla="*/ 38354 w 48358"/>
              <a:gd name="connsiteY7" fmla="*/ 5435 h 43219"/>
              <a:gd name="connsiteX8" fmla="*/ 42018 w 48358"/>
              <a:gd name="connsiteY8" fmla="*/ 10177 h 43219"/>
              <a:gd name="connsiteX9" fmla="*/ 41854 w 48358"/>
              <a:gd name="connsiteY9" fmla="*/ 15319 h 43219"/>
              <a:gd name="connsiteX10" fmla="*/ 43052 w 48358"/>
              <a:gd name="connsiteY10" fmla="*/ 23181 h 43219"/>
              <a:gd name="connsiteX11" fmla="*/ 37440 w 48358"/>
              <a:gd name="connsiteY11" fmla="*/ 30063 h 43219"/>
              <a:gd name="connsiteX12" fmla="*/ 35431 w 48358"/>
              <a:gd name="connsiteY12" fmla="*/ 35960 h 43219"/>
              <a:gd name="connsiteX13" fmla="*/ 28591 w 48358"/>
              <a:gd name="connsiteY13" fmla="*/ 36674 h 43219"/>
              <a:gd name="connsiteX14" fmla="*/ 23703 w 48358"/>
              <a:gd name="connsiteY14" fmla="*/ 42965 h 43219"/>
              <a:gd name="connsiteX15" fmla="*/ 16516 w 48358"/>
              <a:gd name="connsiteY15" fmla="*/ 39125 h 43219"/>
              <a:gd name="connsiteX16" fmla="*/ 5840 w 48358"/>
              <a:gd name="connsiteY16" fmla="*/ 35331 h 43219"/>
              <a:gd name="connsiteX17" fmla="*/ 1146 w 48358"/>
              <a:gd name="connsiteY17" fmla="*/ 31109 h 43219"/>
              <a:gd name="connsiteX18" fmla="*/ 2149 w 48358"/>
              <a:gd name="connsiteY18" fmla="*/ 25410 h 43219"/>
              <a:gd name="connsiteX19" fmla="*/ 31 w 48358"/>
              <a:gd name="connsiteY19" fmla="*/ 19563 h 43219"/>
              <a:gd name="connsiteX20" fmla="*/ 3899 w 48358"/>
              <a:gd name="connsiteY20" fmla="*/ 14366 h 43219"/>
              <a:gd name="connsiteX21" fmla="*/ 3936 w 48358"/>
              <a:gd name="connsiteY21" fmla="*/ 14229 h 43219"/>
              <a:gd name="connsiteX0" fmla="*/ 8480002 w 8493845"/>
              <a:gd name="connsiteY0" fmla="*/ 4080799 h 4114546"/>
              <a:gd name="connsiteX1" fmla="*/ 8480002 w 8493845"/>
              <a:gd name="connsiteY1" fmla="*/ 3852315 h 4114546"/>
              <a:gd name="connsiteX2" fmla="*/ 8325782 w 8493845"/>
              <a:gd name="connsiteY2" fmla="*/ 3790102 h 4114546"/>
              <a:gd name="connsiteX0" fmla="*/ 8226627 w 8493845"/>
              <a:gd name="connsiteY0" fmla="*/ 3768490 h 4114546"/>
              <a:gd name="connsiteX1" fmla="*/ 8448521 w 8493845"/>
              <a:gd name="connsiteY1" fmla="*/ 3785667 h 4114546"/>
              <a:gd name="connsiteX2" fmla="*/ 8226627 w 8493845"/>
              <a:gd name="connsiteY2" fmla="*/ 3768490 h 4114546"/>
              <a:gd name="connsiteX0" fmla="*/ 8493845 w 8493845"/>
              <a:gd name="connsiteY0" fmla="*/ 3824751 h 4114546"/>
              <a:gd name="connsiteX1" fmla="*/ 8233007 w 8493845"/>
              <a:gd name="connsiteY1" fmla="*/ 3539679 h 4114546"/>
              <a:gd name="connsiteX2" fmla="*/ 8493845 w 8493845"/>
              <a:gd name="connsiteY2" fmla="*/ 3824751 h 4114546"/>
              <a:gd name="connsiteX0" fmla="*/ 4729 w 48358"/>
              <a:gd name="connsiteY0" fmla="*/ 26036 h 43219"/>
              <a:gd name="connsiteX1" fmla="*/ 2196 w 48358"/>
              <a:gd name="connsiteY1" fmla="*/ 25239 h 43219"/>
              <a:gd name="connsiteX2" fmla="*/ 6964 w 48358"/>
              <a:gd name="connsiteY2" fmla="*/ 34758 h 43219"/>
              <a:gd name="connsiteX3" fmla="*/ 5856 w 48358"/>
              <a:gd name="connsiteY3" fmla="*/ 35139 h 43219"/>
              <a:gd name="connsiteX4" fmla="*/ 16514 w 48358"/>
              <a:gd name="connsiteY4" fmla="*/ 38949 h 43219"/>
              <a:gd name="connsiteX5" fmla="*/ 15846 w 48358"/>
              <a:gd name="connsiteY5" fmla="*/ 37209 h 43219"/>
              <a:gd name="connsiteX6" fmla="*/ 28863 w 48358"/>
              <a:gd name="connsiteY6" fmla="*/ 34610 h 43219"/>
              <a:gd name="connsiteX7" fmla="*/ 28596 w 48358"/>
              <a:gd name="connsiteY7" fmla="*/ 36519 h 43219"/>
              <a:gd name="connsiteX8" fmla="*/ 34165 w 48358"/>
              <a:gd name="connsiteY8" fmla="*/ 22813 h 43219"/>
              <a:gd name="connsiteX9" fmla="*/ 37416 w 48358"/>
              <a:gd name="connsiteY9" fmla="*/ 29949 h 43219"/>
              <a:gd name="connsiteX10" fmla="*/ 41834 w 48358"/>
              <a:gd name="connsiteY10" fmla="*/ 15213 h 43219"/>
              <a:gd name="connsiteX11" fmla="*/ 40386 w 48358"/>
              <a:gd name="connsiteY11" fmla="*/ 17889 h 43219"/>
              <a:gd name="connsiteX12" fmla="*/ 38360 w 48358"/>
              <a:gd name="connsiteY12" fmla="*/ 5285 h 43219"/>
              <a:gd name="connsiteX13" fmla="*/ 38436 w 48358"/>
              <a:gd name="connsiteY13" fmla="*/ 6549 h 43219"/>
              <a:gd name="connsiteX14" fmla="*/ 29114 w 48358"/>
              <a:gd name="connsiteY14" fmla="*/ 3811 h 43219"/>
              <a:gd name="connsiteX15" fmla="*/ 29856 w 48358"/>
              <a:gd name="connsiteY15" fmla="*/ 2199 h 43219"/>
              <a:gd name="connsiteX16" fmla="*/ 22177 w 48358"/>
              <a:gd name="connsiteY16" fmla="*/ 4579 h 43219"/>
              <a:gd name="connsiteX17" fmla="*/ 22536 w 48358"/>
              <a:gd name="connsiteY17" fmla="*/ 3189 h 43219"/>
              <a:gd name="connsiteX18" fmla="*/ 14036 w 48358"/>
              <a:gd name="connsiteY18" fmla="*/ 5051 h 43219"/>
              <a:gd name="connsiteX19" fmla="*/ 15336 w 48358"/>
              <a:gd name="connsiteY19" fmla="*/ 6399 h 43219"/>
              <a:gd name="connsiteX20" fmla="*/ 4163 w 48358"/>
              <a:gd name="connsiteY20" fmla="*/ 15648 h 43219"/>
              <a:gd name="connsiteX21" fmla="*/ 3936 w 48358"/>
              <a:gd name="connsiteY21" fmla="*/ 14229 h 43219"/>
              <a:gd name="connsiteX0" fmla="*/ 3936 w 48344"/>
              <a:gd name="connsiteY0" fmla="*/ 14229 h 43219"/>
              <a:gd name="connsiteX1" fmla="*/ 5659 w 48344"/>
              <a:gd name="connsiteY1" fmla="*/ 6766 h 43219"/>
              <a:gd name="connsiteX2" fmla="*/ 14041 w 48344"/>
              <a:gd name="connsiteY2" fmla="*/ 5061 h 43219"/>
              <a:gd name="connsiteX3" fmla="*/ 22492 w 48344"/>
              <a:gd name="connsiteY3" fmla="*/ 3291 h 43219"/>
              <a:gd name="connsiteX4" fmla="*/ 25785 w 48344"/>
              <a:gd name="connsiteY4" fmla="*/ 59 h 43219"/>
              <a:gd name="connsiteX5" fmla="*/ 29869 w 48344"/>
              <a:gd name="connsiteY5" fmla="*/ 2340 h 43219"/>
              <a:gd name="connsiteX6" fmla="*/ 35499 w 48344"/>
              <a:gd name="connsiteY6" fmla="*/ 549 h 43219"/>
              <a:gd name="connsiteX7" fmla="*/ 38354 w 48344"/>
              <a:gd name="connsiteY7" fmla="*/ 5435 h 43219"/>
              <a:gd name="connsiteX8" fmla="*/ 42018 w 48344"/>
              <a:gd name="connsiteY8" fmla="*/ 10177 h 43219"/>
              <a:gd name="connsiteX9" fmla="*/ 41854 w 48344"/>
              <a:gd name="connsiteY9" fmla="*/ 15319 h 43219"/>
              <a:gd name="connsiteX10" fmla="*/ 43052 w 48344"/>
              <a:gd name="connsiteY10" fmla="*/ 23181 h 43219"/>
              <a:gd name="connsiteX11" fmla="*/ 37440 w 48344"/>
              <a:gd name="connsiteY11" fmla="*/ 30063 h 43219"/>
              <a:gd name="connsiteX12" fmla="*/ 35431 w 48344"/>
              <a:gd name="connsiteY12" fmla="*/ 35960 h 43219"/>
              <a:gd name="connsiteX13" fmla="*/ 28591 w 48344"/>
              <a:gd name="connsiteY13" fmla="*/ 36674 h 43219"/>
              <a:gd name="connsiteX14" fmla="*/ 23703 w 48344"/>
              <a:gd name="connsiteY14" fmla="*/ 42965 h 43219"/>
              <a:gd name="connsiteX15" fmla="*/ 16516 w 48344"/>
              <a:gd name="connsiteY15" fmla="*/ 39125 h 43219"/>
              <a:gd name="connsiteX16" fmla="*/ 5840 w 48344"/>
              <a:gd name="connsiteY16" fmla="*/ 35331 h 43219"/>
              <a:gd name="connsiteX17" fmla="*/ 1146 w 48344"/>
              <a:gd name="connsiteY17" fmla="*/ 31109 h 43219"/>
              <a:gd name="connsiteX18" fmla="*/ 2149 w 48344"/>
              <a:gd name="connsiteY18" fmla="*/ 25410 h 43219"/>
              <a:gd name="connsiteX19" fmla="*/ 31 w 48344"/>
              <a:gd name="connsiteY19" fmla="*/ 19563 h 43219"/>
              <a:gd name="connsiteX20" fmla="*/ 3899 w 48344"/>
              <a:gd name="connsiteY20" fmla="*/ 14366 h 43219"/>
              <a:gd name="connsiteX21" fmla="*/ 3936 w 48344"/>
              <a:gd name="connsiteY21" fmla="*/ 14229 h 43219"/>
              <a:gd name="connsiteX0" fmla="*/ 8480002 w 8491425"/>
              <a:gd name="connsiteY0" fmla="*/ 4080799 h 4114546"/>
              <a:gd name="connsiteX1" fmla="*/ 8480002 w 8491425"/>
              <a:gd name="connsiteY1" fmla="*/ 3852315 h 4114546"/>
              <a:gd name="connsiteX2" fmla="*/ 8325782 w 8491425"/>
              <a:gd name="connsiteY2" fmla="*/ 3790102 h 4114546"/>
              <a:gd name="connsiteX0" fmla="*/ 8226627 w 8491425"/>
              <a:gd name="connsiteY0" fmla="*/ 3768490 h 4114546"/>
              <a:gd name="connsiteX1" fmla="*/ 8448521 w 8491425"/>
              <a:gd name="connsiteY1" fmla="*/ 3785667 h 4114546"/>
              <a:gd name="connsiteX2" fmla="*/ 8226627 w 8491425"/>
              <a:gd name="connsiteY2" fmla="*/ 3768490 h 4114546"/>
              <a:gd name="connsiteX0" fmla="*/ 8084412 w 8491425"/>
              <a:gd name="connsiteY0" fmla="*/ 3811104 h 4114546"/>
              <a:gd name="connsiteX1" fmla="*/ 8233007 w 8491425"/>
              <a:gd name="connsiteY1" fmla="*/ 3539679 h 4114546"/>
              <a:gd name="connsiteX2" fmla="*/ 8084412 w 8491425"/>
              <a:gd name="connsiteY2" fmla="*/ 3811104 h 4114546"/>
              <a:gd name="connsiteX0" fmla="*/ 4729 w 48344"/>
              <a:gd name="connsiteY0" fmla="*/ 26036 h 43219"/>
              <a:gd name="connsiteX1" fmla="*/ 2196 w 48344"/>
              <a:gd name="connsiteY1" fmla="*/ 25239 h 43219"/>
              <a:gd name="connsiteX2" fmla="*/ 6964 w 48344"/>
              <a:gd name="connsiteY2" fmla="*/ 34758 h 43219"/>
              <a:gd name="connsiteX3" fmla="*/ 5856 w 48344"/>
              <a:gd name="connsiteY3" fmla="*/ 35139 h 43219"/>
              <a:gd name="connsiteX4" fmla="*/ 16514 w 48344"/>
              <a:gd name="connsiteY4" fmla="*/ 38949 h 43219"/>
              <a:gd name="connsiteX5" fmla="*/ 15846 w 48344"/>
              <a:gd name="connsiteY5" fmla="*/ 37209 h 43219"/>
              <a:gd name="connsiteX6" fmla="*/ 28863 w 48344"/>
              <a:gd name="connsiteY6" fmla="*/ 34610 h 43219"/>
              <a:gd name="connsiteX7" fmla="*/ 28596 w 48344"/>
              <a:gd name="connsiteY7" fmla="*/ 36519 h 43219"/>
              <a:gd name="connsiteX8" fmla="*/ 34165 w 48344"/>
              <a:gd name="connsiteY8" fmla="*/ 22813 h 43219"/>
              <a:gd name="connsiteX9" fmla="*/ 37416 w 48344"/>
              <a:gd name="connsiteY9" fmla="*/ 29949 h 43219"/>
              <a:gd name="connsiteX10" fmla="*/ 41834 w 48344"/>
              <a:gd name="connsiteY10" fmla="*/ 15213 h 43219"/>
              <a:gd name="connsiteX11" fmla="*/ 40386 w 48344"/>
              <a:gd name="connsiteY11" fmla="*/ 17889 h 43219"/>
              <a:gd name="connsiteX12" fmla="*/ 38360 w 48344"/>
              <a:gd name="connsiteY12" fmla="*/ 5285 h 43219"/>
              <a:gd name="connsiteX13" fmla="*/ 38436 w 48344"/>
              <a:gd name="connsiteY13" fmla="*/ 6549 h 43219"/>
              <a:gd name="connsiteX14" fmla="*/ 29114 w 48344"/>
              <a:gd name="connsiteY14" fmla="*/ 3811 h 43219"/>
              <a:gd name="connsiteX15" fmla="*/ 29856 w 48344"/>
              <a:gd name="connsiteY15" fmla="*/ 2199 h 43219"/>
              <a:gd name="connsiteX16" fmla="*/ 22177 w 48344"/>
              <a:gd name="connsiteY16" fmla="*/ 4579 h 43219"/>
              <a:gd name="connsiteX17" fmla="*/ 22536 w 48344"/>
              <a:gd name="connsiteY17" fmla="*/ 3189 h 43219"/>
              <a:gd name="connsiteX18" fmla="*/ 14036 w 48344"/>
              <a:gd name="connsiteY18" fmla="*/ 5051 h 43219"/>
              <a:gd name="connsiteX19" fmla="*/ 15336 w 48344"/>
              <a:gd name="connsiteY19" fmla="*/ 6399 h 43219"/>
              <a:gd name="connsiteX20" fmla="*/ 4163 w 48344"/>
              <a:gd name="connsiteY20" fmla="*/ 15648 h 43219"/>
              <a:gd name="connsiteX21" fmla="*/ 3936 w 48344"/>
              <a:gd name="connsiteY21" fmla="*/ 14229 h 43219"/>
              <a:gd name="connsiteX0" fmla="*/ 3936 w 48344"/>
              <a:gd name="connsiteY0" fmla="*/ 14229 h 43219"/>
              <a:gd name="connsiteX1" fmla="*/ 5659 w 48344"/>
              <a:gd name="connsiteY1" fmla="*/ 6766 h 43219"/>
              <a:gd name="connsiteX2" fmla="*/ 14041 w 48344"/>
              <a:gd name="connsiteY2" fmla="*/ 5061 h 43219"/>
              <a:gd name="connsiteX3" fmla="*/ 22492 w 48344"/>
              <a:gd name="connsiteY3" fmla="*/ 3291 h 43219"/>
              <a:gd name="connsiteX4" fmla="*/ 25785 w 48344"/>
              <a:gd name="connsiteY4" fmla="*/ 59 h 43219"/>
              <a:gd name="connsiteX5" fmla="*/ 29869 w 48344"/>
              <a:gd name="connsiteY5" fmla="*/ 2340 h 43219"/>
              <a:gd name="connsiteX6" fmla="*/ 35499 w 48344"/>
              <a:gd name="connsiteY6" fmla="*/ 549 h 43219"/>
              <a:gd name="connsiteX7" fmla="*/ 38354 w 48344"/>
              <a:gd name="connsiteY7" fmla="*/ 5435 h 43219"/>
              <a:gd name="connsiteX8" fmla="*/ 42018 w 48344"/>
              <a:gd name="connsiteY8" fmla="*/ 10177 h 43219"/>
              <a:gd name="connsiteX9" fmla="*/ 41854 w 48344"/>
              <a:gd name="connsiteY9" fmla="*/ 15319 h 43219"/>
              <a:gd name="connsiteX10" fmla="*/ 43052 w 48344"/>
              <a:gd name="connsiteY10" fmla="*/ 23181 h 43219"/>
              <a:gd name="connsiteX11" fmla="*/ 37440 w 48344"/>
              <a:gd name="connsiteY11" fmla="*/ 30063 h 43219"/>
              <a:gd name="connsiteX12" fmla="*/ 35431 w 48344"/>
              <a:gd name="connsiteY12" fmla="*/ 35960 h 43219"/>
              <a:gd name="connsiteX13" fmla="*/ 28591 w 48344"/>
              <a:gd name="connsiteY13" fmla="*/ 36674 h 43219"/>
              <a:gd name="connsiteX14" fmla="*/ 23703 w 48344"/>
              <a:gd name="connsiteY14" fmla="*/ 42965 h 43219"/>
              <a:gd name="connsiteX15" fmla="*/ 16516 w 48344"/>
              <a:gd name="connsiteY15" fmla="*/ 39125 h 43219"/>
              <a:gd name="connsiteX16" fmla="*/ 5840 w 48344"/>
              <a:gd name="connsiteY16" fmla="*/ 35331 h 43219"/>
              <a:gd name="connsiteX17" fmla="*/ 1146 w 48344"/>
              <a:gd name="connsiteY17" fmla="*/ 31109 h 43219"/>
              <a:gd name="connsiteX18" fmla="*/ 2149 w 48344"/>
              <a:gd name="connsiteY18" fmla="*/ 25410 h 43219"/>
              <a:gd name="connsiteX19" fmla="*/ 31 w 48344"/>
              <a:gd name="connsiteY19" fmla="*/ 19563 h 43219"/>
              <a:gd name="connsiteX20" fmla="*/ 3899 w 48344"/>
              <a:gd name="connsiteY20" fmla="*/ 14366 h 43219"/>
              <a:gd name="connsiteX21" fmla="*/ 3936 w 48344"/>
              <a:gd name="connsiteY21" fmla="*/ 14229 h 43219"/>
              <a:gd name="connsiteX0" fmla="*/ 8480002 w 8491425"/>
              <a:gd name="connsiteY0" fmla="*/ 4080799 h 4114546"/>
              <a:gd name="connsiteX1" fmla="*/ 8480002 w 8491425"/>
              <a:gd name="connsiteY1" fmla="*/ 3852315 h 4114546"/>
              <a:gd name="connsiteX2" fmla="*/ 8325782 w 8491425"/>
              <a:gd name="connsiteY2" fmla="*/ 3790102 h 4114546"/>
              <a:gd name="connsiteX0" fmla="*/ 8226627 w 8491425"/>
              <a:gd name="connsiteY0" fmla="*/ 3768490 h 4114546"/>
              <a:gd name="connsiteX1" fmla="*/ 7875315 w 8491425"/>
              <a:gd name="connsiteY1" fmla="*/ 3540007 h 4114546"/>
              <a:gd name="connsiteX2" fmla="*/ 8226627 w 8491425"/>
              <a:gd name="connsiteY2" fmla="*/ 3768490 h 4114546"/>
              <a:gd name="connsiteX0" fmla="*/ 8084412 w 8491425"/>
              <a:gd name="connsiteY0" fmla="*/ 3811104 h 4114546"/>
              <a:gd name="connsiteX1" fmla="*/ 8233007 w 8491425"/>
              <a:gd name="connsiteY1" fmla="*/ 3539679 h 4114546"/>
              <a:gd name="connsiteX2" fmla="*/ 8084412 w 8491425"/>
              <a:gd name="connsiteY2" fmla="*/ 3811104 h 4114546"/>
              <a:gd name="connsiteX0" fmla="*/ 4729 w 48344"/>
              <a:gd name="connsiteY0" fmla="*/ 26036 h 43219"/>
              <a:gd name="connsiteX1" fmla="*/ 2196 w 48344"/>
              <a:gd name="connsiteY1" fmla="*/ 25239 h 43219"/>
              <a:gd name="connsiteX2" fmla="*/ 6964 w 48344"/>
              <a:gd name="connsiteY2" fmla="*/ 34758 h 43219"/>
              <a:gd name="connsiteX3" fmla="*/ 5856 w 48344"/>
              <a:gd name="connsiteY3" fmla="*/ 35139 h 43219"/>
              <a:gd name="connsiteX4" fmla="*/ 16514 w 48344"/>
              <a:gd name="connsiteY4" fmla="*/ 38949 h 43219"/>
              <a:gd name="connsiteX5" fmla="*/ 15846 w 48344"/>
              <a:gd name="connsiteY5" fmla="*/ 37209 h 43219"/>
              <a:gd name="connsiteX6" fmla="*/ 28863 w 48344"/>
              <a:gd name="connsiteY6" fmla="*/ 34610 h 43219"/>
              <a:gd name="connsiteX7" fmla="*/ 28596 w 48344"/>
              <a:gd name="connsiteY7" fmla="*/ 36519 h 43219"/>
              <a:gd name="connsiteX8" fmla="*/ 34165 w 48344"/>
              <a:gd name="connsiteY8" fmla="*/ 22813 h 43219"/>
              <a:gd name="connsiteX9" fmla="*/ 37416 w 48344"/>
              <a:gd name="connsiteY9" fmla="*/ 29949 h 43219"/>
              <a:gd name="connsiteX10" fmla="*/ 41834 w 48344"/>
              <a:gd name="connsiteY10" fmla="*/ 15213 h 43219"/>
              <a:gd name="connsiteX11" fmla="*/ 40386 w 48344"/>
              <a:gd name="connsiteY11" fmla="*/ 17889 h 43219"/>
              <a:gd name="connsiteX12" fmla="*/ 38360 w 48344"/>
              <a:gd name="connsiteY12" fmla="*/ 5285 h 43219"/>
              <a:gd name="connsiteX13" fmla="*/ 38436 w 48344"/>
              <a:gd name="connsiteY13" fmla="*/ 6549 h 43219"/>
              <a:gd name="connsiteX14" fmla="*/ 29114 w 48344"/>
              <a:gd name="connsiteY14" fmla="*/ 3811 h 43219"/>
              <a:gd name="connsiteX15" fmla="*/ 29856 w 48344"/>
              <a:gd name="connsiteY15" fmla="*/ 2199 h 43219"/>
              <a:gd name="connsiteX16" fmla="*/ 22177 w 48344"/>
              <a:gd name="connsiteY16" fmla="*/ 4579 h 43219"/>
              <a:gd name="connsiteX17" fmla="*/ 22536 w 48344"/>
              <a:gd name="connsiteY17" fmla="*/ 3189 h 43219"/>
              <a:gd name="connsiteX18" fmla="*/ 14036 w 48344"/>
              <a:gd name="connsiteY18" fmla="*/ 5051 h 43219"/>
              <a:gd name="connsiteX19" fmla="*/ 15336 w 48344"/>
              <a:gd name="connsiteY19" fmla="*/ 6399 h 43219"/>
              <a:gd name="connsiteX20" fmla="*/ 4163 w 48344"/>
              <a:gd name="connsiteY20" fmla="*/ 15648 h 43219"/>
              <a:gd name="connsiteX21" fmla="*/ 3936 w 48344"/>
              <a:gd name="connsiteY21" fmla="*/ 14229 h 43219"/>
              <a:gd name="connsiteX0" fmla="*/ 3936 w 48366"/>
              <a:gd name="connsiteY0" fmla="*/ 14229 h 43219"/>
              <a:gd name="connsiteX1" fmla="*/ 5659 w 48366"/>
              <a:gd name="connsiteY1" fmla="*/ 6766 h 43219"/>
              <a:gd name="connsiteX2" fmla="*/ 14041 w 48366"/>
              <a:gd name="connsiteY2" fmla="*/ 5061 h 43219"/>
              <a:gd name="connsiteX3" fmla="*/ 22492 w 48366"/>
              <a:gd name="connsiteY3" fmla="*/ 3291 h 43219"/>
              <a:gd name="connsiteX4" fmla="*/ 25785 w 48366"/>
              <a:gd name="connsiteY4" fmla="*/ 59 h 43219"/>
              <a:gd name="connsiteX5" fmla="*/ 29869 w 48366"/>
              <a:gd name="connsiteY5" fmla="*/ 2340 h 43219"/>
              <a:gd name="connsiteX6" fmla="*/ 35499 w 48366"/>
              <a:gd name="connsiteY6" fmla="*/ 549 h 43219"/>
              <a:gd name="connsiteX7" fmla="*/ 38354 w 48366"/>
              <a:gd name="connsiteY7" fmla="*/ 5435 h 43219"/>
              <a:gd name="connsiteX8" fmla="*/ 42018 w 48366"/>
              <a:gd name="connsiteY8" fmla="*/ 10177 h 43219"/>
              <a:gd name="connsiteX9" fmla="*/ 41854 w 48366"/>
              <a:gd name="connsiteY9" fmla="*/ 15319 h 43219"/>
              <a:gd name="connsiteX10" fmla="*/ 43052 w 48366"/>
              <a:gd name="connsiteY10" fmla="*/ 23181 h 43219"/>
              <a:gd name="connsiteX11" fmla="*/ 37440 w 48366"/>
              <a:gd name="connsiteY11" fmla="*/ 30063 h 43219"/>
              <a:gd name="connsiteX12" fmla="*/ 35431 w 48366"/>
              <a:gd name="connsiteY12" fmla="*/ 35960 h 43219"/>
              <a:gd name="connsiteX13" fmla="*/ 28591 w 48366"/>
              <a:gd name="connsiteY13" fmla="*/ 36674 h 43219"/>
              <a:gd name="connsiteX14" fmla="*/ 23703 w 48366"/>
              <a:gd name="connsiteY14" fmla="*/ 42965 h 43219"/>
              <a:gd name="connsiteX15" fmla="*/ 16516 w 48366"/>
              <a:gd name="connsiteY15" fmla="*/ 39125 h 43219"/>
              <a:gd name="connsiteX16" fmla="*/ 5840 w 48366"/>
              <a:gd name="connsiteY16" fmla="*/ 35331 h 43219"/>
              <a:gd name="connsiteX17" fmla="*/ 1146 w 48366"/>
              <a:gd name="connsiteY17" fmla="*/ 31109 h 43219"/>
              <a:gd name="connsiteX18" fmla="*/ 2149 w 48366"/>
              <a:gd name="connsiteY18" fmla="*/ 25410 h 43219"/>
              <a:gd name="connsiteX19" fmla="*/ 31 w 48366"/>
              <a:gd name="connsiteY19" fmla="*/ 19563 h 43219"/>
              <a:gd name="connsiteX20" fmla="*/ 3899 w 48366"/>
              <a:gd name="connsiteY20" fmla="*/ 14366 h 43219"/>
              <a:gd name="connsiteX21" fmla="*/ 3936 w 48366"/>
              <a:gd name="connsiteY21" fmla="*/ 14229 h 43219"/>
              <a:gd name="connsiteX0" fmla="*/ 8480002 w 8495255"/>
              <a:gd name="connsiteY0" fmla="*/ 4080799 h 4114546"/>
              <a:gd name="connsiteX1" fmla="*/ 8489623 w 8495255"/>
              <a:gd name="connsiteY1" fmla="*/ 3970485 h 4114546"/>
              <a:gd name="connsiteX2" fmla="*/ 8480002 w 8495255"/>
              <a:gd name="connsiteY2" fmla="*/ 3852315 h 4114546"/>
              <a:gd name="connsiteX3" fmla="*/ 8325782 w 8495255"/>
              <a:gd name="connsiteY3" fmla="*/ 3790102 h 4114546"/>
              <a:gd name="connsiteX0" fmla="*/ 8226627 w 8495255"/>
              <a:gd name="connsiteY0" fmla="*/ 3768490 h 4114546"/>
              <a:gd name="connsiteX1" fmla="*/ 7875315 w 8495255"/>
              <a:gd name="connsiteY1" fmla="*/ 3540007 h 4114546"/>
              <a:gd name="connsiteX2" fmla="*/ 8226627 w 8495255"/>
              <a:gd name="connsiteY2" fmla="*/ 3768490 h 4114546"/>
              <a:gd name="connsiteX0" fmla="*/ 8084412 w 8495255"/>
              <a:gd name="connsiteY0" fmla="*/ 3811104 h 4114546"/>
              <a:gd name="connsiteX1" fmla="*/ 8233007 w 8495255"/>
              <a:gd name="connsiteY1" fmla="*/ 3539679 h 4114546"/>
              <a:gd name="connsiteX2" fmla="*/ 8084412 w 8495255"/>
              <a:gd name="connsiteY2" fmla="*/ 3811104 h 4114546"/>
              <a:gd name="connsiteX0" fmla="*/ 4729 w 48366"/>
              <a:gd name="connsiteY0" fmla="*/ 26036 h 43219"/>
              <a:gd name="connsiteX1" fmla="*/ 2196 w 48366"/>
              <a:gd name="connsiteY1" fmla="*/ 25239 h 43219"/>
              <a:gd name="connsiteX2" fmla="*/ 6964 w 48366"/>
              <a:gd name="connsiteY2" fmla="*/ 34758 h 43219"/>
              <a:gd name="connsiteX3" fmla="*/ 5856 w 48366"/>
              <a:gd name="connsiteY3" fmla="*/ 35139 h 43219"/>
              <a:gd name="connsiteX4" fmla="*/ 16514 w 48366"/>
              <a:gd name="connsiteY4" fmla="*/ 38949 h 43219"/>
              <a:gd name="connsiteX5" fmla="*/ 15846 w 48366"/>
              <a:gd name="connsiteY5" fmla="*/ 37209 h 43219"/>
              <a:gd name="connsiteX6" fmla="*/ 28863 w 48366"/>
              <a:gd name="connsiteY6" fmla="*/ 34610 h 43219"/>
              <a:gd name="connsiteX7" fmla="*/ 28596 w 48366"/>
              <a:gd name="connsiteY7" fmla="*/ 36519 h 43219"/>
              <a:gd name="connsiteX8" fmla="*/ 34165 w 48366"/>
              <a:gd name="connsiteY8" fmla="*/ 22813 h 43219"/>
              <a:gd name="connsiteX9" fmla="*/ 37416 w 48366"/>
              <a:gd name="connsiteY9" fmla="*/ 29949 h 43219"/>
              <a:gd name="connsiteX10" fmla="*/ 41834 w 48366"/>
              <a:gd name="connsiteY10" fmla="*/ 15213 h 43219"/>
              <a:gd name="connsiteX11" fmla="*/ 40386 w 48366"/>
              <a:gd name="connsiteY11" fmla="*/ 17889 h 43219"/>
              <a:gd name="connsiteX12" fmla="*/ 38360 w 48366"/>
              <a:gd name="connsiteY12" fmla="*/ 5285 h 43219"/>
              <a:gd name="connsiteX13" fmla="*/ 38436 w 48366"/>
              <a:gd name="connsiteY13" fmla="*/ 6549 h 43219"/>
              <a:gd name="connsiteX14" fmla="*/ 29114 w 48366"/>
              <a:gd name="connsiteY14" fmla="*/ 3811 h 43219"/>
              <a:gd name="connsiteX15" fmla="*/ 29856 w 48366"/>
              <a:gd name="connsiteY15" fmla="*/ 2199 h 43219"/>
              <a:gd name="connsiteX16" fmla="*/ 22177 w 48366"/>
              <a:gd name="connsiteY16" fmla="*/ 4579 h 43219"/>
              <a:gd name="connsiteX17" fmla="*/ 22536 w 48366"/>
              <a:gd name="connsiteY17" fmla="*/ 3189 h 43219"/>
              <a:gd name="connsiteX18" fmla="*/ 14036 w 48366"/>
              <a:gd name="connsiteY18" fmla="*/ 5051 h 43219"/>
              <a:gd name="connsiteX19" fmla="*/ 15336 w 48366"/>
              <a:gd name="connsiteY19" fmla="*/ 6399 h 43219"/>
              <a:gd name="connsiteX20" fmla="*/ 4163 w 48366"/>
              <a:gd name="connsiteY20" fmla="*/ 15648 h 43219"/>
              <a:gd name="connsiteX21" fmla="*/ 3936 w 48366"/>
              <a:gd name="connsiteY21" fmla="*/ 14229 h 43219"/>
              <a:gd name="connsiteX0" fmla="*/ 3936 w 48344"/>
              <a:gd name="connsiteY0" fmla="*/ 14229 h 43219"/>
              <a:gd name="connsiteX1" fmla="*/ 5659 w 48344"/>
              <a:gd name="connsiteY1" fmla="*/ 6766 h 43219"/>
              <a:gd name="connsiteX2" fmla="*/ 14041 w 48344"/>
              <a:gd name="connsiteY2" fmla="*/ 5061 h 43219"/>
              <a:gd name="connsiteX3" fmla="*/ 22492 w 48344"/>
              <a:gd name="connsiteY3" fmla="*/ 3291 h 43219"/>
              <a:gd name="connsiteX4" fmla="*/ 25785 w 48344"/>
              <a:gd name="connsiteY4" fmla="*/ 59 h 43219"/>
              <a:gd name="connsiteX5" fmla="*/ 29869 w 48344"/>
              <a:gd name="connsiteY5" fmla="*/ 2340 h 43219"/>
              <a:gd name="connsiteX6" fmla="*/ 35499 w 48344"/>
              <a:gd name="connsiteY6" fmla="*/ 549 h 43219"/>
              <a:gd name="connsiteX7" fmla="*/ 38354 w 48344"/>
              <a:gd name="connsiteY7" fmla="*/ 5435 h 43219"/>
              <a:gd name="connsiteX8" fmla="*/ 42018 w 48344"/>
              <a:gd name="connsiteY8" fmla="*/ 10177 h 43219"/>
              <a:gd name="connsiteX9" fmla="*/ 41854 w 48344"/>
              <a:gd name="connsiteY9" fmla="*/ 15319 h 43219"/>
              <a:gd name="connsiteX10" fmla="*/ 43052 w 48344"/>
              <a:gd name="connsiteY10" fmla="*/ 23181 h 43219"/>
              <a:gd name="connsiteX11" fmla="*/ 37440 w 48344"/>
              <a:gd name="connsiteY11" fmla="*/ 30063 h 43219"/>
              <a:gd name="connsiteX12" fmla="*/ 35431 w 48344"/>
              <a:gd name="connsiteY12" fmla="*/ 35960 h 43219"/>
              <a:gd name="connsiteX13" fmla="*/ 28591 w 48344"/>
              <a:gd name="connsiteY13" fmla="*/ 36674 h 43219"/>
              <a:gd name="connsiteX14" fmla="*/ 23703 w 48344"/>
              <a:gd name="connsiteY14" fmla="*/ 42965 h 43219"/>
              <a:gd name="connsiteX15" fmla="*/ 16516 w 48344"/>
              <a:gd name="connsiteY15" fmla="*/ 39125 h 43219"/>
              <a:gd name="connsiteX16" fmla="*/ 5840 w 48344"/>
              <a:gd name="connsiteY16" fmla="*/ 35331 h 43219"/>
              <a:gd name="connsiteX17" fmla="*/ 1146 w 48344"/>
              <a:gd name="connsiteY17" fmla="*/ 31109 h 43219"/>
              <a:gd name="connsiteX18" fmla="*/ 2149 w 48344"/>
              <a:gd name="connsiteY18" fmla="*/ 25410 h 43219"/>
              <a:gd name="connsiteX19" fmla="*/ 31 w 48344"/>
              <a:gd name="connsiteY19" fmla="*/ 19563 h 43219"/>
              <a:gd name="connsiteX20" fmla="*/ 3899 w 48344"/>
              <a:gd name="connsiteY20" fmla="*/ 14366 h 43219"/>
              <a:gd name="connsiteX21" fmla="*/ 3936 w 48344"/>
              <a:gd name="connsiteY21" fmla="*/ 14229 h 43219"/>
              <a:gd name="connsiteX0" fmla="*/ 8480002 w 8491425"/>
              <a:gd name="connsiteY0" fmla="*/ 4080799 h 4114546"/>
              <a:gd name="connsiteX1" fmla="*/ 8480002 w 8491425"/>
              <a:gd name="connsiteY1" fmla="*/ 3852315 h 4114546"/>
              <a:gd name="connsiteX2" fmla="*/ 8325782 w 8491425"/>
              <a:gd name="connsiteY2" fmla="*/ 3790102 h 4114546"/>
              <a:gd name="connsiteX0" fmla="*/ 8226627 w 8491425"/>
              <a:gd name="connsiteY0" fmla="*/ 3768490 h 4114546"/>
              <a:gd name="connsiteX1" fmla="*/ 7875315 w 8491425"/>
              <a:gd name="connsiteY1" fmla="*/ 3540007 h 4114546"/>
              <a:gd name="connsiteX2" fmla="*/ 8226627 w 8491425"/>
              <a:gd name="connsiteY2" fmla="*/ 3768490 h 4114546"/>
              <a:gd name="connsiteX0" fmla="*/ 8084412 w 8491425"/>
              <a:gd name="connsiteY0" fmla="*/ 3811104 h 4114546"/>
              <a:gd name="connsiteX1" fmla="*/ 8233007 w 8491425"/>
              <a:gd name="connsiteY1" fmla="*/ 3539679 h 4114546"/>
              <a:gd name="connsiteX2" fmla="*/ 8084412 w 8491425"/>
              <a:gd name="connsiteY2" fmla="*/ 3811104 h 4114546"/>
              <a:gd name="connsiteX0" fmla="*/ 4729 w 48344"/>
              <a:gd name="connsiteY0" fmla="*/ 26036 h 43219"/>
              <a:gd name="connsiteX1" fmla="*/ 2196 w 48344"/>
              <a:gd name="connsiteY1" fmla="*/ 25239 h 43219"/>
              <a:gd name="connsiteX2" fmla="*/ 6964 w 48344"/>
              <a:gd name="connsiteY2" fmla="*/ 34758 h 43219"/>
              <a:gd name="connsiteX3" fmla="*/ 5856 w 48344"/>
              <a:gd name="connsiteY3" fmla="*/ 35139 h 43219"/>
              <a:gd name="connsiteX4" fmla="*/ 16514 w 48344"/>
              <a:gd name="connsiteY4" fmla="*/ 38949 h 43219"/>
              <a:gd name="connsiteX5" fmla="*/ 15846 w 48344"/>
              <a:gd name="connsiteY5" fmla="*/ 37209 h 43219"/>
              <a:gd name="connsiteX6" fmla="*/ 28863 w 48344"/>
              <a:gd name="connsiteY6" fmla="*/ 34610 h 43219"/>
              <a:gd name="connsiteX7" fmla="*/ 28596 w 48344"/>
              <a:gd name="connsiteY7" fmla="*/ 36519 h 43219"/>
              <a:gd name="connsiteX8" fmla="*/ 34165 w 48344"/>
              <a:gd name="connsiteY8" fmla="*/ 22813 h 43219"/>
              <a:gd name="connsiteX9" fmla="*/ 37416 w 48344"/>
              <a:gd name="connsiteY9" fmla="*/ 29949 h 43219"/>
              <a:gd name="connsiteX10" fmla="*/ 41834 w 48344"/>
              <a:gd name="connsiteY10" fmla="*/ 15213 h 43219"/>
              <a:gd name="connsiteX11" fmla="*/ 40386 w 48344"/>
              <a:gd name="connsiteY11" fmla="*/ 17889 h 43219"/>
              <a:gd name="connsiteX12" fmla="*/ 38360 w 48344"/>
              <a:gd name="connsiteY12" fmla="*/ 5285 h 43219"/>
              <a:gd name="connsiteX13" fmla="*/ 38436 w 48344"/>
              <a:gd name="connsiteY13" fmla="*/ 6549 h 43219"/>
              <a:gd name="connsiteX14" fmla="*/ 29114 w 48344"/>
              <a:gd name="connsiteY14" fmla="*/ 3811 h 43219"/>
              <a:gd name="connsiteX15" fmla="*/ 29856 w 48344"/>
              <a:gd name="connsiteY15" fmla="*/ 2199 h 43219"/>
              <a:gd name="connsiteX16" fmla="*/ 22177 w 48344"/>
              <a:gd name="connsiteY16" fmla="*/ 4579 h 43219"/>
              <a:gd name="connsiteX17" fmla="*/ 22536 w 48344"/>
              <a:gd name="connsiteY17" fmla="*/ 3189 h 43219"/>
              <a:gd name="connsiteX18" fmla="*/ 14036 w 48344"/>
              <a:gd name="connsiteY18" fmla="*/ 5051 h 43219"/>
              <a:gd name="connsiteX19" fmla="*/ 15336 w 48344"/>
              <a:gd name="connsiteY19" fmla="*/ 6399 h 43219"/>
              <a:gd name="connsiteX20" fmla="*/ 4163 w 48344"/>
              <a:gd name="connsiteY20" fmla="*/ 15648 h 43219"/>
              <a:gd name="connsiteX21" fmla="*/ 3936 w 48344"/>
              <a:gd name="connsiteY21" fmla="*/ 14229 h 43219"/>
              <a:gd name="connsiteX0" fmla="*/ 3936 w 48279"/>
              <a:gd name="connsiteY0" fmla="*/ 14229 h 43219"/>
              <a:gd name="connsiteX1" fmla="*/ 5659 w 48279"/>
              <a:gd name="connsiteY1" fmla="*/ 6766 h 43219"/>
              <a:gd name="connsiteX2" fmla="*/ 14041 w 48279"/>
              <a:gd name="connsiteY2" fmla="*/ 5061 h 43219"/>
              <a:gd name="connsiteX3" fmla="*/ 22492 w 48279"/>
              <a:gd name="connsiteY3" fmla="*/ 3291 h 43219"/>
              <a:gd name="connsiteX4" fmla="*/ 25785 w 48279"/>
              <a:gd name="connsiteY4" fmla="*/ 59 h 43219"/>
              <a:gd name="connsiteX5" fmla="*/ 29869 w 48279"/>
              <a:gd name="connsiteY5" fmla="*/ 2340 h 43219"/>
              <a:gd name="connsiteX6" fmla="*/ 35499 w 48279"/>
              <a:gd name="connsiteY6" fmla="*/ 549 h 43219"/>
              <a:gd name="connsiteX7" fmla="*/ 38354 w 48279"/>
              <a:gd name="connsiteY7" fmla="*/ 5435 h 43219"/>
              <a:gd name="connsiteX8" fmla="*/ 42018 w 48279"/>
              <a:gd name="connsiteY8" fmla="*/ 10177 h 43219"/>
              <a:gd name="connsiteX9" fmla="*/ 41854 w 48279"/>
              <a:gd name="connsiteY9" fmla="*/ 15319 h 43219"/>
              <a:gd name="connsiteX10" fmla="*/ 43052 w 48279"/>
              <a:gd name="connsiteY10" fmla="*/ 23181 h 43219"/>
              <a:gd name="connsiteX11" fmla="*/ 37440 w 48279"/>
              <a:gd name="connsiteY11" fmla="*/ 30063 h 43219"/>
              <a:gd name="connsiteX12" fmla="*/ 35431 w 48279"/>
              <a:gd name="connsiteY12" fmla="*/ 35960 h 43219"/>
              <a:gd name="connsiteX13" fmla="*/ 28591 w 48279"/>
              <a:gd name="connsiteY13" fmla="*/ 36674 h 43219"/>
              <a:gd name="connsiteX14" fmla="*/ 23703 w 48279"/>
              <a:gd name="connsiteY14" fmla="*/ 42965 h 43219"/>
              <a:gd name="connsiteX15" fmla="*/ 16516 w 48279"/>
              <a:gd name="connsiteY15" fmla="*/ 39125 h 43219"/>
              <a:gd name="connsiteX16" fmla="*/ 5840 w 48279"/>
              <a:gd name="connsiteY16" fmla="*/ 35331 h 43219"/>
              <a:gd name="connsiteX17" fmla="*/ 1146 w 48279"/>
              <a:gd name="connsiteY17" fmla="*/ 31109 h 43219"/>
              <a:gd name="connsiteX18" fmla="*/ 2149 w 48279"/>
              <a:gd name="connsiteY18" fmla="*/ 25410 h 43219"/>
              <a:gd name="connsiteX19" fmla="*/ 31 w 48279"/>
              <a:gd name="connsiteY19" fmla="*/ 19563 h 43219"/>
              <a:gd name="connsiteX20" fmla="*/ 3899 w 48279"/>
              <a:gd name="connsiteY20" fmla="*/ 14366 h 43219"/>
              <a:gd name="connsiteX21" fmla="*/ 3936 w 48279"/>
              <a:gd name="connsiteY21" fmla="*/ 14229 h 43219"/>
              <a:gd name="connsiteX0" fmla="*/ 8480002 w 8480002"/>
              <a:gd name="connsiteY0" fmla="*/ 4080799 h 4114546"/>
              <a:gd name="connsiteX1" fmla="*/ 8325782 w 8480002"/>
              <a:gd name="connsiteY1" fmla="*/ 3790102 h 4114546"/>
              <a:gd name="connsiteX0" fmla="*/ 8226627 w 8480002"/>
              <a:gd name="connsiteY0" fmla="*/ 3768490 h 4114546"/>
              <a:gd name="connsiteX1" fmla="*/ 7875315 w 8480002"/>
              <a:gd name="connsiteY1" fmla="*/ 3540007 h 4114546"/>
              <a:gd name="connsiteX2" fmla="*/ 8226627 w 8480002"/>
              <a:gd name="connsiteY2" fmla="*/ 3768490 h 4114546"/>
              <a:gd name="connsiteX0" fmla="*/ 8084412 w 8480002"/>
              <a:gd name="connsiteY0" fmla="*/ 3811104 h 4114546"/>
              <a:gd name="connsiteX1" fmla="*/ 8233007 w 8480002"/>
              <a:gd name="connsiteY1" fmla="*/ 3539679 h 4114546"/>
              <a:gd name="connsiteX2" fmla="*/ 8084412 w 8480002"/>
              <a:gd name="connsiteY2" fmla="*/ 3811104 h 4114546"/>
              <a:gd name="connsiteX0" fmla="*/ 4729 w 48279"/>
              <a:gd name="connsiteY0" fmla="*/ 26036 h 43219"/>
              <a:gd name="connsiteX1" fmla="*/ 2196 w 48279"/>
              <a:gd name="connsiteY1" fmla="*/ 25239 h 43219"/>
              <a:gd name="connsiteX2" fmla="*/ 6964 w 48279"/>
              <a:gd name="connsiteY2" fmla="*/ 34758 h 43219"/>
              <a:gd name="connsiteX3" fmla="*/ 5856 w 48279"/>
              <a:gd name="connsiteY3" fmla="*/ 35139 h 43219"/>
              <a:gd name="connsiteX4" fmla="*/ 16514 w 48279"/>
              <a:gd name="connsiteY4" fmla="*/ 38949 h 43219"/>
              <a:gd name="connsiteX5" fmla="*/ 15846 w 48279"/>
              <a:gd name="connsiteY5" fmla="*/ 37209 h 43219"/>
              <a:gd name="connsiteX6" fmla="*/ 28863 w 48279"/>
              <a:gd name="connsiteY6" fmla="*/ 34610 h 43219"/>
              <a:gd name="connsiteX7" fmla="*/ 28596 w 48279"/>
              <a:gd name="connsiteY7" fmla="*/ 36519 h 43219"/>
              <a:gd name="connsiteX8" fmla="*/ 34165 w 48279"/>
              <a:gd name="connsiteY8" fmla="*/ 22813 h 43219"/>
              <a:gd name="connsiteX9" fmla="*/ 37416 w 48279"/>
              <a:gd name="connsiteY9" fmla="*/ 29949 h 43219"/>
              <a:gd name="connsiteX10" fmla="*/ 41834 w 48279"/>
              <a:gd name="connsiteY10" fmla="*/ 15213 h 43219"/>
              <a:gd name="connsiteX11" fmla="*/ 40386 w 48279"/>
              <a:gd name="connsiteY11" fmla="*/ 17889 h 43219"/>
              <a:gd name="connsiteX12" fmla="*/ 38360 w 48279"/>
              <a:gd name="connsiteY12" fmla="*/ 5285 h 43219"/>
              <a:gd name="connsiteX13" fmla="*/ 38436 w 48279"/>
              <a:gd name="connsiteY13" fmla="*/ 6549 h 43219"/>
              <a:gd name="connsiteX14" fmla="*/ 29114 w 48279"/>
              <a:gd name="connsiteY14" fmla="*/ 3811 h 43219"/>
              <a:gd name="connsiteX15" fmla="*/ 29856 w 48279"/>
              <a:gd name="connsiteY15" fmla="*/ 2199 h 43219"/>
              <a:gd name="connsiteX16" fmla="*/ 22177 w 48279"/>
              <a:gd name="connsiteY16" fmla="*/ 4579 h 43219"/>
              <a:gd name="connsiteX17" fmla="*/ 22536 w 48279"/>
              <a:gd name="connsiteY17" fmla="*/ 3189 h 43219"/>
              <a:gd name="connsiteX18" fmla="*/ 14036 w 48279"/>
              <a:gd name="connsiteY18" fmla="*/ 5051 h 43219"/>
              <a:gd name="connsiteX19" fmla="*/ 15336 w 48279"/>
              <a:gd name="connsiteY19" fmla="*/ 6399 h 43219"/>
              <a:gd name="connsiteX20" fmla="*/ 4163 w 48279"/>
              <a:gd name="connsiteY20" fmla="*/ 15648 h 43219"/>
              <a:gd name="connsiteX21" fmla="*/ 3936 w 48279"/>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8226627 w 8325782"/>
              <a:gd name="connsiteY0" fmla="*/ 3768490 h 4114546"/>
              <a:gd name="connsiteX1" fmla="*/ 7875315 w 8325782"/>
              <a:gd name="connsiteY1" fmla="*/ 3540007 h 4114546"/>
              <a:gd name="connsiteX2" fmla="*/ 8226627 w 8325782"/>
              <a:gd name="connsiteY2" fmla="*/ 3768490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8226627 w 8325782"/>
              <a:gd name="connsiteY0" fmla="*/ 3768490 h 4114546"/>
              <a:gd name="connsiteX1" fmla="*/ 7875315 w 8325782"/>
              <a:gd name="connsiteY1" fmla="*/ 3540007 h 4114546"/>
              <a:gd name="connsiteX2" fmla="*/ 8226627 w 8325782"/>
              <a:gd name="connsiteY2" fmla="*/ 3768490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7875315 w 8325782"/>
              <a:gd name="connsiteY0" fmla="*/ 3540007 h 4114546"/>
              <a:gd name="connsiteX1" fmla="*/ 8226627 w 8325782"/>
              <a:gd name="connsiteY1" fmla="*/ 3768490 h 4114546"/>
              <a:gd name="connsiteX2" fmla="*/ 7966755 w 8325782"/>
              <a:gd name="connsiteY2" fmla="*/ 3631447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 name="connsiteX0" fmla="*/ 3936 w 47401"/>
              <a:gd name="connsiteY0" fmla="*/ 14229 h 43219"/>
              <a:gd name="connsiteX1" fmla="*/ 5659 w 47401"/>
              <a:gd name="connsiteY1" fmla="*/ 6766 h 43219"/>
              <a:gd name="connsiteX2" fmla="*/ 14041 w 47401"/>
              <a:gd name="connsiteY2" fmla="*/ 5061 h 43219"/>
              <a:gd name="connsiteX3" fmla="*/ 22492 w 47401"/>
              <a:gd name="connsiteY3" fmla="*/ 3291 h 43219"/>
              <a:gd name="connsiteX4" fmla="*/ 25785 w 47401"/>
              <a:gd name="connsiteY4" fmla="*/ 59 h 43219"/>
              <a:gd name="connsiteX5" fmla="*/ 29869 w 47401"/>
              <a:gd name="connsiteY5" fmla="*/ 2340 h 43219"/>
              <a:gd name="connsiteX6" fmla="*/ 35499 w 47401"/>
              <a:gd name="connsiteY6" fmla="*/ 549 h 43219"/>
              <a:gd name="connsiteX7" fmla="*/ 38354 w 47401"/>
              <a:gd name="connsiteY7" fmla="*/ 5435 h 43219"/>
              <a:gd name="connsiteX8" fmla="*/ 42018 w 47401"/>
              <a:gd name="connsiteY8" fmla="*/ 10177 h 43219"/>
              <a:gd name="connsiteX9" fmla="*/ 41854 w 47401"/>
              <a:gd name="connsiteY9" fmla="*/ 15319 h 43219"/>
              <a:gd name="connsiteX10" fmla="*/ 43052 w 47401"/>
              <a:gd name="connsiteY10" fmla="*/ 23181 h 43219"/>
              <a:gd name="connsiteX11" fmla="*/ 37440 w 47401"/>
              <a:gd name="connsiteY11" fmla="*/ 30063 h 43219"/>
              <a:gd name="connsiteX12" fmla="*/ 35431 w 47401"/>
              <a:gd name="connsiteY12" fmla="*/ 35960 h 43219"/>
              <a:gd name="connsiteX13" fmla="*/ 28591 w 47401"/>
              <a:gd name="connsiteY13" fmla="*/ 36674 h 43219"/>
              <a:gd name="connsiteX14" fmla="*/ 23703 w 47401"/>
              <a:gd name="connsiteY14" fmla="*/ 42965 h 43219"/>
              <a:gd name="connsiteX15" fmla="*/ 16516 w 47401"/>
              <a:gd name="connsiteY15" fmla="*/ 39125 h 43219"/>
              <a:gd name="connsiteX16" fmla="*/ 5840 w 47401"/>
              <a:gd name="connsiteY16" fmla="*/ 35331 h 43219"/>
              <a:gd name="connsiteX17" fmla="*/ 1146 w 47401"/>
              <a:gd name="connsiteY17" fmla="*/ 31109 h 43219"/>
              <a:gd name="connsiteX18" fmla="*/ 2149 w 47401"/>
              <a:gd name="connsiteY18" fmla="*/ 25410 h 43219"/>
              <a:gd name="connsiteX19" fmla="*/ 31 w 47401"/>
              <a:gd name="connsiteY19" fmla="*/ 19563 h 43219"/>
              <a:gd name="connsiteX20" fmla="*/ 3899 w 47401"/>
              <a:gd name="connsiteY20" fmla="*/ 14366 h 43219"/>
              <a:gd name="connsiteX21" fmla="*/ 3936 w 47401"/>
              <a:gd name="connsiteY21" fmla="*/ 14229 h 43219"/>
              <a:gd name="connsiteX0" fmla="*/ 8043274 w 8325782"/>
              <a:gd name="connsiteY0" fmla="*/ 3862435 h 4114546"/>
              <a:gd name="connsiteX1" fmla="*/ 8325782 w 8325782"/>
              <a:gd name="connsiteY1" fmla="*/ 3790102 h 4114546"/>
              <a:gd name="connsiteX0" fmla="*/ 7875315 w 8325782"/>
              <a:gd name="connsiteY0" fmla="*/ 3540007 h 4114546"/>
              <a:gd name="connsiteX1" fmla="*/ 7966755 w 8325782"/>
              <a:gd name="connsiteY1" fmla="*/ 3631447 h 4114546"/>
              <a:gd name="connsiteX0" fmla="*/ 8084412 w 8325782"/>
              <a:gd name="connsiteY0" fmla="*/ 3811104 h 4114546"/>
              <a:gd name="connsiteX1" fmla="*/ 8233007 w 8325782"/>
              <a:gd name="connsiteY1" fmla="*/ 3539679 h 4114546"/>
              <a:gd name="connsiteX2" fmla="*/ 8084412 w 8325782"/>
              <a:gd name="connsiteY2" fmla="*/ 3811104 h 4114546"/>
              <a:gd name="connsiteX0" fmla="*/ 4729 w 47401"/>
              <a:gd name="connsiteY0" fmla="*/ 26036 h 43219"/>
              <a:gd name="connsiteX1" fmla="*/ 2196 w 47401"/>
              <a:gd name="connsiteY1" fmla="*/ 25239 h 43219"/>
              <a:gd name="connsiteX2" fmla="*/ 6964 w 47401"/>
              <a:gd name="connsiteY2" fmla="*/ 34758 h 43219"/>
              <a:gd name="connsiteX3" fmla="*/ 5856 w 47401"/>
              <a:gd name="connsiteY3" fmla="*/ 35139 h 43219"/>
              <a:gd name="connsiteX4" fmla="*/ 16514 w 47401"/>
              <a:gd name="connsiteY4" fmla="*/ 38949 h 43219"/>
              <a:gd name="connsiteX5" fmla="*/ 15846 w 47401"/>
              <a:gd name="connsiteY5" fmla="*/ 37209 h 43219"/>
              <a:gd name="connsiteX6" fmla="*/ 28863 w 47401"/>
              <a:gd name="connsiteY6" fmla="*/ 34610 h 43219"/>
              <a:gd name="connsiteX7" fmla="*/ 28596 w 47401"/>
              <a:gd name="connsiteY7" fmla="*/ 36519 h 43219"/>
              <a:gd name="connsiteX8" fmla="*/ 34165 w 47401"/>
              <a:gd name="connsiteY8" fmla="*/ 22813 h 43219"/>
              <a:gd name="connsiteX9" fmla="*/ 37416 w 47401"/>
              <a:gd name="connsiteY9" fmla="*/ 29949 h 43219"/>
              <a:gd name="connsiteX10" fmla="*/ 41834 w 47401"/>
              <a:gd name="connsiteY10" fmla="*/ 15213 h 43219"/>
              <a:gd name="connsiteX11" fmla="*/ 40386 w 47401"/>
              <a:gd name="connsiteY11" fmla="*/ 17889 h 43219"/>
              <a:gd name="connsiteX12" fmla="*/ 38360 w 47401"/>
              <a:gd name="connsiteY12" fmla="*/ 5285 h 43219"/>
              <a:gd name="connsiteX13" fmla="*/ 38436 w 47401"/>
              <a:gd name="connsiteY13" fmla="*/ 6549 h 43219"/>
              <a:gd name="connsiteX14" fmla="*/ 29114 w 47401"/>
              <a:gd name="connsiteY14" fmla="*/ 3811 h 43219"/>
              <a:gd name="connsiteX15" fmla="*/ 29856 w 47401"/>
              <a:gd name="connsiteY15" fmla="*/ 2199 h 43219"/>
              <a:gd name="connsiteX16" fmla="*/ 22177 w 47401"/>
              <a:gd name="connsiteY16" fmla="*/ 4579 h 43219"/>
              <a:gd name="connsiteX17" fmla="*/ 22536 w 47401"/>
              <a:gd name="connsiteY17" fmla="*/ 3189 h 43219"/>
              <a:gd name="connsiteX18" fmla="*/ 14036 w 47401"/>
              <a:gd name="connsiteY18" fmla="*/ 5051 h 43219"/>
              <a:gd name="connsiteX19" fmla="*/ 15336 w 47401"/>
              <a:gd name="connsiteY19" fmla="*/ 6399 h 43219"/>
              <a:gd name="connsiteX20" fmla="*/ 4163 w 47401"/>
              <a:gd name="connsiteY20" fmla="*/ 15648 h 43219"/>
              <a:gd name="connsiteX21" fmla="*/ 3936 w 47401"/>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401"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8325782" h="4114546">
                <a:moveTo>
                  <a:pt x="8043274" y="3862435"/>
                </a:moveTo>
                <a:lnTo>
                  <a:pt x="8325782" y="3790102"/>
                </a:lnTo>
              </a:path>
              <a:path w="8325782" h="4114546">
                <a:moveTo>
                  <a:pt x="7875315" y="3540007"/>
                </a:moveTo>
                <a:lnTo>
                  <a:pt x="7966755" y="3631447"/>
                </a:lnTo>
              </a:path>
              <a:path w="8325782" h="4114546">
                <a:moveTo>
                  <a:pt x="8084412" y="3811104"/>
                </a:moveTo>
                <a:lnTo>
                  <a:pt x="8233007" y="3539679"/>
                </a:lnTo>
                <a:lnTo>
                  <a:pt x="8084412" y="3811104"/>
                </a:lnTo>
                <a:close/>
              </a:path>
              <a:path w="47401"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68829" rIns="463036" rtlCol="0" anchor="t" anchorCtr="1"/>
          <a:lstStyle/>
          <a:p>
            <a:pPr algn="ctr"/>
            <a:r>
              <a:rPr lang="en-US" sz="3376" dirty="0">
                <a:solidFill>
                  <a:schemeClr val="tx1"/>
                </a:solidFill>
              </a:rPr>
              <a:t>LIMS</a:t>
            </a:r>
          </a:p>
        </p:txBody>
      </p:sp>
      <p:graphicFrame>
        <p:nvGraphicFramePr>
          <p:cNvPr id="20" name="Content Placeholder 5"/>
          <p:cNvGraphicFramePr>
            <a:graphicFrameLocks noGrp="1"/>
          </p:cNvGraphicFramePr>
          <p:nvPr>
            <p:extLst>
              <p:ext uri="{D42A27DB-BD31-4B8C-83A1-F6EECF244321}">
                <p14:modId xmlns:p14="http://schemas.microsoft.com/office/powerpoint/2010/main" val="1227056116"/>
              </p:ext>
            </p:extLst>
          </p:nvPr>
        </p:nvGraphicFramePr>
        <p:xfrm>
          <a:off x="2930186" y="948983"/>
          <a:ext cx="3337617" cy="3068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864448" y="37020"/>
            <a:ext cx="5537164" cy="571500"/>
          </a:xfrm>
        </p:spPr>
        <p:txBody>
          <a:bodyPr>
            <a:noAutofit/>
          </a:bodyPr>
          <a:lstStyle/>
          <a:p>
            <a:pPr algn="ctr"/>
            <a:r>
              <a:rPr lang="en-US" sz="2700"/>
              <a:t>LIMS Help </a:t>
            </a:r>
            <a:r>
              <a:rPr lang="en-US" sz="2700" dirty="0"/>
              <a:t>M</a:t>
            </a:r>
            <a:r>
              <a:rPr lang="en-US" sz="2700"/>
              <a:t>anage the Data Lifecycle</a:t>
            </a:r>
            <a:endParaRPr lang="en-US" sz="2700" dirty="0"/>
          </a:p>
        </p:txBody>
      </p:sp>
      <p:sp>
        <p:nvSpPr>
          <p:cNvPr id="24" name="Rectangle 23"/>
          <p:cNvSpPr/>
          <p:nvPr/>
        </p:nvSpPr>
        <p:spPr>
          <a:xfrm>
            <a:off x="5839365" y="948983"/>
            <a:ext cx="715260" cy="248209"/>
          </a:xfrm>
          <a:prstGeom prst="rect">
            <a:avLst/>
          </a:prstGeom>
        </p:spPr>
        <p:txBody>
          <a:bodyPr wrap="none">
            <a:spAutoFit/>
          </a:bodyPr>
          <a:lstStyle/>
          <a:p>
            <a:pPr defTabSz="257243">
              <a:defRPr/>
            </a:pPr>
            <a:r>
              <a:rPr lang="en-US" sz="1013" b="1" dirty="0"/>
              <a:t>Metadata</a:t>
            </a:r>
          </a:p>
        </p:txBody>
      </p:sp>
      <p:sp>
        <p:nvSpPr>
          <p:cNvPr id="40" name="Arrow: Right 39"/>
          <p:cNvSpPr/>
          <p:nvPr/>
        </p:nvSpPr>
        <p:spPr>
          <a:xfrm rot="6750000">
            <a:off x="5659818" y="1123664"/>
            <a:ext cx="165950" cy="210108"/>
          </a:xfrm>
          <a:prstGeom prst="rightArrow">
            <a:avLst>
              <a:gd name="adj1" fmla="val 60000"/>
              <a:gd name="adj2" fmla="val 50000"/>
            </a:avLst>
          </a:prstGeom>
          <a:solidFill>
            <a:schemeClr val="bg2"/>
          </a:solidFill>
          <a:ln>
            <a:noFill/>
          </a:ln>
          <a:effectLst/>
        </p:spPr>
        <p:style>
          <a:lnRef idx="0">
            <a:scrgbClr r="0" g="0" b="0"/>
          </a:lnRef>
          <a:fillRef idx="1">
            <a:scrgbClr r="0" g="0" b="0"/>
          </a:fillRef>
          <a:effectRef idx="0">
            <a:scrgbClr r="0" g="0" b="0"/>
          </a:effectRef>
          <a:fontRef idx="minor">
            <a:schemeClr val="lt1"/>
          </a:fontRef>
        </p:style>
      </p:sp>
      <p:sp>
        <p:nvSpPr>
          <p:cNvPr id="41" name="Arrow: Right 4"/>
          <p:cNvSpPr txBox="1"/>
          <p:nvPr/>
        </p:nvSpPr>
        <p:spPr>
          <a:xfrm rot="17550000">
            <a:off x="5694237" y="1142688"/>
            <a:ext cx="116165" cy="126065"/>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75147">
              <a:lnSpc>
                <a:spcPct val="90000"/>
              </a:lnSpc>
              <a:spcBef>
                <a:spcPct val="0"/>
              </a:spcBef>
              <a:spcAft>
                <a:spcPct val="35000"/>
              </a:spcAft>
            </a:pPr>
            <a:endParaRPr lang="en-US" sz="844">
              <a:solidFill>
                <a:sysClr val="window" lastClr="FFFFFF"/>
              </a:solidFill>
              <a:latin typeface="Calibri" panose="020F0502020204030204"/>
            </a:endParaRPr>
          </a:p>
        </p:txBody>
      </p:sp>
      <p:sp>
        <p:nvSpPr>
          <p:cNvPr id="26" name="Arrow: Right 25"/>
          <p:cNvSpPr/>
          <p:nvPr/>
        </p:nvSpPr>
        <p:spPr>
          <a:xfrm rot="10946547">
            <a:off x="5839365" y="1514225"/>
            <a:ext cx="165950" cy="210108"/>
          </a:xfrm>
          <a:prstGeom prst="rightArrow">
            <a:avLst>
              <a:gd name="adj1" fmla="val 60000"/>
              <a:gd name="adj2" fmla="val 50000"/>
            </a:avLst>
          </a:prstGeom>
          <a:solidFill>
            <a:schemeClr val="bg2"/>
          </a:solidFill>
          <a:ln>
            <a:noFill/>
          </a:ln>
          <a:effectLst/>
        </p:spPr>
        <p:style>
          <a:lnRef idx="0">
            <a:scrgbClr r="0" g="0" b="0"/>
          </a:lnRef>
          <a:fillRef idx="1">
            <a:scrgbClr r="0" g="0" b="0"/>
          </a:fillRef>
          <a:effectRef idx="0">
            <a:scrgbClr r="0" g="0" b="0"/>
          </a:effectRef>
          <a:fontRef idx="minor">
            <a:schemeClr val="lt1"/>
          </a:fontRef>
        </p:style>
      </p:sp>
      <p:sp>
        <p:nvSpPr>
          <p:cNvPr id="27" name="Arrow: Right 4"/>
          <p:cNvSpPr txBox="1"/>
          <p:nvPr/>
        </p:nvSpPr>
        <p:spPr>
          <a:xfrm rot="146547">
            <a:off x="5889127" y="1557307"/>
            <a:ext cx="116165" cy="126065"/>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75147">
              <a:lnSpc>
                <a:spcPct val="90000"/>
              </a:lnSpc>
              <a:spcBef>
                <a:spcPct val="0"/>
              </a:spcBef>
              <a:spcAft>
                <a:spcPct val="35000"/>
              </a:spcAft>
            </a:pPr>
            <a:endParaRPr lang="en-US" sz="844">
              <a:solidFill>
                <a:sysClr val="window" lastClr="FFFFFF"/>
              </a:solidFill>
              <a:latin typeface="Calibri" panose="020F0502020204030204"/>
            </a:endParaRPr>
          </a:p>
        </p:txBody>
      </p:sp>
      <p:sp>
        <p:nvSpPr>
          <p:cNvPr id="3" name="TextBox 2"/>
          <p:cNvSpPr txBox="1"/>
          <p:nvPr/>
        </p:nvSpPr>
        <p:spPr>
          <a:xfrm>
            <a:off x="4197551" y="2015174"/>
            <a:ext cx="822804" cy="222240"/>
          </a:xfrm>
          <a:prstGeom prst="rect">
            <a:avLst/>
          </a:prstGeom>
          <a:noFill/>
        </p:spPr>
        <p:txBody>
          <a:bodyPr wrap="square" rtlCol="0">
            <a:spAutoFit/>
          </a:bodyPr>
          <a:lstStyle/>
          <a:p>
            <a:r>
              <a:rPr lang="en-US" sz="844" i="1" dirty="0"/>
              <a:t>Read + Extract</a:t>
            </a:r>
          </a:p>
        </p:txBody>
      </p:sp>
      <p:sp>
        <p:nvSpPr>
          <p:cNvPr id="28" name="TextBox 27"/>
          <p:cNvSpPr txBox="1"/>
          <p:nvPr/>
        </p:nvSpPr>
        <p:spPr>
          <a:xfrm>
            <a:off x="5580132" y="2847294"/>
            <a:ext cx="1109611" cy="352148"/>
          </a:xfrm>
          <a:prstGeom prst="rect">
            <a:avLst/>
          </a:prstGeom>
          <a:noFill/>
        </p:spPr>
        <p:txBody>
          <a:bodyPr wrap="square" rtlCol="0">
            <a:spAutoFit/>
          </a:bodyPr>
          <a:lstStyle/>
          <a:p>
            <a:pPr algn="ctr"/>
            <a:r>
              <a:rPr lang="en-US" sz="844" i="1" dirty="0"/>
              <a:t>Front-End File Management Tools</a:t>
            </a:r>
          </a:p>
        </p:txBody>
      </p:sp>
      <p:sp>
        <p:nvSpPr>
          <p:cNvPr id="29" name="TextBox 28"/>
          <p:cNvSpPr txBox="1"/>
          <p:nvPr/>
        </p:nvSpPr>
        <p:spPr>
          <a:xfrm>
            <a:off x="2786168" y="3138210"/>
            <a:ext cx="865285" cy="482055"/>
          </a:xfrm>
          <a:prstGeom prst="rect">
            <a:avLst/>
          </a:prstGeom>
          <a:noFill/>
        </p:spPr>
        <p:txBody>
          <a:bodyPr wrap="square" rtlCol="0">
            <a:spAutoFit/>
          </a:bodyPr>
          <a:lstStyle/>
          <a:p>
            <a:pPr algn="ctr"/>
            <a:r>
              <a:rPr lang="en-US" sz="844" i="1" dirty="0"/>
              <a:t>Convert </a:t>
            </a:r>
          </a:p>
          <a:p>
            <a:pPr algn="ctr"/>
            <a:r>
              <a:rPr lang="en-US" sz="844" i="1" dirty="0"/>
              <a:t>+ </a:t>
            </a:r>
          </a:p>
          <a:p>
            <a:pPr algn="ctr"/>
            <a:r>
              <a:rPr lang="en-US" sz="844" i="1" dirty="0"/>
              <a:t>Export</a:t>
            </a:r>
          </a:p>
        </p:txBody>
      </p:sp>
      <p:sp>
        <p:nvSpPr>
          <p:cNvPr id="30" name="TextBox 29"/>
          <p:cNvSpPr txBox="1"/>
          <p:nvPr/>
        </p:nvSpPr>
        <p:spPr>
          <a:xfrm>
            <a:off x="4312767" y="3186353"/>
            <a:ext cx="576778" cy="222240"/>
          </a:xfrm>
          <a:prstGeom prst="rect">
            <a:avLst/>
          </a:prstGeom>
          <a:noFill/>
        </p:spPr>
        <p:txBody>
          <a:bodyPr wrap="square" rtlCol="0">
            <a:spAutoFit/>
          </a:bodyPr>
          <a:lstStyle/>
          <a:p>
            <a:r>
              <a:rPr lang="en-US" sz="844" i="1" dirty="0"/>
              <a:t>Curation</a:t>
            </a:r>
          </a:p>
        </p:txBody>
      </p:sp>
      <p:sp>
        <p:nvSpPr>
          <p:cNvPr id="5" name="Rectangle 4"/>
          <p:cNvSpPr/>
          <p:nvPr/>
        </p:nvSpPr>
        <p:spPr>
          <a:xfrm>
            <a:off x="2728560" y="2665466"/>
            <a:ext cx="508473" cy="222240"/>
          </a:xfrm>
          <a:prstGeom prst="rect">
            <a:avLst/>
          </a:prstGeom>
        </p:spPr>
        <p:txBody>
          <a:bodyPr wrap="none">
            <a:spAutoFit/>
          </a:bodyPr>
          <a:lstStyle/>
          <a:p>
            <a:r>
              <a:rPr lang="en-US" sz="844" i="1" dirty="0"/>
              <a:t>Archive</a:t>
            </a:r>
            <a:endParaRPr lang="en-US" sz="844" dirty="0"/>
          </a:p>
        </p:txBody>
      </p:sp>
      <p:sp>
        <p:nvSpPr>
          <p:cNvPr id="14" name="Slide Number Placeholder 13"/>
          <p:cNvSpPr>
            <a:spLocks noGrp="1"/>
          </p:cNvSpPr>
          <p:nvPr>
            <p:ph type="sldNum" sz="quarter" idx="12"/>
          </p:nvPr>
        </p:nvSpPr>
        <p:spPr/>
        <p:txBody>
          <a:bodyPr/>
          <a:lstStyle/>
          <a:p>
            <a:pPr>
              <a:defRPr/>
            </a:pPr>
            <a:fld id="{09954CA3-D4D3-9A48-835D-EE206C73C9EB}" type="slidenum">
              <a:rPr lang="en-US" smtClean="0"/>
              <a:pPr>
                <a:defRPr/>
              </a:pPr>
              <a:t>31</a:t>
            </a:fld>
            <a:endParaRPr lang="en-US" sz="450" dirty="0">
              <a:latin typeface="Times" charset="0"/>
            </a:endParaRPr>
          </a:p>
        </p:txBody>
      </p:sp>
      <p:sp>
        <p:nvSpPr>
          <p:cNvPr id="35" name="Rectangle 34"/>
          <p:cNvSpPr/>
          <p:nvPr/>
        </p:nvSpPr>
        <p:spPr>
          <a:xfrm>
            <a:off x="5996770" y="1511380"/>
            <a:ext cx="439544" cy="248209"/>
          </a:xfrm>
          <a:prstGeom prst="rect">
            <a:avLst/>
          </a:prstGeom>
        </p:spPr>
        <p:txBody>
          <a:bodyPr wrap="none">
            <a:spAutoFit/>
          </a:bodyPr>
          <a:lstStyle/>
          <a:p>
            <a:pPr defTabSz="257243">
              <a:defRPr/>
            </a:pPr>
            <a:r>
              <a:rPr lang="en-US" sz="1013" b="1"/>
              <a:t>Data</a:t>
            </a:r>
            <a:endParaRPr lang="en-US" sz="1013" b="1" dirty="0"/>
          </a:p>
        </p:txBody>
      </p:sp>
      <p:pic>
        <p:nvPicPr>
          <p:cNvPr id="1026" name="Picture 2" descr="https://www.fei.com/uploadedImages/FEISite/Pages/Products/SEM/Quattro/Quattro_465x465.png?n=889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357833" y="604088"/>
            <a:ext cx="1303020" cy="13030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676714" y="4184760"/>
            <a:ext cx="2234907" cy="253916"/>
          </a:xfrm>
          <a:prstGeom prst="rect">
            <a:avLst/>
          </a:prstGeom>
          <a:noFill/>
        </p:spPr>
        <p:txBody>
          <a:bodyPr wrap="none" rtlCol="0">
            <a:spAutoFit/>
          </a:bodyPr>
          <a:lstStyle/>
          <a:p>
            <a:r>
              <a:rPr lang="en-US" sz="1050" dirty="0"/>
              <a:t>Credit:  Rachel Devers, SURF program</a:t>
            </a:r>
          </a:p>
        </p:txBody>
      </p:sp>
    </p:spTree>
    <p:extLst>
      <p:ext uri="{BB962C8B-B14F-4D97-AF65-F5344CB8AC3E}">
        <p14:creationId xmlns:p14="http://schemas.microsoft.com/office/powerpoint/2010/main" val="14329810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Data Curation System</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32</a:t>
            </a:fld>
            <a:endParaRPr lang="en-US" sz="450" dirty="0">
              <a:latin typeface="Times" charset="0"/>
            </a:endParaRPr>
          </a:p>
        </p:txBody>
      </p:sp>
      <p:pic>
        <p:nvPicPr>
          <p:cNvPr id="5" name="Picture 4" descr="MDCS-1.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6840" y="628650"/>
            <a:ext cx="5636385" cy="3728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5594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Data Curation System</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33</a:t>
            </a:fld>
            <a:endParaRPr lang="en-US" sz="450" dirty="0">
              <a:latin typeface="Times" charset="0"/>
            </a:endParaRPr>
          </a:p>
        </p:txBody>
      </p:sp>
      <p:grpSp>
        <p:nvGrpSpPr>
          <p:cNvPr id="7" name="Group 6"/>
          <p:cNvGrpSpPr/>
          <p:nvPr/>
        </p:nvGrpSpPr>
        <p:grpSpPr>
          <a:xfrm>
            <a:off x="3474678" y="1714910"/>
            <a:ext cx="2372802" cy="1705191"/>
            <a:chOff x="3108903" y="2286547"/>
            <a:chExt cx="3163737" cy="2273588"/>
          </a:xfrm>
        </p:grpSpPr>
        <p:sp>
          <p:nvSpPr>
            <p:cNvPr id="8" name="Rectangle 7"/>
            <p:cNvSpPr/>
            <p:nvPr/>
          </p:nvSpPr>
          <p:spPr>
            <a:xfrm>
              <a:off x="3600566" y="2286547"/>
              <a:ext cx="19812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prstClr val="black"/>
                  </a:solidFill>
                  <a:latin typeface="Calibri"/>
                </a:rPr>
                <a:t>Web</a:t>
              </a:r>
            </a:p>
            <a:p>
              <a:pPr algn="ctr"/>
              <a:r>
                <a:rPr lang="en-US" sz="1200" dirty="0">
                  <a:solidFill>
                    <a:prstClr val="black"/>
                  </a:solidFill>
                  <a:latin typeface="Calibri"/>
                </a:rPr>
                <a:t>Framework</a:t>
              </a:r>
            </a:p>
          </p:txBody>
        </p:sp>
        <p:sp>
          <p:nvSpPr>
            <p:cNvPr id="9" name="TextBox 8"/>
            <p:cNvSpPr txBox="1"/>
            <p:nvPr/>
          </p:nvSpPr>
          <p:spPr>
            <a:xfrm>
              <a:off x="3745635" y="4006138"/>
              <a:ext cx="1691062" cy="553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50" dirty="0">
                  <a:solidFill>
                    <a:prstClr val="white"/>
                  </a:solidFill>
                  <a:latin typeface="Calibri"/>
                </a:rPr>
                <a:t>Data Management  </a:t>
              </a:r>
            </a:p>
            <a:p>
              <a:pPr algn="ctr"/>
              <a:r>
                <a:rPr lang="en-US" sz="1050" dirty="0">
                  <a:solidFill>
                    <a:prstClr val="white"/>
                  </a:solidFill>
                  <a:latin typeface="Calibri"/>
                </a:rPr>
                <a:t>&amp; Search Engine</a:t>
              </a:r>
            </a:p>
          </p:txBody>
        </p:sp>
        <p:sp>
          <p:nvSpPr>
            <p:cNvPr id="10" name="TextBox 9"/>
            <p:cNvSpPr txBox="1"/>
            <p:nvPr/>
          </p:nvSpPr>
          <p:spPr>
            <a:xfrm>
              <a:off x="3108903" y="3581947"/>
              <a:ext cx="957955" cy="33855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050" dirty="0">
                  <a:solidFill>
                    <a:prstClr val="white"/>
                  </a:solidFill>
                  <a:latin typeface="Calibri"/>
                </a:rPr>
                <a:t>Harvester</a:t>
              </a:r>
            </a:p>
          </p:txBody>
        </p:sp>
        <p:sp>
          <p:nvSpPr>
            <p:cNvPr id="11" name="TextBox 10"/>
            <p:cNvSpPr txBox="1"/>
            <p:nvPr/>
          </p:nvSpPr>
          <p:spPr>
            <a:xfrm>
              <a:off x="3206927" y="3010447"/>
              <a:ext cx="885285" cy="33855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050" dirty="0">
                  <a:solidFill>
                    <a:prstClr val="white"/>
                  </a:solidFill>
                  <a:latin typeface="Calibri"/>
                </a:rPr>
                <a:t>REST API</a:t>
              </a:r>
            </a:p>
          </p:txBody>
        </p:sp>
        <p:sp>
          <p:nvSpPr>
            <p:cNvPr id="12" name="TextBox 11"/>
            <p:cNvSpPr txBox="1"/>
            <p:nvPr/>
          </p:nvSpPr>
          <p:spPr>
            <a:xfrm>
              <a:off x="3391128" y="2438947"/>
              <a:ext cx="519800" cy="33855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050" dirty="0">
                  <a:solidFill>
                    <a:prstClr val="white"/>
                  </a:solidFill>
                  <a:latin typeface="Calibri"/>
                </a:rPr>
                <a:t>GUI</a:t>
              </a:r>
            </a:p>
          </p:txBody>
        </p:sp>
        <p:sp>
          <p:nvSpPr>
            <p:cNvPr id="13" name="TextBox 12"/>
            <p:cNvSpPr txBox="1"/>
            <p:nvPr/>
          </p:nvSpPr>
          <p:spPr>
            <a:xfrm>
              <a:off x="5028281" y="3350370"/>
              <a:ext cx="1244359" cy="33855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050" dirty="0">
                  <a:solidFill>
                    <a:prstClr val="white"/>
                  </a:solidFill>
                  <a:latin typeface="Calibri"/>
                </a:rPr>
                <a:t>Data Provider</a:t>
              </a:r>
            </a:p>
          </p:txBody>
        </p:sp>
        <p:sp>
          <p:nvSpPr>
            <p:cNvPr id="14" name="TextBox 13"/>
            <p:cNvSpPr txBox="1"/>
            <p:nvPr/>
          </p:nvSpPr>
          <p:spPr>
            <a:xfrm>
              <a:off x="5219928" y="2740770"/>
              <a:ext cx="872462" cy="33855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050" dirty="0">
                  <a:solidFill>
                    <a:prstClr val="white"/>
                  </a:solidFill>
                  <a:latin typeface="Calibri"/>
                </a:rPr>
                <a:t>Exporter</a:t>
              </a:r>
            </a:p>
          </p:txBody>
        </p:sp>
      </p:grpSp>
      <p:grpSp>
        <p:nvGrpSpPr>
          <p:cNvPr id="15" name="Group 14"/>
          <p:cNvGrpSpPr/>
          <p:nvPr/>
        </p:nvGrpSpPr>
        <p:grpSpPr>
          <a:xfrm>
            <a:off x="1152337" y="743093"/>
            <a:ext cx="2534009" cy="1460930"/>
            <a:chOff x="12450" y="990791"/>
            <a:chExt cx="3378678" cy="1947906"/>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50" y="990791"/>
              <a:ext cx="3180611" cy="1947906"/>
            </a:xfrm>
            <a:prstGeom prst="rect">
              <a:avLst/>
            </a:prstGeom>
          </p:spPr>
        </p:pic>
        <p:pic>
          <p:nvPicPr>
            <p:cNvPr id="17" name="Picture 16" descr="mdc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447" y="1139173"/>
              <a:ext cx="1963236" cy="1218773"/>
            </a:xfrm>
            <a:prstGeom prst="rect">
              <a:avLst/>
            </a:prstGeom>
          </p:spPr>
        </p:pic>
        <p:cxnSp>
          <p:nvCxnSpPr>
            <p:cNvPr id="18" name="Straight Arrow Connector 17"/>
            <p:cNvCxnSpPr>
              <a:endCxn id="45" idx="1"/>
            </p:cNvCxnSpPr>
            <p:nvPr/>
          </p:nvCxnSpPr>
          <p:spPr>
            <a:xfrm>
              <a:off x="2664601" y="1574232"/>
              <a:ext cx="726527" cy="101860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202126" y="2310072"/>
            <a:ext cx="2346070" cy="2078052"/>
            <a:chOff x="78834" y="3080096"/>
            <a:chExt cx="3128093" cy="2770736"/>
          </a:xfrm>
        </p:grpSpPr>
        <p:pic>
          <p:nvPicPr>
            <p:cNvPr id="20" name="Picture 11" descr="C:\Users\dima\AppData\Local\Microsoft\Windows\Temporary Internet Files\Content.IE5\SO009K1H\Gear-icon[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5407" y="3097611"/>
              <a:ext cx="85725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1552261" y="3933513"/>
              <a:ext cx="1358749" cy="400109"/>
            </a:xfrm>
            <a:prstGeom prst="rect">
              <a:avLst/>
            </a:prstGeom>
            <a:noFill/>
          </p:spPr>
          <p:txBody>
            <a:bodyPr wrap="none" rtlCol="0">
              <a:spAutoFit/>
            </a:bodyPr>
            <a:lstStyle/>
            <a:p>
              <a:r>
                <a:rPr lang="en-US" sz="1350" dirty="0">
                  <a:solidFill>
                    <a:prstClr val="black"/>
                  </a:solidFill>
                  <a:latin typeface="Calibri"/>
                </a:rPr>
                <a:t>User Scripts</a:t>
              </a:r>
            </a:p>
          </p:txBody>
        </p:sp>
        <p:cxnSp>
          <p:nvCxnSpPr>
            <p:cNvPr id="22" name="Straight Arrow Connector 21"/>
            <p:cNvCxnSpPr>
              <a:endCxn id="44" idx="1"/>
            </p:cNvCxnSpPr>
            <p:nvPr/>
          </p:nvCxnSpPr>
          <p:spPr>
            <a:xfrm flipV="1">
              <a:off x="2664601" y="3164336"/>
              <a:ext cx="542326" cy="15388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834" y="3948105"/>
              <a:ext cx="1248633" cy="400109"/>
            </a:xfrm>
            <a:prstGeom prst="rect">
              <a:avLst/>
            </a:prstGeom>
            <a:noFill/>
            <a:effectLst/>
          </p:spPr>
          <p:txBody>
            <a:bodyPr wrap="none" rtlCol="0">
              <a:spAutoFit/>
            </a:bodyPr>
            <a:lstStyle/>
            <a:p>
              <a:r>
                <a:rPr lang="en-US" sz="1350" dirty="0">
                  <a:solidFill>
                    <a:prstClr val="black"/>
                  </a:solidFill>
                  <a:latin typeface="Calibri"/>
                </a:rPr>
                <a:t>Simulation</a:t>
              </a:r>
            </a:p>
          </p:txBody>
        </p:sp>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3971" y="3080096"/>
              <a:ext cx="949888" cy="934913"/>
            </a:xfrm>
            <a:prstGeom prst="rect">
              <a:avLst/>
            </a:prstGeom>
            <a:ln w="19050" cmpd="sng">
              <a:solidFill>
                <a:schemeClr val="tx1"/>
              </a:solidFill>
            </a:ln>
          </p:spPr>
        </p:pic>
        <p:cxnSp>
          <p:nvCxnSpPr>
            <p:cNvPr id="25" name="Straight Arrow Connector 24"/>
            <p:cNvCxnSpPr/>
            <p:nvPr/>
          </p:nvCxnSpPr>
          <p:spPr>
            <a:xfrm>
              <a:off x="1133859" y="3547553"/>
              <a:ext cx="621548" cy="725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834" y="5450723"/>
              <a:ext cx="1570430" cy="400109"/>
            </a:xfrm>
            <a:prstGeom prst="rect">
              <a:avLst/>
            </a:prstGeom>
            <a:noFill/>
            <a:effectLst/>
          </p:spPr>
          <p:txBody>
            <a:bodyPr wrap="none" rtlCol="0">
              <a:spAutoFit/>
            </a:bodyPr>
            <a:lstStyle/>
            <a:p>
              <a:r>
                <a:rPr lang="en-US" sz="1350" dirty="0">
                  <a:solidFill>
                    <a:prstClr val="black"/>
                  </a:solidFill>
                  <a:latin typeface="Calibri"/>
                </a:rPr>
                <a:t>Measurement</a:t>
              </a:r>
            </a:p>
          </p:txBody>
        </p:sp>
        <p:pic>
          <p:nvPicPr>
            <p:cNvPr id="27" name="Picture 26" descr="DSC03675_XRD_BrukerD8.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5562" y="4582713"/>
              <a:ext cx="1276416" cy="934913"/>
            </a:xfrm>
            <a:prstGeom prst="rect">
              <a:avLst/>
            </a:prstGeom>
            <a:ln w="19050" cmpd="sng">
              <a:solidFill>
                <a:schemeClr val="tx1"/>
              </a:solidFill>
            </a:ln>
          </p:spPr>
        </p:pic>
        <p:cxnSp>
          <p:nvCxnSpPr>
            <p:cNvPr id="28" name="Straight Arrow Connector 27"/>
            <p:cNvCxnSpPr/>
            <p:nvPr/>
          </p:nvCxnSpPr>
          <p:spPr>
            <a:xfrm flipV="1">
              <a:off x="813770" y="3832475"/>
              <a:ext cx="941637" cy="75023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94382" y="2743611"/>
            <a:ext cx="6173235" cy="2104286"/>
            <a:chOff x="201843" y="3658147"/>
            <a:chExt cx="8230980" cy="2805714"/>
          </a:xfrm>
        </p:grpSpPr>
        <p:sp>
          <p:nvSpPr>
            <p:cNvPr id="30" name="TextBox 29"/>
            <p:cNvSpPr txBox="1"/>
            <p:nvPr/>
          </p:nvSpPr>
          <p:spPr>
            <a:xfrm>
              <a:off x="7376892" y="4706795"/>
              <a:ext cx="105593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200" dirty="0">
                  <a:solidFill>
                    <a:prstClr val="white"/>
                  </a:solidFill>
                  <a:latin typeface="Calibri"/>
                </a:rPr>
                <a:t>Harvester</a:t>
              </a:r>
            </a:p>
          </p:txBody>
        </p:sp>
        <p:sp>
          <p:nvSpPr>
            <p:cNvPr id="31" name="TextBox 30"/>
            <p:cNvSpPr txBox="1"/>
            <p:nvPr/>
          </p:nvSpPr>
          <p:spPr>
            <a:xfrm>
              <a:off x="201843" y="6094529"/>
              <a:ext cx="1381061" cy="3693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200" dirty="0">
                  <a:solidFill>
                    <a:prstClr val="white"/>
                  </a:solidFill>
                  <a:latin typeface="Calibri"/>
                </a:rPr>
                <a:t>Data Provider</a:t>
              </a:r>
            </a:p>
          </p:txBody>
        </p:sp>
        <p:cxnSp>
          <p:nvCxnSpPr>
            <p:cNvPr id="32" name="Straight Arrow Connector 31"/>
            <p:cNvCxnSpPr/>
            <p:nvPr/>
          </p:nvCxnSpPr>
          <p:spPr>
            <a:xfrm>
              <a:off x="6043068" y="3658147"/>
              <a:ext cx="1519371" cy="106382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43" idx="1"/>
            </p:cNvCxnSpPr>
            <p:nvPr/>
          </p:nvCxnSpPr>
          <p:spPr>
            <a:xfrm flipV="1">
              <a:off x="1524000" y="3735836"/>
              <a:ext cx="1615264" cy="2527970"/>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928752" y="3397019"/>
            <a:ext cx="3369566" cy="1419820"/>
            <a:chOff x="2381001" y="4529357"/>
            <a:chExt cx="4492755" cy="1893093"/>
          </a:xfrm>
        </p:grpSpPr>
        <p:sp>
          <p:nvSpPr>
            <p:cNvPr id="35" name="TextBox 34"/>
            <p:cNvSpPr txBox="1"/>
            <p:nvPr/>
          </p:nvSpPr>
          <p:spPr>
            <a:xfrm>
              <a:off x="3210280" y="5745342"/>
              <a:ext cx="1119709" cy="400109"/>
            </a:xfrm>
            <a:prstGeom prst="rect">
              <a:avLst/>
            </a:prstGeom>
            <a:noFill/>
          </p:spPr>
          <p:txBody>
            <a:bodyPr wrap="none" rtlCol="0">
              <a:spAutoFit/>
            </a:bodyPr>
            <a:lstStyle/>
            <a:p>
              <a:pPr algn="ctr"/>
              <a:r>
                <a:rPr lang="en-US" sz="1350" dirty="0">
                  <a:solidFill>
                    <a:prstClr val="black"/>
                  </a:solidFill>
                  <a:latin typeface="Calibri"/>
                </a:rPr>
                <a:t>Database</a:t>
              </a:r>
            </a:p>
          </p:txBody>
        </p:sp>
        <p:sp>
          <p:nvSpPr>
            <p:cNvPr id="36" name="TextBox 35"/>
            <p:cNvSpPr txBox="1"/>
            <p:nvPr/>
          </p:nvSpPr>
          <p:spPr>
            <a:xfrm>
              <a:off x="4638228" y="5745342"/>
              <a:ext cx="1521615" cy="677108"/>
            </a:xfrm>
            <a:prstGeom prst="rect">
              <a:avLst/>
            </a:prstGeom>
            <a:noFill/>
          </p:spPr>
          <p:txBody>
            <a:bodyPr wrap="none" rtlCol="0">
              <a:spAutoFit/>
            </a:bodyPr>
            <a:lstStyle/>
            <a:p>
              <a:pPr algn="ctr"/>
              <a:r>
                <a:rPr lang="en-US" sz="1350" dirty="0">
                  <a:solidFill>
                    <a:prstClr val="black"/>
                  </a:solidFill>
                  <a:latin typeface="Calibri"/>
                </a:rPr>
                <a:t>Large Dataset</a:t>
              </a:r>
            </a:p>
            <a:p>
              <a:pPr algn="ctr"/>
              <a:r>
                <a:rPr lang="en-US" sz="1350" dirty="0">
                  <a:solidFill>
                    <a:prstClr val="black"/>
                  </a:solidFill>
                  <a:latin typeface="Calibri"/>
                </a:rPr>
                <a:t>Repository</a:t>
              </a:r>
            </a:p>
          </p:txBody>
        </p:sp>
        <p:sp>
          <p:nvSpPr>
            <p:cNvPr id="37" name="TextBox 36"/>
            <p:cNvSpPr txBox="1"/>
            <p:nvPr/>
          </p:nvSpPr>
          <p:spPr>
            <a:xfrm>
              <a:off x="5860231" y="5109712"/>
              <a:ext cx="1013525" cy="769441"/>
            </a:xfrm>
            <a:prstGeom prst="rect">
              <a:avLst/>
            </a:prstGeom>
            <a:noFill/>
          </p:spPr>
          <p:txBody>
            <a:bodyPr wrap="none" rtlCol="0">
              <a:spAutoFit/>
            </a:bodyPr>
            <a:lstStyle/>
            <a:p>
              <a:r>
                <a:rPr lang="en-US" sz="1050" i="1" dirty="0">
                  <a:solidFill>
                    <a:prstClr val="black"/>
                  </a:solidFill>
                  <a:latin typeface="Calibri"/>
                </a:rPr>
                <a:t>Images</a:t>
              </a:r>
            </a:p>
            <a:p>
              <a:r>
                <a:rPr lang="en-US" sz="1050" i="1" dirty="0">
                  <a:solidFill>
                    <a:prstClr val="black"/>
                  </a:solidFill>
                  <a:latin typeface="Calibri"/>
                </a:rPr>
                <a:t>Large Files</a:t>
              </a:r>
            </a:p>
            <a:p>
              <a:r>
                <a:rPr lang="en-US" sz="1050" i="1" dirty="0">
                  <a:solidFill>
                    <a:prstClr val="black"/>
                  </a:solidFill>
                  <a:latin typeface="Calibri"/>
                </a:rPr>
                <a:t>BLOBs</a:t>
              </a:r>
            </a:p>
          </p:txBody>
        </p:sp>
        <p:sp>
          <p:nvSpPr>
            <p:cNvPr id="38" name="TextBox 37"/>
            <p:cNvSpPr txBox="1"/>
            <p:nvPr/>
          </p:nvSpPr>
          <p:spPr>
            <a:xfrm>
              <a:off x="2381001" y="5187197"/>
              <a:ext cx="972917" cy="553997"/>
            </a:xfrm>
            <a:prstGeom prst="rect">
              <a:avLst/>
            </a:prstGeom>
            <a:noFill/>
          </p:spPr>
          <p:txBody>
            <a:bodyPr wrap="none" rtlCol="0">
              <a:spAutoFit/>
            </a:bodyPr>
            <a:lstStyle/>
            <a:p>
              <a:pPr algn="r"/>
              <a:r>
                <a:rPr lang="en-US" sz="1050" i="1" dirty="0">
                  <a:solidFill>
                    <a:prstClr val="black"/>
                  </a:solidFill>
                  <a:latin typeface="Calibri"/>
                </a:rPr>
                <a:t>Data</a:t>
              </a:r>
            </a:p>
            <a:p>
              <a:pPr algn="r"/>
              <a:r>
                <a:rPr lang="en-US" sz="1050" i="1" dirty="0">
                  <a:solidFill>
                    <a:prstClr val="black"/>
                  </a:solidFill>
                  <a:latin typeface="Calibri"/>
                </a:rPr>
                <a:t>Metadata</a:t>
              </a:r>
            </a:p>
          </p:txBody>
        </p:sp>
        <p:cxnSp>
          <p:nvCxnSpPr>
            <p:cNvPr id="39" name="Straight Arrow Connector 38"/>
            <p:cNvCxnSpPr>
              <a:stCxn id="42" idx="2"/>
            </p:cNvCxnSpPr>
            <p:nvPr/>
          </p:nvCxnSpPr>
          <p:spPr>
            <a:xfrm flipH="1">
              <a:off x="3770135" y="4529357"/>
              <a:ext cx="821031" cy="63387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2" idx="2"/>
            </p:cNvCxnSpPr>
            <p:nvPr/>
          </p:nvCxnSpPr>
          <p:spPr>
            <a:xfrm>
              <a:off x="4591166" y="4529357"/>
              <a:ext cx="807870" cy="63387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27335" y="5506131"/>
              <a:ext cx="714501"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2" name="Picture 41" descr="DB.tiff"/>
            <p:cNvPicPr>
              <a:picLocks/>
            </p:cNvPicPr>
            <p:nvPr/>
          </p:nvPicPr>
          <p:blipFill>
            <a:blip r:embed="rId7" cstate="email">
              <a:extLst>
                <a:ext uri="{28A0092B-C50C-407E-A947-70E740481C1C}">
                  <a14:useLocalDpi xmlns:a14="http://schemas.microsoft.com/office/drawing/2010/main"/>
                </a:ext>
              </a:extLst>
            </a:blip>
            <a:stretch>
              <a:fillRect/>
            </a:stretch>
          </p:blipFill>
          <p:spPr>
            <a:xfrm>
              <a:off x="3312935" y="5163231"/>
              <a:ext cx="914400" cy="685800"/>
            </a:xfrm>
            <a:prstGeom prst="rect">
              <a:avLst/>
            </a:prstGeom>
          </p:spPr>
        </p:pic>
        <p:pic>
          <p:nvPicPr>
            <p:cNvPr id="43" name="Picture 42" descr="DB.tiff"/>
            <p:cNvPicPr>
              <a:picLocks/>
            </p:cNvPicPr>
            <p:nvPr/>
          </p:nvPicPr>
          <p:blipFill>
            <a:blip r:embed="rId7" cstate="email">
              <a:extLst>
                <a:ext uri="{28A0092B-C50C-407E-A947-70E740481C1C}">
                  <a14:useLocalDpi xmlns:a14="http://schemas.microsoft.com/office/drawing/2010/main"/>
                </a:ext>
              </a:extLst>
            </a:blip>
            <a:stretch>
              <a:fillRect/>
            </a:stretch>
          </p:blipFill>
          <p:spPr>
            <a:xfrm>
              <a:off x="4941836" y="5163231"/>
              <a:ext cx="914400" cy="685800"/>
            </a:xfrm>
            <a:prstGeom prst="rect">
              <a:avLst/>
            </a:prstGeom>
          </p:spPr>
        </p:pic>
      </p:grpSp>
      <p:grpSp>
        <p:nvGrpSpPr>
          <p:cNvPr id="44" name="Group 43"/>
          <p:cNvGrpSpPr/>
          <p:nvPr/>
        </p:nvGrpSpPr>
        <p:grpSpPr>
          <a:xfrm>
            <a:off x="5668690" y="895708"/>
            <a:ext cx="2111244" cy="1307130"/>
            <a:chOff x="6034253" y="1194276"/>
            <a:chExt cx="2814992" cy="1742840"/>
          </a:xfrm>
        </p:grpSpPr>
        <p:cxnSp>
          <p:nvCxnSpPr>
            <p:cNvPr id="45" name="Straight Arrow Connector 44"/>
            <p:cNvCxnSpPr>
              <a:stCxn id="47" idx="3"/>
            </p:cNvCxnSpPr>
            <p:nvPr/>
          </p:nvCxnSpPr>
          <p:spPr>
            <a:xfrm flipV="1">
              <a:off x="6034253" y="1829347"/>
              <a:ext cx="1598082" cy="1065312"/>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50506" y="1194276"/>
              <a:ext cx="1277101" cy="861775"/>
            </a:xfrm>
            <a:prstGeom prst="rect">
              <a:avLst/>
            </a:prstGeom>
            <a:noFill/>
          </p:spPr>
          <p:txBody>
            <a:bodyPr wrap="none" rtlCol="0">
              <a:spAutoFit/>
            </a:bodyPr>
            <a:lstStyle/>
            <a:p>
              <a:pPr algn="ctr"/>
              <a:r>
                <a:rPr lang="en-US" sz="1200" dirty="0"/>
                <a:t>Digital Data</a:t>
              </a:r>
            </a:p>
            <a:p>
              <a:pPr algn="ctr"/>
              <a:r>
                <a:rPr lang="en-US" sz="1200" dirty="0"/>
                <a:t>&amp; Metadata</a:t>
              </a:r>
            </a:p>
            <a:p>
              <a:pPr algn="ctr"/>
              <a:r>
                <a:rPr lang="en-US" sz="1200" dirty="0"/>
                <a:t>(any format)</a:t>
              </a:r>
            </a:p>
          </p:txBody>
        </p:sp>
        <p:pic>
          <p:nvPicPr>
            <p:cNvPr id="47" name="Picture 11" descr="C:\Users\dima\AppData\Local\Microsoft\Windows\Temporary Internet Files\Content.IE5\SO009K1H\Gear-icon[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2335" y="1372147"/>
              <a:ext cx="85725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7061178" y="2260008"/>
              <a:ext cx="1788067" cy="677108"/>
            </a:xfrm>
            <a:prstGeom prst="rect">
              <a:avLst/>
            </a:prstGeom>
            <a:noFill/>
          </p:spPr>
          <p:txBody>
            <a:bodyPr wrap="square" rtlCol="0">
              <a:spAutoFit/>
            </a:bodyPr>
            <a:lstStyle/>
            <a:p>
              <a:pPr algn="ctr"/>
              <a:r>
                <a:rPr lang="en-US" sz="1350" dirty="0">
                  <a:solidFill>
                    <a:prstClr val="black"/>
                  </a:solidFill>
                  <a:latin typeface="Calibri"/>
                </a:rPr>
                <a:t>Data Analysis Infrastructure</a:t>
              </a:r>
            </a:p>
          </p:txBody>
        </p:sp>
      </p:grpSp>
    </p:spTree>
    <p:extLst>
      <p:ext uri="{BB962C8B-B14F-4D97-AF65-F5344CB8AC3E}">
        <p14:creationId xmlns:p14="http://schemas.microsoft.com/office/powerpoint/2010/main" val="17571477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34</a:t>
            </a:fld>
            <a:endParaRPr lang="en-US" sz="450" dirty="0">
              <a:latin typeface="Times" charset="0"/>
            </a:endParaRPr>
          </a:p>
        </p:txBody>
      </p:sp>
      <p:sp>
        <p:nvSpPr>
          <p:cNvPr id="5" name="Title 1"/>
          <p:cNvSpPr>
            <a:spLocks noGrp="1"/>
          </p:cNvSpPr>
          <p:nvPr>
            <p:ph type="title"/>
          </p:nvPr>
        </p:nvSpPr>
        <p:spPr>
          <a:xfrm>
            <a:off x="1485900" y="8216"/>
            <a:ext cx="6172200" cy="597732"/>
          </a:xfrm>
        </p:spPr>
        <p:txBody>
          <a:bodyPr>
            <a:normAutofit/>
          </a:bodyPr>
          <a:lstStyle/>
          <a:p>
            <a:r>
              <a:rPr lang="en-US" dirty="0"/>
              <a:t>Challenges with Experimental Data</a:t>
            </a:r>
          </a:p>
        </p:txBody>
      </p:sp>
      <p:sp>
        <p:nvSpPr>
          <p:cNvPr id="6" name="Rectangle 5"/>
          <p:cNvSpPr/>
          <p:nvPr/>
        </p:nvSpPr>
        <p:spPr>
          <a:xfrm>
            <a:off x="1485900" y="780882"/>
            <a:ext cx="6172200" cy="90673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050" dirty="0" err="1">
                <a:solidFill>
                  <a:prstClr val="black"/>
                </a:solidFill>
                <a:latin typeface="Consolas"/>
                <a:cs typeface="Consolas"/>
              </a:rPr>
              <a:t>SampleIdent</a:t>
            </a:r>
            <a:r>
              <a:rPr lang="en-US" sz="1050" dirty="0">
                <a:solidFill>
                  <a:prstClr val="black"/>
                </a:solidFill>
                <a:latin typeface="Consolas"/>
                <a:cs typeface="Consolas"/>
              </a:rPr>
              <a:t> CPD RR S                                                            </a:t>
            </a:r>
          </a:p>
          <a:p>
            <a:pPr defTabSz="685800"/>
            <a:r>
              <a:rPr lang="en-US" sz="1050" dirty="0">
                <a:solidFill>
                  <a:prstClr val="black"/>
                </a:solidFill>
                <a:latin typeface="Consolas"/>
                <a:cs typeface="Consolas"/>
              </a:rPr>
              <a:t>BANK    1       7251       726 CONST        500.00      2.00     0.000     0.000</a:t>
            </a:r>
          </a:p>
          <a:p>
            <a:pPr defTabSz="685800"/>
            <a:r>
              <a:rPr lang="en-US" sz="1050" dirty="0">
                <a:solidFill>
                  <a:prstClr val="black"/>
                </a:solidFill>
                <a:latin typeface="Consolas"/>
                <a:cs typeface="Consolas"/>
              </a:rPr>
              <a:t> 1   153 1   161 1   141 1   141 1   148 1   163 1   139 1   139 1   129 1   132</a:t>
            </a:r>
          </a:p>
          <a:p>
            <a:pPr defTabSz="685800"/>
            <a:r>
              <a:rPr lang="en-US" sz="1050" dirty="0">
                <a:solidFill>
                  <a:prstClr val="black"/>
                </a:solidFill>
                <a:latin typeface="Consolas"/>
                <a:cs typeface="Consolas"/>
              </a:rPr>
              <a:t> 1   129 1   129 1   151 1   121 1   129 1   127 1   127 1   151 1   139 1   146</a:t>
            </a:r>
          </a:p>
          <a:p>
            <a:pPr defTabSz="685800"/>
            <a:r>
              <a:rPr lang="en-US" sz="1050" dirty="0">
                <a:solidFill>
                  <a:prstClr val="black"/>
                </a:solidFill>
                <a:latin typeface="Consolas"/>
                <a:cs typeface="Consolas"/>
              </a:rPr>
              <a:t> 1   129 1   134 1   125 1   114 1   129 1   127 1   125 1   129 1   121 1   121</a:t>
            </a:r>
          </a:p>
        </p:txBody>
      </p:sp>
      <p:sp>
        <p:nvSpPr>
          <p:cNvPr id="7" name="Rectangle 6"/>
          <p:cNvSpPr/>
          <p:nvPr/>
        </p:nvSpPr>
        <p:spPr>
          <a:xfrm>
            <a:off x="1485900" y="1903580"/>
            <a:ext cx="6172200" cy="137554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050" dirty="0" err="1">
                <a:solidFill>
                  <a:prstClr val="black"/>
                </a:solidFill>
                <a:latin typeface="Consolas"/>
                <a:cs typeface="Consolas"/>
              </a:rPr>
              <a:t>SampleIdent</a:t>
            </a:r>
            <a:r>
              <a:rPr lang="en-US" sz="1050" dirty="0">
                <a:solidFill>
                  <a:prstClr val="black"/>
                </a:solidFill>
                <a:latin typeface="Consolas"/>
                <a:cs typeface="Consolas"/>
              </a:rPr>
              <a:t> CPD RR Sample 1B        </a:t>
            </a:r>
            <a:r>
              <a:rPr lang="en-US" sz="1050" dirty="0" err="1">
                <a:solidFill>
                  <a:prstClr val="black"/>
                </a:solidFill>
                <a:latin typeface="Consolas"/>
                <a:cs typeface="Consolas"/>
              </a:rPr>
              <a:t>DataFileName</a:t>
            </a:r>
            <a:r>
              <a:rPr lang="en-US" sz="1050" dirty="0">
                <a:solidFill>
                  <a:prstClr val="black"/>
                </a:solidFill>
                <a:latin typeface="Consolas"/>
                <a:cs typeface="Consolas"/>
              </a:rPr>
              <a:t> CPD-1B                         </a:t>
            </a:r>
          </a:p>
          <a:p>
            <a:pPr defTabSz="685800"/>
            <a:r>
              <a:rPr lang="en-US" sz="1050" dirty="0" err="1">
                <a:solidFill>
                  <a:prstClr val="black"/>
                </a:solidFill>
                <a:latin typeface="Consolas"/>
                <a:cs typeface="Consolas"/>
              </a:rPr>
              <a:t>DiffrType</a:t>
            </a:r>
            <a:r>
              <a:rPr lang="en-US" sz="1050" dirty="0">
                <a:solidFill>
                  <a:prstClr val="black"/>
                </a:solidFill>
                <a:latin typeface="Consolas"/>
                <a:cs typeface="Consolas"/>
              </a:rPr>
              <a:t> PW3710   </a:t>
            </a:r>
            <a:r>
              <a:rPr lang="en-US" sz="1050" dirty="0" err="1">
                <a:solidFill>
                  <a:prstClr val="black"/>
                </a:solidFill>
                <a:latin typeface="Consolas"/>
                <a:cs typeface="Consolas"/>
              </a:rPr>
              <a:t>GeneratorVoltage</a:t>
            </a:r>
            <a:r>
              <a:rPr lang="en-US" sz="1050" dirty="0">
                <a:solidFill>
                  <a:prstClr val="black"/>
                </a:solidFill>
                <a:latin typeface="Consolas"/>
                <a:cs typeface="Consolas"/>
              </a:rPr>
              <a:t> 40   </a:t>
            </a:r>
            <a:r>
              <a:rPr lang="en-US" sz="1050" dirty="0" err="1">
                <a:solidFill>
                  <a:prstClr val="black"/>
                </a:solidFill>
                <a:latin typeface="Consolas"/>
                <a:cs typeface="Consolas"/>
              </a:rPr>
              <a:t>TubeCurrent</a:t>
            </a:r>
            <a:r>
              <a:rPr lang="en-US" sz="1050" dirty="0">
                <a:solidFill>
                  <a:prstClr val="black"/>
                </a:solidFill>
                <a:latin typeface="Consolas"/>
                <a:cs typeface="Consolas"/>
              </a:rPr>
              <a:t> 40                         </a:t>
            </a:r>
          </a:p>
          <a:p>
            <a:pPr defTabSz="685800"/>
            <a:r>
              <a:rPr lang="en-US" sz="1050" dirty="0">
                <a:solidFill>
                  <a:prstClr val="black"/>
                </a:solidFill>
                <a:latin typeface="Consolas"/>
                <a:cs typeface="Consolas"/>
              </a:rPr>
              <a:t>Anode Cu    Alpha1  1.54056    Alpha2  1.54439    Ratio  0.50000                </a:t>
            </a:r>
          </a:p>
          <a:p>
            <a:pPr defTabSz="685800"/>
            <a:r>
              <a:rPr lang="en-US" sz="1050" dirty="0" err="1">
                <a:solidFill>
                  <a:prstClr val="black"/>
                </a:solidFill>
                <a:latin typeface="Consolas"/>
                <a:cs typeface="Consolas"/>
              </a:rPr>
              <a:t>MonochromatorUsed</a:t>
            </a:r>
            <a:r>
              <a:rPr lang="en-US" sz="1050" dirty="0">
                <a:solidFill>
                  <a:prstClr val="black"/>
                </a:solidFill>
                <a:latin typeface="Consolas"/>
                <a:cs typeface="Consolas"/>
              </a:rPr>
              <a:t> YES   </a:t>
            </a:r>
            <a:r>
              <a:rPr lang="en-US" sz="1050" dirty="0" err="1">
                <a:solidFill>
                  <a:prstClr val="black"/>
                </a:solidFill>
                <a:latin typeface="Consolas"/>
                <a:cs typeface="Consolas"/>
              </a:rPr>
              <a:t>DivergenceSlit</a:t>
            </a:r>
            <a:r>
              <a:rPr lang="en-US" sz="1050" dirty="0">
                <a:solidFill>
                  <a:prstClr val="black"/>
                </a:solidFill>
                <a:latin typeface="Consolas"/>
                <a:cs typeface="Consolas"/>
              </a:rPr>
              <a:t> 1      </a:t>
            </a:r>
            <a:r>
              <a:rPr lang="en-US" sz="1050" dirty="0" err="1">
                <a:solidFill>
                  <a:prstClr val="black"/>
                </a:solidFill>
                <a:latin typeface="Consolas"/>
                <a:cs typeface="Consolas"/>
              </a:rPr>
              <a:t>ReceivingSlit</a:t>
            </a:r>
            <a:r>
              <a:rPr lang="en-US" sz="1050" dirty="0">
                <a:solidFill>
                  <a:prstClr val="black"/>
                </a:solidFill>
                <a:latin typeface="Consolas"/>
                <a:cs typeface="Consolas"/>
              </a:rPr>
              <a:t> 0.3                 </a:t>
            </a:r>
          </a:p>
          <a:p>
            <a:pPr defTabSz="685800"/>
            <a:r>
              <a:rPr lang="en-US" sz="1050" dirty="0">
                <a:solidFill>
                  <a:prstClr val="black"/>
                </a:solidFill>
                <a:latin typeface="Consolas"/>
                <a:cs typeface="Consolas"/>
              </a:rPr>
              <a:t>   5.000   0.020 150.000    </a:t>
            </a:r>
            <a:r>
              <a:rPr lang="en-US" sz="1050" dirty="0" err="1">
                <a:solidFill>
                  <a:prstClr val="black"/>
                </a:solidFill>
                <a:latin typeface="Consolas"/>
                <a:cs typeface="Consolas"/>
              </a:rPr>
              <a:t>MeasureDateTime</a:t>
            </a:r>
            <a:r>
              <a:rPr lang="en-US" sz="1050" dirty="0">
                <a:solidFill>
                  <a:prstClr val="black"/>
                </a:solidFill>
                <a:latin typeface="Consolas"/>
                <a:cs typeface="Consolas"/>
              </a:rPr>
              <a:t> 20/12/1997   17:18   </a:t>
            </a:r>
            <a:r>
              <a:rPr lang="en-US" sz="1050" dirty="0" err="1">
                <a:solidFill>
                  <a:prstClr val="black"/>
                </a:solidFill>
                <a:latin typeface="Consolas"/>
                <a:cs typeface="Consolas"/>
              </a:rPr>
              <a:t>StepTime</a:t>
            </a:r>
            <a:r>
              <a:rPr lang="en-US" sz="1050" dirty="0">
                <a:solidFill>
                  <a:prstClr val="black"/>
                </a:solidFill>
                <a:latin typeface="Consolas"/>
                <a:cs typeface="Consolas"/>
              </a:rPr>
              <a:t>   3.00 </a:t>
            </a:r>
          </a:p>
          <a:p>
            <a:pPr defTabSz="685800"/>
            <a:r>
              <a:rPr lang="en-US" sz="1050" dirty="0">
                <a:solidFill>
                  <a:prstClr val="black"/>
                </a:solidFill>
                <a:latin typeface="Consolas"/>
                <a:cs typeface="Consolas"/>
              </a:rPr>
              <a:t>     184     171     182     184     176     169     156     161     182     166</a:t>
            </a:r>
          </a:p>
          <a:p>
            <a:pPr defTabSz="685800"/>
            <a:r>
              <a:rPr lang="en-US" sz="1050" dirty="0">
                <a:solidFill>
                  <a:prstClr val="black"/>
                </a:solidFill>
                <a:latin typeface="Consolas"/>
                <a:cs typeface="Consolas"/>
              </a:rPr>
              <a:t>     171     163     146     158     158     169     182     151     171     136</a:t>
            </a:r>
          </a:p>
          <a:p>
            <a:pPr defTabSz="685800"/>
            <a:r>
              <a:rPr lang="en-US" sz="1050" dirty="0">
                <a:solidFill>
                  <a:prstClr val="black"/>
                </a:solidFill>
                <a:latin typeface="Consolas"/>
                <a:cs typeface="Consolas"/>
              </a:rPr>
              <a:t>     156     158     148     153     151     156     139     158     125     163</a:t>
            </a:r>
          </a:p>
        </p:txBody>
      </p:sp>
      <p:sp>
        <p:nvSpPr>
          <p:cNvPr id="8" name="Rectangle 7"/>
          <p:cNvSpPr/>
          <p:nvPr/>
        </p:nvSpPr>
        <p:spPr>
          <a:xfrm>
            <a:off x="1485900" y="3495087"/>
            <a:ext cx="6172200" cy="108863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050" dirty="0">
                <a:solidFill>
                  <a:prstClr val="black"/>
                </a:solidFill>
                <a:latin typeface="Consolas"/>
                <a:cs typeface="Consolas"/>
              </a:rPr>
              <a:t>This file was converted to </a:t>
            </a:r>
            <a:r>
              <a:rPr lang="en-US" sz="1050" dirty="0" err="1">
                <a:solidFill>
                  <a:prstClr val="black"/>
                </a:solidFill>
                <a:latin typeface="Consolas"/>
                <a:cs typeface="Consolas"/>
              </a:rPr>
              <a:t>xda</a:t>
            </a:r>
            <a:r>
              <a:rPr lang="en-US" sz="1050" dirty="0">
                <a:solidFill>
                  <a:prstClr val="black"/>
                </a:solidFill>
                <a:latin typeface="Consolas"/>
                <a:cs typeface="Consolas"/>
              </a:rPr>
              <a:t> by </a:t>
            </a:r>
            <a:r>
              <a:rPr lang="en-US" sz="1050" dirty="0" err="1">
                <a:solidFill>
                  <a:prstClr val="black"/>
                </a:solidFill>
                <a:latin typeface="Consolas"/>
                <a:cs typeface="Consolas"/>
              </a:rPr>
              <a:t>WinFit</a:t>
            </a:r>
            <a:r>
              <a:rPr lang="en-US" sz="1050" dirty="0">
                <a:solidFill>
                  <a:prstClr val="black"/>
                </a:solidFill>
                <a:latin typeface="Consolas"/>
                <a:cs typeface="Consolas"/>
              </a:rPr>
              <a:t>!</a:t>
            </a:r>
          </a:p>
          <a:p>
            <a:pPr defTabSz="685800"/>
            <a:endParaRPr lang="en-US" sz="1050" dirty="0">
              <a:solidFill>
                <a:prstClr val="black"/>
              </a:solidFill>
              <a:latin typeface="Consolas"/>
              <a:cs typeface="Consolas"/>
            </a:endParaRPr>
          </a:p>
          <a:p>
            <a:pPr defTabSz="685800"/>
            <a:r>
              <a:rPr lang="en-US" sz="1050" dirty="0">
                <a:solidFill>
                  <a:prstClr val="black"/>
                </a:solidFill>
                <a:latin typeface="Consolas"/>
                <a:cs typeface="Consolas"/>
              </a:rPr>
              <a:t>    5.0000  150.0000    0.0200    1.0000</a:t>
            </a:r>
          </a:p>
          <a:p>
            <a:pPr defTabSz="685800"/>
            <a:r>
              <a:rPr lang="en-US" sz="1050" dirty="0">
                <a:solidFill>
                  <a:prstClr val="black"/>
                </a:solidFill>
                <a:latin typeface="Consolas"/>
                <a:cs typeface="Consolas"/>
              </a:rPr>
              <a:t>   177.   182.   174.   154.   177.   156.   172.   161.   146.   169.</a:t>
            </a:r>
          </a:p>
          <a:p>
            <a:pPr defTabSz="685800"/>
            <a:r>
              <a:rPr lang="en-US" sz="1050" dirty="0">
                <a:solidFill>
                  <a:prstClr val="black"/>
                </a:solidFill>
                <a:latin typeface="Consolas"/>
                <a:cs typeface="Consolas"/>
              </a:rPr>
              <a:t>   144.   154.   161.   156.   144.   166.   164.   119.   182.   135.</a:t>
            </a:r>
          </a:p>
          <a:p>
            <a:pPr defTabSz="685800"/>
            <a:r>
              <a:rPr lang="en-US" sz="1050" dirty="0">
                <a:solidFill>
                  <a:prstClr val="black"/>
                </a:solidFill>
                <a:latin typeface="Consolas"/>
                <a:cs typeface="Consolas"/>
              </a:rPr>
              <a:t>   164.   128.   154.   114.   142.   121.   144.   154.   137.   137.</a:t>
            </a:r>
          </a:p>
        </p:txBody>
      </p:sp>
      <p:sp>
        <p:nvSpPr>
          <p:cNvPr id="9" name="Cloud 8"/>
          <p:cNvSpPr/>
          <p:nvPr/>
        </p:nvSpPr>
        <p:spPr>
          <a:xfrm>
            <a:off x="3026892" y="581867"/>
            <a:ext cx="3280177" cy="101769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700" b="1" dirty="0">
                <a:solidFill>
                  <a:prstClr val="black"/>
                </a:solidFill>
                <a:latin typeface="Calibri"/>
              </a:rPr>
              <a:t>Undefined Structure</a:t>
            </a:r>
          </a:p>
        </p:txBody>
      </p:sp>
      <p:grpSp>
        <p:nvGrpSpPr>
          <p:cNvPr id="10" name="Group 9"/>
          <p:cNvGrpSpPr/>
          <p:nvPr/>
        </p:nvGrpSpPr>
        <p:grpSpPr>
          <a:xfrm>
            <a:off x="3007232" y="2303262"/>
            <a:ext cx="4745354" cy="690943"/>
            <a:chOff x="2485643" y="3014580"/>
            <a:chExt cx="6327138" cy="921257"/>
          </a:xfrm>
        </p:grpSpPr>
        <p:sp>
          <p:nvSpPr>
            <p:cNvPr id="11" name="Rectangle 10"/>
            <p:cNvSpPr/>
            <p:nvPr/>
          </p:nvSpPr>
          <p:spPr>
            <a:xfrm>
              <a:off x="2485643" y="3014580"/>
              <a:ext cx="735290" cy="223709"/>
            </a:xfrm>
            <a:prstGeom prst="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 name="Rectangle 11"/>
            <p:cNvSpPr/>
            <p:nvPr/>
          </p:nvSpPr>
          <p:spPr>
            <a:xfrm>
              <a:off x="3803407" y="3579686"/>
              <a:ext cx="5009374" cy="356151"/>
            </a:xfrm>
            <a:prstGeom prst="rect">
              <a:avLst/>
            </a:prstGeom>
            <a:solidFill>
              <a:schemeClr val="bg1"/>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srgbClr val="000000"/>
                  </a:solidFill>
                  <a:latin typeface="Calibri"/>
                </a:rPr>
                <a:t>Only an expert human can understand this number.</a:t>
              </a:r>
            </a:p>
          </p:txBody>
        </p:sp>
        <p:cxnSp>
          <p:nvCxnSpPr>
            <p:cNvPr id="13" name="Straight Connector 12"/>
            <p:cNvCxnSpPr>
              <a:stCxn id="13" idx="1"/>
              <a:endCxn id="12" idx="3"/>
            </p:cNvCxnSpPr>
            <p:nvPr/>
          </p:nvCxnSpPr>
          <p:spPr>
            <a:xfrm flipH="1" flipV="1">
              <a:off x="3220933" y="3126435"/>
              <a:ext cx="582474" cy="631327"/>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1410087" y="3461722"/>
            <a:ext cx="5461574" cy="1061285"/>
            <a:chOff x="356116" y="4879314"/>
            <a:chExt cx="7282098" cy="1415046"/>
          </a:xfrm>
        </p:grpSpPr>
        <p:sp>
          <p:nvSpPr>
            <p:cNvPr id="15" name="Rectangle 14"/>
            <p:cNvSpPr/>
            <p:nvPr/>
          </p:nvSpPr>
          <p:spPr>
            <a:xfrm>
              <a:off x="819038" y="5438548"/>
              <a:ext cx="6819176" cy="855812"/>
            </a:xfrm>
            <a:prstGeom prst="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6" name="Rectangle 15"/>
            <p:cNvSpPr/>
            <p:nvPr/>
          </p:nvSpPr>
          <p:spPr>
            <a:xfrm>
              <a:off x="356116" y="4879314"/>
              <a:ext cx="6231989" cy="355989"/>
            </a:xfrm>
            <a:prstGeom prst="rect">
              <a:avLst/>
            </a:prstGeom>
            <a:solidFill>
              <a:schemeClr val="bg1"/>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srgbClr val="000000"/>
                  </a:solidFill>
                  <a:latin typeface="Calibri"/>
                </a:rPr>
                <a:t>To a computer, this is a meaningless collection of numbers</a:t>
              </a:r>
            </a:p>
          </p:txBody>
        </p:sp>
        <p:cxnSp>
          <p:nvCxnSpPr>
            <p:cNvPr id="17" name="Straight Connector 16"/>
            <p:cNvCxnSpPr/>
            <p:nvPr/>
          </p:nvCxnSpPr>
          <p:spPr>
            <a:xfrm>
              <a:off x="3472111" y="5235303"/>
              <a:ext cx="756515" cy="203245"/>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8" name="Cloud 17"/>
          <p:cNvSpPr/>
          <p:nvPr/>
        </p:nvSpPr>
        <p:spPr>
          <a:xfrm>
            <a:off x="4982949" y="1238015"/>
            <a:ext cx="2604083" cy="12103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r>
              <a:rPr lang="en-US" sz="2700" b="1" dirty="0">
                <a:solidFill>
                  <a:prstClr val="black"/>
                </a:solidFill>
                <a:latin typeface="Calibri"/>
              </a:rPr>
              <a:t>Different Formats</a:t>
            </a:r>
          </a:p>
        </p:txBody>
      </p:sp>
    </p:spTree>
    <p:extLst>
      <p:ext uri="{BB962C8B-B14F-4D97-AF65-F5344CB8AC3E}">
        <p14:creationId xmlns:p14="http://schemas.microsoft.com/office/powerpoint/2010/main" val="483296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980" y="57150"/>
            <a:ext cx="6449283" cy="571500"/>
          </a:xfrm>
        </p:spPr>
        <p:txBody>
          <a:bodyPr>
            <a:noAutofit/>
          </a:bodyPr>
          <a:lstStyle/>
          <a:p>
            <a:r>
              <a:rPr lang="en-US" dirty="0"/>
              <a:t>Structured Data Based on Data Model</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35</a:t>
            </a:fld>
            <a:endParaRPr lang="en-US" sz="450" dirty="0">
              <a:latin typeface="Times" charset="0"/>
            </a:endParaRPr>
          </a:p>
        </p:txBody>
      </p:sp>
      <p:sp>
        <p:nvSpPr>
          <p:cNvPr id="5" name="Content Placeholder 2"/>
          <p:cNvSpPr>
            <a:spLocks noGrp="1"/>
          </p:cNvSpPr>
          <p:nvPr>
            <p:ph idx="4294967295"/>
          </p:nvPr>
        </p:nvSpPr>
        <p:spPr>
          <a:xfrm>
            <a:off x="1485900" y="785918"/>
            <a:ext cx="6172200" cy="3919943"/>
          </a:xfrm>
          <a:prstGeom prst="rect">
            <a:avLst/>
          </a:prstGeom>
        </p:spPr>
        <p:txBody>
          <a:bodyPr>
            <a:noAutofit/>
          </a:bodyPr>
          <a:lstStyle/>
          <a:p>
            <a:pPr marL="0" indent="0">
              <a:buNone/>
            </a:pP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a:t>
            </a:r>
            <a:r>
              <a:rPr lang="en-US" sz="1125" dirty="0" err="1">
                <a:solidFill>
                  <a:srgbClr val="2378A7"/>
                </a:solidFill>
                <a:latin typeface="Consolas"/>
                <a:ea typeface="Helvetica"/>
                <a:cs typeface="Consolas"/>
              </a:rPr>
              <a:t>diffractogram</a:t>
            </a:r>
            <a:r>
              <a:rPr lang="en-US" sz="1125" dirty="0">
                <a:solidFill>
                  <a:srgbClr val="2378A7"/>
                </a:solidFill>
                <a:latin typeface="Consolas"/>
                <a:ea typeface="Helvetica"/>
                <a:cs typeface="Consolas"/>
              </a:rPr>
              <a:t>"</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a:t>
            </a:r>
            <a:r>
              <a:rPr lang="en-US" sz="1125" dirty="0" err="1">
                <a:solidFill>
                  <a:srgbClr val="2378A7"/>
                </a:solidFill>
                <a:latin typeface="Consolas"/>
                <a:ea typeface="Helvetica"/>
                <a:cs typeface="Consolas"/>
              </a:rPr>
              <a:t>xray</a:t>
            </a:r>
            <a:r>
              <a:rPr lang="en-US" sz="1125" dirty="0">
                <a:solidFill>
                  <a:srgbClr val="2378A7"/>
                </a:solidFill>
                <a:latin typeface="Consolas"/>
                <a:ea typeface="Helvetica"/>
                <a:cs typeface="Consolas"/>
              </a:rPr>
              <a:t>-source"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"tube"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"anode-material"</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"Cu"</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"spectra"</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"emission-line"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"Siegbahn"</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a:t>
            </a:r>
            <a:r>
              <a:rPr lang="en-US" sz="1125" dirty="0" err="1">
                <a:solidFill>
                  <a:srgbClr val="0432FF"/>
                </a:solidFill>
                <a:latin typeface="Consolas"/>
                <a:ea typeface="Helvetica"/>
                <a:cs typeface="Consolas"/>
              </a:rPr>
              <a:t>Kalpha</a:t>
            </a:r>
            <a:r>
              <a:rPr lang="en-US" sz="1125" dirty="0">
                <a:solidFill>
                  <a:srgbClr val="0432FF"/>
                </a:solidFill>
                <a:latin typeface="Consolas"/>
                <a:ea typeface="Helvetica"/>
                <a:cs typeface="Consolas"/>
              </a:rPr>
              <a:t>"</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"wavelength"</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"value"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b="1" dirty="0">
                <a:solidFill>
                  <a:srgbClr val="FF0000"/>
                </a:solidFill>
                <a:latin typeface="Consolas"/>
                <a:ea typeface="Helvetica"/>
                <a:cs typeface="Consolas"/>
              </a:rPr>
              <a:t>1.54184</a:t>
            </a:r>
            <a:r>
              <a:rPr lang="en-US" sz="1125" dirty="0">
                <a:solidFill>
                  <a:srgbClr val="791041"/>
                </a:solidFill>
                <a:latin typeface="Consolas"/>
                <a:ea typeface="Helvetica"/>
                <a:cs typeface="Consolas"/>
              </a:rPr>
              <a:t>,</a:t>
            </a:r>
            <a:r>
              <a:rPr lang="en-US" sz="1125" dirty="0">
                <a:solidFill>
                  <a:srgbClr val="2378A7"/>
                </a:solidFill>
                <a:latin typeface="Consolas"/>
                <a:ea typeface="Helvetica"/>
                <a:cs typeface="Consolas"/>
              </a:rPr>
              <a:t>"unit"</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"angstrom"</a:t>
            </a:r>
            <a:r>
              <a:rPr lang="en-US" sz="1125" dirty="0">
                <a:solidFill>
                  <a:srgbClr val="A91500"/>
                </a:solidFill>
                <a:latin typeface="Consolas"/>
                <a:ea typeface="Helvetica"/>
                <a:cs typeface="Consolas"/>
              </a:rPr>
              <a:t>}}</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"Siegbahn"</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"Kalpha1"</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"wavelength"</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"value"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b="1" dirty="0">
                <a:solidFill>
                  <a:srgbClr val="FF0000"/>
                </a:solidFill>
                <a:latin typeface="Consolas"/>
                <a:ea typeface="Helvetica"/>
                <a:cs typeface="Consolas"/>
              </a:rPr>
              <a:t>1.54056</a:t>
            </a:r>
            <a:r>
              <a:rPr lang="en-US" sz="1125" dirty="0">
                <a:solidFill>
                  <a:srgbClr val="791041"/>
                </a:solidFill>
                <a:latin typeface="Consolas"/>
                <a:ea typeface="Helvetica"/>
                <a:cs typeface="Consolas"/>
              </a:rPr>
              <a:t>,</a:t>
            </a:r>
            <a:r>
              <a:rPr lang="en-US" sz="1125" dirty="0">
                <a:solidFill>
                  <a:srgbClr val="2378A7"/>
                </a:solidFill>
                <a:latin typeface="Consolas"/>
                <a:ea typeface="Helvetica"/>
                <a:cs typeface="Consolas"/>
              </a:rPr>
              <a:t>"unit"</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"angstrom"</a:t>
            </a:r>
            <a:r>
              <a:rPr lang="en-US" sz="1125" dirty="0">
                <a:solidFill>
                  <a:srgbClr val="A91500"/>
                </a:solidFill>
                <a:latin typeface="Consolas"/>
                <a:ea typeface="Helvetica"/>
                <a:cs typeface="Consolas"/>
              </a:rPr>
              <a:t>}}</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"Siegbahn"</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"Kalpha2"</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"wavelength"</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dirty="0">
                <a:solidFill>
                  <a:srgbClr val="2378A7"/>
                </a:solidFill>
                <a:latin typeface="Consolas"/>
                <a:ea typeface="Helvetica"/>
                <a:cs typeface="Consolas"/>
              </a:rPr>
              <a:t>"value"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b="1" dirty="0">
                <a:solidFill>
                  <a:srgbClr val="FF0000"/>
                </a:solidFill>
                <a:latin typeface="Consolas"/>
                <a:ea typeface="Helvetica"/>
                <a:cs typeface="Consolas"/>
              </a:rPr>
              <a:t>1.54439</a:t>
            </a:r>
            <a:r>
              <a:rPr lang="en-US" sz="1125" dirty="0">
                <a:solidFill>
                  <a:srgbClr val="791041"/>
                </a:solidFill>
                <a:latin typeface="Consolas"/>
                <a:ea typeface="Helvetica"/>
                <a:cs typeface="Consolas"/>
              </a:rPr>
              <a:t>,</a:t>
            </a:r>
            <a:r>
              <a:rPr lang="en-US" sz="1125" dirty="0">
                <a:solidFill>
                  <a:srgbClr val="2378A7"/>
                </a:solidFill>
                <a:latin typeface="Consolas"/>
                <a:ea typeface="Helvetica"/>
                <a:cs typeface="Consolas"/>
              </a:rPr>
              <a:t>"unit"</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"angstrom"</a:t>
            </a:r>
            <a:r>
              <a:rPr lang="en-US" sz="1125" dirty="0">
                <a:solidFill>
                  <a:srgbClr val="A91500"/>
                </a:solidFill>
                <a:latin typeface="Consolas"/>
                <a:ea typeface="Helvetica"/>
                <a:cs typeface="Consolas"/>
              </a:rPr>
              <a:t>}}</a:t>
            </a:r>
          </a:p>
          <a:p>
            <a:pPr marL="0" indent="0">
              <a:buNone/>
            </a:pPr>
            <a:r>
              <a:rPr lang="en-US" sz="1125" dirty="0">
                <a:solidFill>
                  <a:srgbClr val="A91500"/>
                </a:solidFill>
                <a:latin typeface="Consolas"/>
                <a:ea typeface="Helvetica"/>
                <a:cs typeface="Consolas"/>
              </a:rPr>
              <a:t>                    ]}}}</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"pattern-data"</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"angle-2-theta"</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"value"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b="1" dirty="0">
                <a:solidFill>
                  <a:srgbClr val="FF0000"/>
                </a:solidFill>
                <a:latin typeface="Consolas"/>
                <a:ea typeface="Helvetica"/>
                <a:cs typeface="Consolas"/>
              </a:rPr>
              <a:t>9.3,9.32,9.34, ... 75.16,75.18,75.2</a:t>
            </a:r>
            <a:r>
              <a:rPr lang="en-US" sz="1125" dirty="0">
                <a:solidFill>
                  <a:srgbClr val="A91500"/>
                </a:solidFill>
                <a:latin typeface="Consolas"/>
                <a:ea typeface="Helvetica"/>
                <a:cs typeface="Consolas"/>
              </a:rPr>
              <a:t>]</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"unit"</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a:t>
            </a:r>
            <a:r>
              <a:rPr lang="en-US" sz="1125" b="1" dirty="0">
                <a:solidFill>
                  <a:srgbClr val="FF0000"/>
                </a:solidFill>
                <a:latin typeface="Consolas"/>
                <a:ea typeface="Helvetica"/>
                <a:cs typeface="Consolas"/>
              </a:rPr>
              <a:t>degree</a:t>
            </a:r>
            <a:r>
              <a:rPr lang="en-US" sz="1125" dirty="0">
                <a:solidFill>
                  <a:srgbClr val="0432FF"/>
                </a:solidFill>
                <a:latin typeface="Consolas"/>
                <a:ea typeface="Helvetica"/>
                <a:cs typeface="Consolas"/>
              </a:rPr>
              <a:t>"</a:t>
            </a:r>
            <a:r>
              <a:rPr lang="en-US" sz="1125" dirty="0">
                <a:solidFill>
                  <a:srgbClr val="A91500"/>
                </a:solidFill>
                <a:latin typeface="Consolas"/>
                <a:ea typeface="Helvetica"/>
                <a:cs typeface="Consolas"/>
              </a:rPr>
              <a:t>}</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"intensity"</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"value"</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A91500"/>
                </a:solidFill>
                <a:latin typeface="Consolas"/>
                <a:ea typeface="Helvetica"/>
                <a:cs typeface="Consolas"/>
              </a:rPr>
              <a:t>[</a:t>
            </a:r>
            <a:r>
              <a:rPr lang="en-US" sz="1125" b="1" dirty="0">
                <a:solidFill>
                  <a:srgbClr val="FF0000"/>
                </a:solidFill>
                <a:latin typeface="Consolas"/>
                <a:ea typeface="Helvetica"/>
                <a:cs typeface="Consolas"/>
              </a:rPr>
              <a:t>681.02,687.34,703.49, ... 127.52,124.29,118.32</a:t>
            </a:r>
            <a:r>
              <a:rPr lang="en-US" sz="1125" dirty="0">
                <a:solidFill>
                  <a:srgbClr val="A91500"/>
                </a:solidFill>
                <a:latin typeface="Consolas"/>
                <a:ea typeface="Helvetica"/>
                <a:cs typeface="Consolas"/>
              </a:rPr>
              <a:t>]</a:t>
            </a:r>
            <a:r>
              <a:rPr lang="en-US" sz="1125" dirty="0">
                <a:solidFill>
                  <a:srgbClr val="791041"/>
                </a:solidFill>
                <a:latin typeface="Consolas"/>
                <a:ea typeface="Helvetica"/>
                <a:cs typeface="Consolas"/>
              </a:rPr>
              <a:t>,</a:t>
            </a:r>
            <a:endParaRPr lang="en-US" sz="1125" dirty="0">
              <a:solidFill>
                <a:srgbClr val="000000"/>
              </a:solidFill>
              <a:latin typeface="Consolas"/>
              <a:ea typeface="Helvetica"/>
              <a:cs typeface="Consolas"/>
            </a:endParaRPr>
          </a:p>
          <a:p>
            <a:pPr marL="0" indent="0">
              <a:buNone/>
            </a:pPr>
            <a:r>
              <a:rPr lang="en-US" sz="1125" dirty="0">
                <a:solidFill>
                  <a:srgbClr val="000000"/>
                </a:solidFill>
                <a:latin typeface="Consolas"/>
                <a:ea typeface="Helvetica"/>
                <a:cs typeface="Consolas"/>
              </a:rPr>
              <a:t>            </a:t>
            </a:r>
            <a:r>
              <a:rPr lang="en-US" sz="1125" dirty="0">
                <a:solidFill>
                  <a:srgbClr val="2378A7"/>
                </a:solidFill>
                <a:latin typeface="Consolas"/>
                <a:ea typeface="Helvetica"/>
                <a:cs typeface="Consolas"/>
              </a:rPr>
              <a:t>"unit"</a:t>
            </a:r>
            <a:r>
              <a:rPr lang="en-US" sz="1125" dirty="0">
                <a:solidFill>
                  <a:srgbClr val="791041"/>
                </a:solidFill>
                <a:latin typeface="Consolas"/>
                <a:ea typeface="Helvetica"/>
                <a:cs typeface="Consolas"/>
              </a:rPr>
              <a:t>:</a:t>
            </a:r>
            <a:r>
              <a:rPr lang="en-US" sz="1125" dirty="0">
                <a:solidFill>
                  <a:srgbClr val="000000"/>
                </a:solidFill>
                <a:latin typeface="Consolas"/>
                <a:ea typeface="Helvetica"/>
                <a:cs typeface="Consolas"/>
              </a:rPr>
              <a:t> </a:t>
            </a:r>
            <a:r>
              <a:rPr lang="en-US" sz="1125" dirty="0">
                <a:solidFill>
                  <a:srgbClr val="0432FF"/>
                </a:solidFill>
                <a:latin typeface="Consolas"/>
                <a:ea typeface="Helvetica"/>
                <a:cs typeface="Consolas"/>
              </a:rPr>
              <a:t>"</a:t>
            </a:r>
            <a:r>
              <a:rPr lang="en-US" sz="1125" b="1" dirty="0">
                <a:solidFill>
                  <a:srgbClr val="FF0000"/>
                </a:solidFill>
                <a:latin typeface="Consolas"/>
                <a:ea typeface="Helvetica"/>
                <a:cs typeface="Consolas"/>
              </a:rPr>
              <a:t>arbitrary</a:t>
            </a:r>
            <a:r>
              <a:rPr lang="en-US" sz="1125" dirty="0">
                <a:solidFill>
                  <a:srgbClr val="0432FF"/>
                </a:solidFill>
                <a:latin typeface="Consolas"/>
                <a:ea typeface="Helvetica"/>
                <a:cs typeface="Consolas"/>
              </a:rPr>
              <a:t>"</a:t>
            </a:r>
            <a:r>
              <a:rPr lang="en-US" sz="1125" dirty="0">
                <a:solidFill>
                  <a:srgbClr val="A91500"/>
                </a:solidFill>
                <a:latin typeface="Consolas"/>
                <a:ea typeface="Helvetica"/>
                <a:cs typeface="Consolas"/>
              </a:rPr>
              <a:t>}}}}</a:t>
            </a:r>
            <a:endParaRPr lang="en-US" sz="1125" dirty="0">
              <a:latin typeface="Consolas"/>
              <a:cs typeface="Consolas"/>
            </a:endParaRPr>
          </a:p>
        </p:txBody>
      </p:sp>
    </p:spTree>
    <p:extLst>
      <p:ext uri="{BB962C8B-B14F-4D97-AF65-F5344CB8AC3E}">
        <p14:creationId xmlns:p14="http://schemas.microsoft.com/office/powerpoint/2010/main" val="19457711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36</a:t>
            </a:fld>
            <a:endParaRPr lang="en-US" sz="450" dirty="0">
              <a:latin typeface="Times" charset="0"/>
            </a:endParaRPr>
          </a:p>
        </p:txBody>
      </p:sp>
      <p:sp>
        <p:nvSpPr>
          <p:cNvPr id="5" name="Title 1"/>
          <p:cNvSpPr>
            <a:spLocks noGrp="1"/>
          </p:cNvSpPr>
          <p:nvPr>
            <p:ph type="title"/>
          </p:nvPr>
        </p:nvSpPr>
        <p:spPr>
          <a:xfrm>
            <a:off x="1485900" y="8216"/>
            <a:ext cx="6172200" cy="597732"/>
          </a:xfrm>
        </p:spPr>
        <p:txBody>
          <a:bodyPr/>
          <a:lstStyle/>
          <a:p>
            <a:r>
              <a:rPr lang="en-US" dirty="0"/>
              <a:t>Modularity: Foundational Types</a:t>
            </a:r>
          </a:p>
        </p:txBody>
      </p:sp>
      <p:pic>
        <p:nvPicPr>
          <p:cNvPr id="6" name="Picture 5" descr="PICT000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3640" y="1092697"/>
            <a:ext cx="3732761" cy="2537846"/>
          </a:xfrm>
          <a:prstGeom prst="rect">
            <a:avLst/>
          </a:prstGeom>
        </p:spPr>
      </p:pic>
      <p:cxnSp>
        <p:nvCxnSpPr>
          <p:cNvPr id="7" name="Straight Connector 9"/>
          <p:cNvCxnSpPr/>
          <p:nvPr/>
        </p:nvCxnSpPr>
        <p:spPr>
          <a:xfrm rot="16200000" flipH="1">
            <a:off x="2331153" y="1635414"/>
            <a:ext cx="965319" cy="760506"/>
          </a:xfrm>
          <a:prstGeom prst="bentConnector3">
            <a:avLst>
              <a:gd name="adj1" fmla="val 99964"/>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pic>
        <p:nvPicPr>
          <p:cNvPr id="8" name="Picture 7" descr="type_pressure_schem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4025" y="954122"/>
            <a:ext cx="2740851" cy="1028700"/>
          </a:xfrm>
          <a:prstGeom prst="rect">
            <a:avLst/>
          </a:prstGeom>
        </p:spPr>
      </p:pic>
      <p:cxnSp>
        <p:nvCxnSpPr>
          <p:cNvPr id="9" name="Straight Connector 9"/>
          <p:cNvCxnSpPr/>
          <p:nvPr/>
        </p:nvCxnSpPr>
        <p:spPr>
          <a:xfrm flipV="1">
            <a:off x="2625598" y="3489196"/>
            <a:ext cx="2012654" cy="798843"/>
          </a:xfrm>
          <a:prstGeom prst="bentConnector3">
            <a:avLst>
              <a:gd name="adj1" fmla="val 382"/>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pic>
        <p:nvPicPr>
          <p:cNvPr id="10" name="Picture 9" descr="type_length_schem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9279" y="3819197"/>
            <a:ext cx="2578796" cy="1028700"/>
          </a:xfrm>
          <a:prstGeom prst="rect">
            <a:avLst/>
          </a:prstGeom>
        </p:spPr>
      </p:pic>
      <p:cxnSp>
        <p:nvCxnSpPr>
          <p:cNvPr id="11" name="Straight Connector 9"/>
          <p:cNvCxnSpPr/>
          <p:nvPr/>
        </p:nvCxnSpPr>
        <p:spPr>
          <a:xfrm>
            <a:off x="5743523" y="1017503"/>
            <a:ext cx="0" cy="443865"/>
          </a:xfrm>
          <a:prstGeom prst="straightConnector1">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pic>
        <p:nvPicPr>
          <p:cNvPr id="12" name="Picture 11" descr="type_thermodynamicTemperature_schem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5876" y="580163"/>
            <a:ext cx="4220489" cy="1028700"/>
          </a:xfrm>
          <a:prstGeom prst="rect">
            <a:avLst/>
          </a:prstGeom>
        </p:spPr>
      </p:pic>
      <p:cxnSp>
        <p:nvCxnSpPr>
          <p:cNvPr id="13" name="Straight Connector 9"/>
          <p:cNvCxnSpPr/>
          <p:nvPr/>
        </p:nvCxnSpPr>
        <p:spPr>
          <a:xfrm flipV="1">
            <a:off x="5930462" y="2859341"/>
            <a:ext cx="0" cy="1428698"/>
          </a:xfrm>
          <a:prstGeom prst="straightConnector1">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pic>
        <p:nvPicPr>
          <p:cNvPr id="14" name="Picture 13" descr="type_planeAngle_schema.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6332" y="3819197"/>
            <a:ext cx="2909953" cy="1028700"/>
          </a:xfrm>
          <a:prstGeom prst="rect">
            <a:avLst/>
          </a:prstGeom>
        </p:spPr>
      </p:pic>
    </p:spTree>
    <p:extLst>
      <p:ext uri="{BB962C8B-B14F-4D97-AF65-F5344CB8AC3E}">
        <p14:creationId xmlns:p14="http://schemas.microsoft.com/office/powerpoint/2010/main" val="20179052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Models Re-Use Components</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37</a:t>
            </a:fld>
            <a:endParaRPr lang="en-US" sz="450" dirty="0">
              <a:latin typeface="Times" charset="0"/>
            </a:endParaRPr>
          </a:p>
        </p:txBody>
      </p:sp>
      <p:pic>
        <p:nvPicPr>
          <p:cNvPr id="19" name="Picture 18" descr="types_physical_vapor_deposition_schema.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93569" y="786063"/>
            <a:ext cx="5605743" cy="4220942"/>
          </a:xfrm>
          <a:prstGeom prst="rect">
            <a:avLst/>
          </a:prstGeom>
        </p:spPr>
      </p:pic>
      <p:grpSp>
        <p:nvGrpSpPr>
          <p:cNvPr id="20" name="Group 19"/>
          <p:cNvGrpSpPr/>
          <p:nvPr/>
        </p:nvGrpSpPr>
        <p:grpSpPr>
          <a:xfrm>
            <a:off x="5721471" y="1519380"/>
            <a:ext cx="1923796" cy="1877428"/>
            <a:chOff x="6104627" y="1932923"/>
            <a:chExt cx="2565062" cy="2503238"/>
          </a:xfrm>
        </p:grpSpPr>
        <p:sp>
          <p:nvSpPr>
            <p:cNvPr id="21" name="TextBox 20"/>
            <p:cNvSpPr txBox="1"/>
            <p:nvPr/>
          </p:nvSpPr>
          <p:spPr>
            <a:xfrm>
              <a:off x="6104627" y="3058290"/>
              <a:ext cx="2565062" cy="492443"/>
            </a:xfrm>
            <a:prstGeom prst="rect">
              <a:avLst/>
            </a:prstGeom>
            <a:solidFill>
              <a:schemeClr val="bg1"/>
            </a:solidFill>
            <a:ln w="28575" cmpd="sng">
              <a:solidFill>
                <a:srgbClr val="0000FF"/>
              </a:solidFill>
            </a:ln>
          </p:spPr>
          <p:txBody>
            <a:bodyPr wrap="none" rtlCol="0">
              <a:spAutoFit/>
            </a:bodyPr>
            <a:lstStyle/>
            <a:p>
              <a:pPr defTabSz="685800"/>
              <a:r>
                <a:rPr lang="en-US" dirty="0">
                  <a:solidFill>
                    <a:srgbClr val="0000FF"/>
                  </a:solidFill>
                  <a:latin typeface="Calibri"/>
                </a:rPr>
                <a:t>Substance Module</a:t>
              </a:r>
              <a:endParaRPr lang="en-US" b="1" dirty="0">
                <a:solidFill>
                  <a:srgbClr val="0000FF"/>
                </a:solidFill>
                <a:latin typeface="Calibri"/>
              </a:endParaRPr>
            </a:p>
          </p:txBody>
        </p:sp>
        <p:sp>
          <p:nvSpPr>
            <p:cNvPr id="22" name="TextBox 21"/>
            <p:cNvSpPr txBox="1"/>
            <p:nvPr/>
          </p:nvSpPr>
          <p:spPr>
            <a:xfrm flipV="1">
              <a:off x="6484172" y="1932923"/>
              <a:ext cx="1600200" cy="492443"/>
            </a:xfrm>
            <a:prstGeom prst="rect">
              <a:avLst/>
            </a:prstGeom>
            <a:noFill/>
            <a:ln w="28575" cmpd="sng">
              <a:solidFill>
                <a:srgbClr val="0000FF"/>
              </a:solidFill>
            </a:ln>
          </p:spPr>
          <p:txBody>
            <a:bodyPr wrap="square" rtlCol="0">
              <a:spAutoFit/>
            </a:bodyPr>
            <a:lstStyle/>
            <a:p>
              <a:pPr defTabSz="685800"/>
              <a:endParaRPr lang="en-US" b="1" dirty="0">
                <a:solidFill>
                  <a:srgbClr val="0000FF"/>
                </a:solidFill>
                <a:latin typeface="Calibri"/>
              </a:endParaRPr>
            </a:p>
          </p:txBody>
        </p:sp>
        <p:sp>
          <p:nvSpPr>
            <p:cNvPr id="23" name="TextBox 22"/>
            <p:cNvSpPr txBox="1"/>
            <p:nvPr/>
          </p:nvSpPr>
          <p:spPr>
            <a:xfrm flipV="1">
              <a:off x="6156252" y="3943718"/>
              <a:ext cx="1600200" cy="492443"/>
            </a:xfrm>
            <a:prstGeom prst="rect">
              <a:avLst/>
            </a:prstGeom>
            <a:noFill/>
            <a:ln w="28575" cmpd="sng">
              <a:solidFill>
                <a:srgbClr val="0000FF"/>
              </a:solidFill>
            </a:ln>
          </p:spPr>
          <p:txBody>
            <a:bodyPr wrap="square" rtlCol="0">
              <a:spAutoFit/>
            </a:bodyPr>
            <a:lstStyle/>
            <a:p>
              <a:pPr defTabSz="685800"/>
              <a:endParaRPr lang="en-US" b="1" dirty="0">
                <a:solidFill>
                  <a:srgbClr val="0000FF"/>
                </a:solidFill>
                <a:latin typeface="Calibri"/>
              </a:endParaRPr>
            </a:p>
          </p:txBody>
        </p:sp>
        <p:cxnSp>
          <p:nvCxnSpPr>
            <p:cNvPr id="24" name="Straight Connector 23"/>
            <p:cNvCxnSpPr>
              <a:stCxn id="23" idx="3"/>
              <a:endCxn id="24" idx="3"/>
            </p:cNvCxnSpPr>
            <p:nvPr/>
          </p:nvCxnSpPr>
          <p:spPr>
            <a:xfrm flipV="1">
              <a:off x="7756453" y="2161524"/>
              <a:ext cx="327921" cy="2028415"/>
            </a:xfrm>
            <a:prstGeom prst="bentConnector3">
              <a:avLst>
                <a:gd name="adj1" fmla="val 192949"/>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3"/>
            <p:cNvCxnSpPr>
              <a:stCxn id="25" idx="3"/>
              <a:endCxn id="23" idx="3"/>
            </p:cNvCxnSpPr>
            <p:nvPr/>
          </p:nvCxnSpPr>
          <p:spPr>
            <a:xfrm>
              <a:off x="7756453" y="4172320"/>
              <a:ext cx="16933" cy="17620"/>
            </a:xfrm>
            <a:prstGeom prst="bentConnector3">
              <a:avLst>
                <a:gd name="adj1" fmla="val 1800000"/>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000518" y="840264"/>
            <a:ext cx="3869487" cy="4019880"/>
            <a:chOff x="3810024" y="965491"/>
            <a:chExt cx="5159315" cy="5359840"/>
          </a:xfrm>
        </p:grpSpPr>
        <p:sp>
          <p:nvSpPr>
            <p:cNvPr id="27" name="TextBox 26"/>
            <p:cNvSpPr txBox="1"/>
            <p:nvPr/>
          </p:nvSpPr>
          <p:spPr>
            <a:xfrm>
              <a:off x="5792914" y="5832888"/>
              <a:ext cx="3176425" cy="492443"/>
            </a:xfrm>
            <a:prstGeom prst="rect">
              <a:avLst/>
            </a:prstGeom>
            <a:solidFill>
              <a:schemeClr val="bg1"/>
            </a:solidFill>
            <a:ln w="28575" cmpd="sng">
              <a:solidFill>
                <a:srgbClr val="008000"/>
              </a:solidFill>
            </a:ln>
          </p:spPr>
          <p:txBody>
            <a:bodyPr wrap="none" rtlCol="0">
              <a:spAutoFit/>
            </a:bodyPr>
            <a:lstStyle/>
            <a:p>
              <a:pPr defTabSz="685800"/>
              <a:r>
                <a:rPr lang="en-US" dirty="0">
                  <a:solidFill>
                    <a:srgbClr val="008000"/>
                  </a:solidFill>
                  <a:latin typeface="Calibri"/>
                </a:rPr>
                <a:t>Physical Quantity Types</a:t>
              </a:r>
              <a:endParaRPr lang="en-US" b="1" dirty="0">
                <a:solidFill>
                  <a:srgbClr val="008000"/>
                </a:solidFill>
                <a:latin typeface="Calibri"/>
              </a:endParaRPr>
            </a:p>
          </p:txBody>
        </p:sp>
        <p:sp>
          <p:nvSpPr>
            <p:cNvPr id="28" name="TextBox 27"/>
            <p:cNvSpPr txBox="1"/>
            <p:nvPr/>
          </p:nvSpPr>
          <p:spPr>
            <a:xfrm flipV="1">
              <a:off x="3810024" y="965491"/>
              <a:ext cx="1600200" cy="492443"/>
            </a:xfrm>
            <a:prstGeom prst="rect">
              <a:avLst/>
            </a:prstGeom>
            <a:noFill/>
            <a:ln w="28575" cmpd="sng">
              <a:solidFill>
                <a:srgbClr val="008000"/>
              </a:solidFill>
            </a:ln>
          </p:spPr>
          <p:txBody>
            <a:bodyPr wrap="square" rtlCol="0">
              <a:spAutoFit/>
            </a:bodyPr>
            <a:lstStyle/>
            <a:p>
              <a:pPr defTabSz="685800"/>
              <a:endParaRPr lang="en-US" b="1" dirty="0">
                <a:solidFill>
                  <a:srgbClr val="0000FF"/>
                </a:solidFill>
                <a:latin typeface="Calibri"/>
              </a:endParaRPr>
            </a:p>
          </p:txBody>
        </p:sp>
        <p:sp>
          <p:nvSpPr>
            <p:cNvPr id="29" name="TextBox 28"/>
            <p:cNvSpPr txBox="1"/>
            <p:nvPr/>
          </p:nvSpPr>
          <p:spPr>
            <a:xfrm flipV="1">
              <a:off x="6484173" y="2389672"/>
              <a:ext cx="1600200" cy="492443"/>
            </a:xfrm>
            <a:prstGeom prst="rect">
              <a:avLst/>
            </a:prstGeom>
            <a:noFill/>
            <a:ln w="28575" cmpd="sng">
              <a:solidFill>
                <a:srgbClr val="008000"/>
              </a:solidFill>
            </a:ln>
          </p:spPr>
          <p:txBody>
            <a:bodyPr wrap="square" rtlCol="0">
              <a:spAutoFit/>
            </a:bodyPr>
            <a:lstStyle/>
            <a:p>
              <a:pPr defTabSz="685800"/>
              <a:endParaRPr lang="en-US" b="1" dirty="0">
                <a:solidFill>
                  <a:srgbClr val="0000FF"/>
                </a:solidFill>
                <a:latin typeface="Calibri"/>
              </a:endParaRPr>
            </a:p>
          </p:txBody>
        </p:sp>
        <p:sp>
          <p:nvSpPr>
            <p:cNvPr id="30" name="TextBox 29"/>
            <p:cNvSpPr txBox="1"/>
            <p:nvPr/>
          </p:nvSpPr>
          <p:spPr>
            <a:xfrm flipV="1">
              <a:off x="6156253" y="4411384"/>
              <a:ext cx="1600200" cy="492443"/>
            </a:xfrm>
            <a:prstGeom prst="rect">
              <a:avLst/>
            </a:prstGeom>
            <a:noFill/>
            <a:ln w="28575" cmpd="sng">
              <a:solidFill>
                <a:srgbClr val="008000"/>
              </a:solidFill>
            </a:ln>
          </p:spPr>
          <p:txBody>
            <a:bodyPr wrap="square" rtlCol="0">
              <a:spAutoFit/>
            </a:bodyPr>
            <a:lstStyle/>
            <a:p>
              <a:pPr defTabSz="685800"/>
              <a:endParaRPr lang="en-US" b="1" dirty="0">
                <a:solidFill>
                  <a:srgbClr val="0000FF"/>
                </a:solidFill>
                <a:latin typeface="Calibri"/>
              </a:endParaRPr>
            </a:p>
          </p:txBody>
        </p:sp>
        <p:sp>
          <p:nvSpPr>
            <p:cNvPr id="31" name="TextBox 30"/>
            <p:cNvSpPr txBox="1"/>
            <p:nvPr/>
          </p:nvSpPr>
          <p:spPr>
            <a:xfrm flipV="1">
              <a:off x="3810024" y="4989550"/>
              <a:ext cx="1600200" cy="492443"/>
            </a:xfrm>
            <a:prstGeom prst="rect">
              <a:avLst/>
            </a:prstGeom>
            <a:noFill/>
            <a:ln w="28575" cmpd="sng">
              <a:solidFill>
                <a:srgbClr val="008000"/>
              </a:solidFill>
            </a:ln>
          </p:spPr>
          <p:txBody>
            <a:bodyPr wrap="square" rtlCol="0">
              <a:spAutoFit/>
            </a:bodyPr>
            <a:lstStyle/>
            <a:p>
              <a:pPr defTabSz="685800"/>
              <a:endParaRPr lang="en-US" b="1" dirty="0">
                <a:solidFill>
                  <a:srgbClr val="0000FF"/>
                </a:solidFill>
                <a:latin typeface="Calibri"/>
              </a:endParaRPr>
            </a:p>
          </p:txBody>
        </p:sp>
        <p:sp>
          <p:nvSpPr>
            <p:cNvPr id="32" name="TextBox 31"/>
            <p:cNvSpPr txBox="1"/>
            <p:nvPr/>
          </p:nvSpPr>
          <p:spPr>
            <a:xfrm flipV="1">
              <a:off x="3810024" y="5504148"/>
              <a:ext cx="1600200" cy="492443"/>
            </a:xfrm>
            <a:prstGeom prst="rect">
              <a:avLst/>
            </a:prstGeom>
            <a:noFill/>
            <a:ln w="28575" cmpd="sng">
              <a:solidFill>
                <a:srgbClr val="008000"/>
              </a:solidFill>
            </a:ln>
          </p:spPr>
          <p:txBody>
            <a:bodyPr wrap="square" rtlCol="0">
              <a:spAutoFit/>
            </a:bodyPr>
            <a:lstStyle/>
            <a:p>
              <a:pPr defTabSz="685800"/>
              <a:endParaRPr lang="en-US" b="1" dirty="0">
                <a:solidFill>
                  <a:srgbClr val="0000FF"/>
                </a:solidFill>
                <a:latin typeface="Calibri"/>
              </a:endParaRPr>
            </a:p>
          </p:txBody>
        </p:sp>
      </p:grpSp>
      <p:pic>
        <p:nvPicPr>
          <p:cNvPr id="33" name="Picture 32" descr="PICT000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3709" y="843525"/>
            <a:ext cx="1056477" cy="1847194"/>
          </a:xfrm>
          <a:prstGeom prst="rect">
            <a:avLst/>
          </a:prstGeom>
        </p:spPr>
      </p:pic>
    </p:spTree>
    <p:extLst>
      <p:ext uri="{BB962C8B-B14F-4D97-AF65-F5344CB8AC3E}">
        <p14:creationId xmlns:p14="http://schemas.microsoft.com/office/powerpoint/2010/main" val="10945370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6B5A-FCFD-5E4F-8DA9-78A1CC531C4E}"/>
              </a:ext>
            </a:extLst>
          </p:cNvPr>
          <p:cNvSpPr>
            <a:spLocks noGrp="1"/>
          </p:cNvSpPr>
          <p:nvPr>
            <p:ph type="title"/>
          </p:nvPr>
        </p:nvSpPr>
        <p:spPr>
          <a:xfrm>
            <a:off x="1269169" y="57150"/>
            <a:ext cx="6413636" cy="571500"/>
          </a:xfrm>
        </p:spPr>
        <p:txBody>
          <a:bodyPr>
            <a:noAutofit/>
          </a:bodyPr>
          <a:lstStyle/>
          <a:p>
            <a:r>
              <a:rPr lang="en-US" dirty="0"/>
              <a:t>NIST Beamline Data Transfers - Globus</a:t>
            </a:r>
          </a:p>
        </p:txBody>
      </p:sp>
      <p:sp>
        <p:nvSpPr>
          <p:cNvPr id="3" name="Content Placeholder 2">
            <a:extLst>
              <a:ext uri="{FF2B5EF4-FFF2-40B4-BE49-F238E27FC236}">
                <a16:creationId xmlns:a16="http://schemas.microsoft.com/office/drawing/2014/main" id="{DF255210-E7CF-0449-BD78-4834A7C90684}"/>
              </a:ext>
            </a:extLst>
          </p:cNvPr>
          <p:cNvSpPr>
            <a:spLocks noGrp="1"/>
          </p:cNvSpPr>
          <p:nvPr>
            <p:ph sz="quarter" idx="11"/>
          </p:nvPr>
        </p:nvSpPr>
        <p:spPr/>
        <p:txBody>
          <a:bodyPr>
            <a:normAutofit fontScale="85000" lnSpcReduction="20000"/>
          </a:bodyPr>
          <a:lstStyle/>
          <a:p>
            <a:r>
              <a:rPr lang="en-US" dirty="0"/>
              <a:t>NIST scientific research use cases require secure and reliable large dataset network transfers to support further processing &amp; analysis of data</a:t>
            </a:r>
          </a:p>
          <a:p>
            <a:pPr lvl="1"/>
            <a:r>
              <a:rPr lang="en-US" dirty="0"/>
              <a:t>Argonne APS -&gt; NIST Gaithersburg</a:t>
            </a:r>
          </a:p>
          <a:p>
            <a:pPr lvl="1"/>
            <a:r>
              <a:rPr lang="en-US" dirty="0"/>
              <a:t>NIST inter-site (Boulder, BNL, …)</a:t>
            </a:r>
          </a:p>
          <a:p>
            <a:pPr lvl="1"/>
            <a:r>
              <a:rPr lang="en-US" dirty="0"/>
              <a:t>BNL beamline data -&gt; Gaithersburg</a:t>
            </a:r>
          </a:p>
          <a:p>
            <a:r>
              <a:rPr lang="en-US" dirty="0"/>
              <a:t>Completed Globus </a:t>
            </a:r>
            <a:r>
              <a:rPr lang="en-US" i="1" dirty="0">
                <a:solidFill>
                  <a:schemeClr val="accent1">
                    <a:lumMod val="75000"/>
                  </a:schemeClr>
                </a:solidFill>
              </a:rPr>
              <a:t>pilot</a:t>
            </a:r>
            <a:r>
              <a:rPr lang="en-US" dirty="0"/>
              <a:t> with NIST authorization for use (FY17-18) </a:t>
            </a:r>
          </a:p>
          <a:p>
            <a:pPr lvl="1"/>
            <a:r>
              <a:rPr lang="en-US" dirty="0"/>
              <a:t>DOE/NIST interagency agreement and approved connectivity to ESNET </a:t>
            </a:r>
          </a:p>
          <a:p>
            <a:pPr lvl="1"/>
            <a:r>
              <a:rPr lang="en-US" dirty="0"/>
              <a:t>Demonstrated successful multi-TB test data transfers between ANL beamline facility and NIST Gaithersburg</a:t>
            </a:r>
          </a:p>
          <a:p>
            <a:r>
              <a:rPr lang="en-US" dirty="0"/>
              <a:t>Current effort at NIST focused on internal network connectivity (endpoint to desktop) for performance</a:t>
            </a:r>
          </a:p>
        </p:txBody>
      </p:sp>
      <p:sp>
        <p:nvSpPr>
          <p:cNvPr id="4" name="Slide Number Placeholder 3">
            <a:extLst>
              <a:ext uri="{FF2B5EF4-FFF2-40B4-BE49-F238E27FC236}">
                <a16:creationId xmlns:a16="http://schemas.microsoft.com/office/drawing/2014/main" id="{55884003-9D94-7F4F-9557-F3D385F5E954}"/>
              </a:ext>
            </a:extLst>
          </p:cNvPr>
          <p:cNvSpPr>
            <a:spLocks noGrp="1"/>
          </p:cNvSpPr>
          <p:nvPr>
            <p:ph type="sldNum" sz="quarter" idx="12"/>
          </p:nvPr>
        </p:nvSpPr>
        <p:spPr/>
        <p:txBody>
          <a:bodyPr/>
          <a:lstStyle/>
          <a:p>
            <a:pPr>
              <a:defRPr/>
            </a:pPr>
            <a:fld id="{09954CA3-D4D3-9A48-835D-EE206C73C9EB}" type="slidenum">
              <a:rPr lang="en-US" smtClean="0"/>
              <a:pPr>
                <a:defRPr/>
              </a:pPr>
              <a:t>38</a:t>
            </a:fld>
            <a:endParaRPr lang="en-US" sz="450" dirty="0">
              <a:latin typeface="Times" charset="0"/>
            </a:endParaRPr>
          </a:p>
        </p:txBody>
      </p:sp>
    </p:spTree>
    <p:extLst>
      <p:ext uri="{BB962C8B-B14F-4D97-AF65-F5344CB8AC3E}">
        <p14:creationId xmlns:p14="http://schemas.microsoft.com/office/powerpoint/2010/main" val="37976401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Data and Informatics</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a:t>
            </a:fld>
            <a:endParaRPr lang="en-US" sz="450" dirty="0">
              <a:latin typeface="Times" charset="0"/>
            </a:endParaRPr>
          </a:p>
        </p:txBody>
      </p:sp>
      <p:grpSp>
        <p:nvGrpSpPr>
          <p:cNvPr id="5" name="Group 4"/>
          <p:cNvGrpSpPr/>
          <p:nvPr/>
        </p:nvGrpSpPr>
        <p:grpSpPr>
          <a:xfrm>
            <a:off x="1374784" y="785918"/>
            <a:ext cx="6423236" cy="3472746"/>
            <a:chOff x="309045" y="1047890"/>
            <a:chExt cx="8564315" cy="4630328"/>
          </a:xfrm>
        </p:grpSpPr>
        <p:sp>
          <p:nvSpPr>
            <p:cNvPr id="6" name="TextBox 5"/>
            <p:cNvSpPr txBox="1"/>
            <p:nvPr/>
          </p:nvSpPr>
          <p:spPr>
            <a:xfrm>
              <a:off x="309045" y="1047890"/>
              <a:ext cx="2035465" cy="4630328"/>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a:solidFill>
                    <a:schemeClr val="tx2"/>
                  </a:solidFill>
                </a:rPr>
                <a:t>Standard Reference Data</a:t>
              </a:r>
            </a:p>
            <a:p>
              <a:pPr algn="ctr"/>
              <a:endParaRPr lang="en-US" sz="1500" dirty="0">
                <a:solidFill>
                  <a:schemeClr val="tx2"/>
                </a:solidFill>
              </a:endParaRPr>
            </a:p>
            <a:p>
              <a:pPr marL="214313" indent="-214313">
                <a:spcAft>
                  <a:spcPts val="450"/>
                </a:spcAft>
                <a:buFont typeface="Arial"/>
                <a:buChar char="•"/>
              </a:pPr>
              <a:r>
                <a:rPr lang="en-US" sz="1200" dirty="0"/>
                <a:t>Distribution</a:t>
              </a:r>
            </a:p>
            <a:p>
              <a:pPr marL="214313" indent="-214313">
                <a:spcAft>
                  <a:spcPts val="450"/>
                </a:spcAft>
                <a:buFont typeface="Arial"/>
                <a:buChar char="•"/>
              </a:pPr>
              <a:r>
                <a:rPr lang="en-US" sz="1200" dirty="0"/>
                <a:t>Sales</a:t>
              </a:r>
            </a:p>
            <a:p>
              <a:pPr marL="214313" indent="-214313">
                <a:spcAft>
                  <a:spcPts val="450"/>
                </a:spcAft>
                <a:buFont typeface="Arial"/>
                <a:buChar char="•"/>
              </a:pPr>
              <a:r>
                <a:rPr lang="en-US" sz="1200" dirty="0"/>
                <a:t>Infrastructure</a:t>
              </a:r>
            </a:p>
            <a:p>
              <a:pPr marL="214313" indent="-214313">
                <a:spcAft>
                  <a:spcPts val="450"/>
                </a:spcAft>
                <a:buFont typeface="Arial"/>
                <a:buChar char="•"/>
              </a:pPr>
              <a:r>
                <a:rPr lang="en-US" sz="1200" dirty="0"/>
                <a:t>Usage analysis and impact</a:t>
              </a:r>
            </a:p>
            <a:p>
              <a:pPr marL="214313" indent="-214313">
                <a:spcAft>
                  <a:spcPts val="450"/>
                </a:spcAft>
                <a:buFont typeface="Arial"/>
                <a:buChar char="•"/>
              </a:pPr>
              <a:r>
                <a:rPr lang="en-US" sz="1200" dirty="0"/>
                <a:t>Improve web sites and user interfaces</a:t>
              </a:r>
            </a:p>
            <a:p>
              <a:pPr marL="214313" indent="-214313">
                <a:spcAft>
                  <a:spcPts val="450"/>
                </a:spcAft>
                <a:buFont typeface="Arial"/>
                <a:buChar char="•"/>
              </a:pPr>
              <a:r>
                <a:rPr lang="en-US" sz="1200" dirty="0"/>
                <a:t>Provide APIs</a:t>
              </a:r>
            </a:p>
            <a:p>
              <a:pPr marL="214313" indent="-214313">
                <a:spcAft>
                  <a:spcPts val="450"/>
                </a:spcAft>
                <a:buFont typeface="Arial"/>
                <a:buChar char="•"/>
              </a:pPr>
              <a:r>
                <a:rPr lang="en-US" sz="1200" dirty="0"/>
                <a:t>Register with </a:t>
              </a:r>
              <a:r>
                <a:rPr lang="en-US" sz="1200" dirty="0" err="1"/>
                <a:t>data.gov</a:t>
              </a:r>
              <a:endParaRPr lang="en-US" sz="1350" dirty="0"/>
            </a:p>
            <a:p>
              <a:endParaRPr lang="en-US" sz="1350" dirty="0"/>
            </a:p>
          </p:txBody>
        </p:sp>
        <p:sp>
          <p:nvSpPr>
            <p:cNvPr id="7" name="TextBox 6"/>
            <p:cNvSpPr txBox="1"/>
            <p:nvPr/>
          </p:nvSpPr>
          <p:spPr>
            <a:xfrm>
              <a:off x="6837895" y="1047890"/>
              <a:ext cx="2035465" cy="3874565"/>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a:solidFill>
                    <a:schemeClr val="tx2"/>
                  </a:solidFill>
                </a:rPr>
                <a:t>Community</a:t>
              </a:r>
            </a:p>
            <a:p>
              <a:pPr algn="ctr"/>
              <a:endParaRPr lang="en-US" sz="1500" dirty="0">
                <a:solidFill>
                  <a:schemeClr val="tx2"/>
                </a:solidFill>
              </a:endParaRPr>
            </a:p>
            <a:p>
              <a:pPr marL="214313" indent="-214313">
                <a:spcAft>
                  <a:spcPts val="450"/>
                </a:spcAft>
                <a:buFont typeface="Arial"/>
                <a:buChar char="•"/>
              </a:pPr>
              <a:r>
                <a:rPr lang="en-US" sz="1200" dirty="0"/>
                <a:t>National Data Services Consortium</a:t>
              </a:r>
            </a:p>
            <a:p>
              <a:pPr marL="214313" indent="-214313">
                <a:spcAft>
                  <a:spcPts val="450"/>
                </a:spcAft>
                <a:buFont typeface="Arial"/>
                <a:buChar char="•"/>
              </a:pPr>
              <a:r>
                <a:rPr lang="en-US" sz="1200" dirty="0"/>
                <a:t>Research Data Alliance</a:t>
              </a:r>
            </a:p>
            <a:p>
              <a:pPr marL="214313" indent="-214313">
                <a:spcAft>
                  <a:spcPts val="450"/>
                </a:spcAft>
                <a:buFont typeface="Arial"/>
                <a:buChar char="•"/>
              </a:pPr>
              <a:r>
                <a:rPr lang="en-US" sz="1200" dirty="0" err="1"/>
                <a:t>DoC</a:t>
              </a:r>
              <a:r>
                <a:rPr lang="en-US" sz="1200" dirty="0"/>
                <a:t> and other federal agencies (NIH, DOE, NSF)</a:t>
              </a:r>
            </a:p>
            <a:p>
              <a:pPr marL="214313" indent="-214313">
                <a:spcAft>
                  <a:spcPts val="450"/>
                </a:spcAft>
                <a:buFont typeface="Arial"/>
                <a:buChar char="•"/>
              </a:pPr>
              <a:r>
                <a:rPr lang="en-US" sz="1200" dirty="0"/>
                <a:t>CENDI</a:t>
              </a:r>
            </a:p>
            <a:p>
              <a:pPr marL="214313" indent="-214313">
                <a:spcAft>
                  <a:spcPts val="450"/>
                </a:spcAft>
                <a:buFont typeface="Arial"/>
                <a:buChar char="•"/>
              </a:pPr>
              <a:r>
                <a:rPr lang="en-US" sz="1200" dirty="0"/>
                <a:t>NMIs and BIPM</a:t>
              </a:r>
            </a:p>
            <a:p>
              <a:pPr marL="214313" indent="-214313">
                <a:spcAft>
                  <a:spcPts val="450"/>
                </a:spcAft>
                <a:buFont typeface="Arial"/>
                <a:buChar char="•"/>
              </a:pPr>
              <a:r>
                <a:rPr lang="en-US" sz="1200" dirty="0"/>
                <a:t>CODATA, WDS</a:t>
              </a:r>
            </a:p>
          </p:txBody>
        </p:sp>
      </p:grpSp>
      <p:sp>
        <p:nvSpPr>
          <p:cNvPr id="11" name="TextBox 10"/>
          <p:cNvSpPr txBox="1"/>
          <p:nvPr/>
        </p:nvSpPr>
        <p:spPr>
          <a:xfrm>
            <a:off x="3016598" y="785918"/>
            <a:ext cx="1526599" cy="3708708"/>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a:solidFill>
                  <a:schemeClr val="tx2"/>
                </a:solidFill>
              </a:rPr>
              <a:t>Research Data</a:t>
            </a:r>
          </a:p>
          <a:p>
            <a:pPr algn="ctr"/>
            <a:endParaRPr lang="en-US" sz="1500" dirty="0">
              <a:solidFill>
                <a:schemeClr val="tx2"/>
              </a:solidFill>
            </a:endParaRPr>
          </a:p>
          <a:p>
            <a:pPr marL="214313" indent="-214313">
              <a:spcAft>
                <a:spcPts val="450"/>
              </a:spcAft>
              <a:buFont typeface="Arial"/>
              <a:buChar char="•"/>
            </a:pPr>
            <a:r>
              <a:rPr lang="en-US" sz="1200" dirty="0"/>
              <a:t>Improve data management practices</a:t>
            </a:r>
          </a:p>
          <a:p>
            <a:pPr marL="214313" indent="-214313">
              <a:spcAft>
                <a:spcPts val="450"/>
              </a:spcAft>
              <a:buFont typeface="Arial"/>
              <a:buChar char="•"/>
            </a:pPr>
            <a:r>
              <a:rPr lang="en-US" sz="1200" dirty="0"/>
              <a:t>Data management planning tools</a:t>
            </a:r>
          </a:p>
          <a:p>
            <a:pPr marL="214313" indent="-214313">
              <a:spcAft>
                <a:spcPts val="450"/>
              </a:spcAft>
              <a:buFont typeface="Arial"/>
              <a:buChar char="•"/>
            </a:pPr>
            <a:r>
              <a:rPr lang="en-US" sz="1200" dirty="0"/>
              <a:t>Laboratory automation</a:t>
            </a:r>
          </a:p>
          <a:p>
            <a:pPr marL="214313" indent="-214313">
              <a:spcAft>
                <a:spcPts val="450"/>
              </a:spcAft>
              <a:buFont typeface="Arial"/>
              <a:buChar char="•"/>
            </a:pPr>
            <a:r>
              <a:rPr lang="en-US" sz="1200" dirty="0"/>
              <a:t>ELNs</a:t>
            </a:r>
          </a:p>
          <a:p>
            <a:pPr marL="214313" indent="-214313">
              <a:spcAft>
                <a:spcPts val="450"/>
              </a:spcAft>
              <a:buFont typeface="Arial"/>
              <a:buChar char="•"/>
            </a:pPr>
            <a:r>
              <a:rPr lang="en-US" sz="1200" dirty="0"/>
              <a:t>Open data policy implementation and guidance</a:t>
            </a:r>
          </a:p>
          <a:p>
            <a:pPr marL="214313" indent="-214313">
              <a:spcAft>
                <a:spcPts val="450"/>
              </a:spcAft>
              <a:buFont typeface="Arial"/>
              <a:buChar char="•"/>
            </a:pPr>
            <a:r>
              <a:rPr lang="en-US" sz="1200" dirty="0"/>
              <a:t>NIST open data repository</a:t>
            </a:r>
          </a:p>
          <a:p>
            <a:pPr marL="214313" indent="-214313">
              <a:spcAft>
                <a:spcPts val="450"/>
              </a:spcAft>
              <a:buFont typeface="Arial"/>
              <a:buChar char="•"/>
            </a:pPr>
            <a:r>
              <a:rPr lang="en-US" sz="1200" dirty="0"/>
              <a:t>NIST data portal</a:t>
            </a:r>
            <a:endParaRPr lang="en-US" sz="1350" dirty="0"/>
          </a:p>
        </p:txBody>
      </p:sp>
      <p:sp>
        <p:nvSpPr>
          <p:cNvPr id="12" name="TextBox 11"/>
          <p:cNvSpPr txBox="1"/>
          <p:nvPr/>
        </p:nvSpPr>
        <p:spPr>
          <a:xfrm>
            <a:off x="4658412" y="785917"/>
            <a:ext cx="1526599" cy="3321422"/>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a:solidFill>
                  <a:schemeClr val="tx2"/>
                </a:solidFill>
              </a:rPr>
              <a:t>Data Science</a:t>
            </a:r>
          </a:p>
          <a:p>
            <a:pPr algn="ctr"/>
            <a:endParaRPr lang="en-US" sz="1500" dirty="0">
              <a:solidFill>
                <a:schemeClr val="tx2"/>
              </a:solidFill>
            </a:endParaRPr>
          </a:p>
          <a:p>
            <a:pPr marL="214313" indent="-214313">
              <a:spcAft>
                <a:spcPts val="450"/>
              </a:spcAft>
              <a:buFont typeface="Arial"/>
              <a:buChar char="•"/>
            </a:pPr>
            <a:r>
              <a:rPr lang="en-US" sz="1200" dirty="0"/>
              <a:t>Informatics and analytics resource</a:t>
            </a:r>
          </a:p>
          <a:p>
            <a:pPr marL="214313" indent="-214313">
              <a:spcAft>
                <a:spcPts val="450"/>
              </a:spcAft>
              <a:buFont typeface="Arial"/>
              <a:buChar char="•"/>
            </a:pPr>
            <a:r>
              <a:rPr lang="en-US" sz="1200" dirty="0"/>
              <a:t>Liaison with NIST Information Technology Laboratory</a:t>
            </a:r>
          </a:p>
          <a:p>
            <a:pPr marL="214313" indent="-214313">
              <a:spcAft>
                <a:spcPts val="450"/>
              </a:spcAft>
              <a:buFont typeface="Arial"/>
              <a:buChar char="•"/>
            </a:pPr>
            <a:r>
              <a:rPr lang="en-US" sz="1200" dirty="0"/>
              <a:t>Big data</a:t>
            </a:r>
          </a:p>
          <a:p>
            <a:pPr marL="214313" indent="-214313">
              <a:spcAft>
                <a:spcPts val="450"/>
              </a:spcAft>
              <a:buFont typeface="Arial"/>
              <a:buChar char="•"/>
            </a:pPr>
            <a:r>
              <a:rPr lang="en-US" sz="1200" dirty="0"/>
              <a:t>Cloud computing</a:t>
            </a:r>
          </a:p>
          <a:p>
            <a:pPr marL="214313" indent="-214313">
              <a:spcAft>
                <a:spcPts val="450"/>
              </a:spcAft>
              <a:buFont typeface="Arial"/>
              <a:buChar char="•"/>
            </a:pPr>
            <a:r>
              <a:rPr lang="en-US" sz="1200" dirty="0"/>
              <a:t>National Strategic Computing Initiative</a:t>
            </a:r>
          </a:p>
          <a:p>
            <a:pPr marL="214313" indent="-214313">
              <a:buFont typeface="Arial"/>
              <a:buChar char="•"/>
            </a:pPr>
            <a:endParaRPr lang="en-US" sz="1350" dirty="0"/>
          </a:p>
          <a:p>
            <a:endParaRPr lang="en-US" sz="1350" dirty="0"/>
          </a:p>
        </p:txBody>
      </p:sp>
    </p:spTree>
    <p:extLst>
      <p:ext uri="{BB962C8B-B14F-4D97-AF65-F5344CB8AC3E}">
        <p14:creationId xmlns:p14="http://schemas.microsoft.com/office/powerpoint/2010/main" val="17642896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991C-5ACC-2C4D-A296-A234A44A2A50}"/>
              </a:ext>
            </a:extLst>
          </p:cNvPr>
          <p:cNvSpPr>
            <a:spLocks noGrp="1"/>
          </p:cNvSpPr>
          <p:nvPr>
            <p:ph type="title"/>
          </p:nvPr>
        </p:nvSpPr>
        <p:spPr/>
        <p:txBody>
          <a:bodyPr>
            <a:normAutofit/>
          </a:bodyPr>
          <a:lstStyle/>
          <a:p>
            <a:r>
              <a:rPr lang="en-US" dirty="0"/>
              <a:t>Globus Secure Data Transfer Concept</a:t>
            </a:r>
          </a:p>
        </p:txBody>
      </p:sp>
      <p:sp>
        <p:nvSpPr>
          <p:cNvPr id="4" name="Slide Number Placeholder 3">
            <a:extLst>
              <a:ext uri="{FF2B5EF4-FFF2-40B4-BE49-F238E27FC236}">
                <a16:creationId xmlns:a16="http://schemas.microsoft.com/office/drawing/2014/main" id="{1F0EA058-6561-B241-A420-F467FC195BA3}"/>
              </a:ext>
            </a:extLst>
          </p:cNvPr>
          <p:cNvSpPr>
            <a:spLocks noGrp="1"/>
          </p:cNvSpPr>
          <p:nvPr>
            <p:ph type="sldNum" sz="quarter" idx="12"/>
          </p:nvPr>
        </p:nvSpPr>
        <p:spPr/>
        <p:txBody>
          <a:bodyPr/>
          <a:lstStyle/>
          <a:p>
            <a:pPr>
              <a:defRPr/>
            </a:pPr>
            <a:fld id="{09954CA3-D4D3-9A48-835D-EE206C73C9EB}" type="slidenum">
              <a:rPr lang="en-US" smtClean="0"/>
              <a:pPr>
                <a:defRPr/>
              </a:pPr>
              <a:t>39</a:t>
            </a:fld>
            <a:endParaRPr lang="en-US" sz="450" dirty="0">
              <a:latin typeface="Times" charset="0"/>
            </a:endParaRPr>
          </a:p>
        </p:txBody>
      </p:sp>
      <p:grpSp>
        <p:nvGrpSpPr>
          <p:cNvPr id="32" name="Group 31">
            <a:extLst>
              <a:ext uri="{FF2B5EF4-FFF2-40B4-BE49-F238E27FC236}">
                <a16:creationId xmlns:a16="http://schemas.microsoft.com/office/drawing/2014/main" id="{0625A3BF-2938-7E49-A2A3-DD4445C4A89A}"/>
              </a:ext>
            </a:extLst>
          </p:cNvPr>
          <p:cNvGrpSpPr/>
          <p:nvPr/>
        </p:nvGrpSpPr>
        <p:grpSpPr>
          <a:xfrm>
            <a:off x="501070" y="639524"/>
            <a:ext cx="8295480" cy="4178178"/>
            <a:chOff x="152503" y="1197486"/>
            <a:chExt cx="11694940" cy="5926102"/>
          </a:xfrm>
        </p:grpSpPr>
        <p:sp>
          <p:nvSpPr>
            <p:cNvPr id="5" name="Rectangle: Rounded Corners 20">
              <a:extLst>
                <a:ext uri="{FF2B5EF4-FFF2-40B4-BE49-F238E27FC236}">
                  <a16:creationId xmlns:a16="http://schemas.microsoft.com/office/drawing/2014/main" id="{07868C9E-8734-D944-99C5-0ED677F8A680}"/>
                </a:ext>
              </a:extLst>
            </p:cNvPr>
            <p:cNvSpPr/>
            <p:nvPr/>
          </p:nvSpPr>
          <p:spPr>
            <a:xfrm>
              <a:off x="4502426" y="4558552"/>
              <a:ext cx="4919480" cy="175728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F820DDF2-CFD7-9A43-AF21-7DEA9EC39D88}"/>
                </a:ext>
              </a:extLst>
            </p:cNvPr>
            <p:cNvCxnSpPr>
              <a:cxnSpLocks/>
            </p:cNvCxnSpPr>
            <p:nvPr/>
          </p:nvCxnSpPr>
          <p:spPr>
            <a:xfrm>
              <a:off x="320532" y="4069976"/>
              <a:ext cx="11526911" cy="0"/>
            </a:xfrm>
            <a:prstGeom prst="line">
              <a:avLst/>
            </a:prstGeom>
            <a:ln w="19050">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868A2A-7D2A-0F47-92CE-92C0239E27AA}"/>
                </a:ext>
              </a:extLst>
            </p:cNvPr>
            <p:cNvCxnSpPr/>
            <p:nvPr/>
          </p:nvCxnSpPr>
          <p:spPr>
            <a:xfrm>
              <a:off x="6965581" y="1577788"/>
              <a:ext cx="0" cy="2492188"/>
            </a:xfrm>
            <a:prstGeom prst="line">
              <a:avLst/>
            </a:prstGeom>
            <a:ln w="19050">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8" name="AutoShape 2" descr="Related image">
              <a:extLst>
                <a:ext uri="{FF2B5EF4-FFF2-40B4-BE49-F238E27FC236}">
                  <a16:creationId xmlns:a16="http://schemas.microsoft.com/office/drawing/2014/main" id="{5ABE4635-6870-E84E-BC3C-B74D5A075CB8}"/>
                </a:ext>
              </a:extLst>
            </p:cNvPr>
            <p:cNvSpPr>
              <a:spLocks noChangeAspect="1" noChangeArrowheads="1"/>
            </p:cNvSpPr>
            <p:nvPr/>
          </p:nvSpPr>
          <p:spPr bwMode="auto">
            <a:xfrm>
              <a:off x="6980389"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a16="http://schemas.microsoft.com/office/drawing/2014/main" id="{0B0FFDD7-07A9-C349-90F0-4E4F600F6F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9168" y="2049322"/>
              <a:ext cx="1326668" cy="1326668"/>
            </a:xfrm>
            <a:prstGeom prst="rect">
              <a:avLst/>
            </a:prstGeom>
          </p:spPr>
        </p:pic>
        <p:pic>
          <p:nvPicPr>
            <p:cNvPr id="10" name="Picture 9">
              <a:extLst>
                <a:ext uri="{FF2B5EF4-FFF2-40B4-BE49-F238E27FC236}">
                  <a16:creationId xmlns:a16="http://schemas.microsoft.com/office/drawing/2014/main" id="{E723B70B-25EB-6D4C-BAB3-8858285A74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437" y="2049322"/>
              <a:ext cx="1326668" cy="1326668"/>
            </a:xfrm>
            <a:prstGeom prst="rect">
              <a:avLst/>
            </a:prstGeom>
          </p:spPr>
        </p:pic>
        <p:sp>
          <p:nvSpPr>
            <p:cNvPr id="11" name="TextBox 10">
              <a:extLst>
                <a:ext uri="{FF2B5EF4-FFF2-40B4-BE49-F238E27FC236}">
                  <a16:creationId xmlns:a16="http://schemas.microsoft.com/office/drawing/2014/main" id="{60ECD6EA-BF64-6F4D-876F-A0714CCB6C24}"/>
                </a:ext>
              </a:extLst>
            </p:cNvPr>
            <p:cNvSpPr txBox="1"/>
            <p:nvPr/>
          </p:nvSpPr>
          <p:spPr>
            <a:xfrm>
              <a:off x="4321533" y="1214472"/>
              <a:ext cx="2810857" cy="916721"/>
            </a:xfrm>
            <a:prstGeom prst="rect">
              <a:avLst/>
            </a:prstGeom>
            <a:noFill/>
          </p:spPr>
          <p:txBody>
            <a:bodyPr wrap="square" rtlCol="0">
              <a:spAutoFit/>
            </a:bodyPr>
            <a:lstStyle/>
            <a:p>
              <a:r>
                <a:rPr lang="en-US" b="1" dirty="0"/>
                <a:t>BNL </a:t>
              </a:r>
            </a:p>
            <a:p>
              <a:r>
                <a:rPr lang="en-US" b="1" dirty="0"/>
                <a:t>Managed Endpoint</a:t>
              </a:r>
            </a:p>
          </p:txBody>
        </p:sp>
        <p:cxnSp>
          <p:nvCxnSpPr>
            <p:cNvPr id="12" name="Straight Connector 11">
              <a:extLst>
                <a:ext uri="{FF2B5EF4-FFF2-40B4-BE49-F238E27FC236}">
                  <a16:creationId xmlns:a16="http://schemas.microsoft.com/office/drawing/2014/main" id="{F0170F7E-DB93-B64D-BA5C-BF1F55D43F4C}"/>
                </a:ext>
              </a:extLst>
            </p:cNvPr>
            <p:cNvCxnSpPr>
              <a:cxnSpLocks/>
            </p:cNvCxnSpPr>
            <p:nvPr/>
          </p:nvCxnSpPr>
          <p:spPr>
            <a:xfrm>
              <a:off x="4995835" y="2903091"/>
              <a:ext cx="3756601" cy="0"/>
            </a:xfrm>
            <a:prstGeom prst="line">
              <a:avLst/>
            </a:prstGeom>
            <a:ln w="31750">
              <a:solidFill>
                <a:srgbClr val="92D05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7C48D94-79D3-1F45-900F-9443507F15A0}"/>
                </a:ext>
              </a:extLst>
            </p:cNvPr>
            <p:cNvSpPr txBox="1"/>
            <p:nvPr/>
          </p:nvSpPr>
          <p:spPr>
            <a:xfrm>
              <a:off x="5860181" y="1951105"/>
              <a:ext cx="2240417" cy="1566979"/>
            </a:xfrm>
            <a:prstGeom prst="rect">
              <a:avLst/>
            </a:prstGeom>
            <a:noFill/>
          </p:spPr>
          <p:txBody>
            <a:bodyPr wrap="square" rtlCol="0">
              <a:spAutoFit/>
            </a:bodyPr>
            <a:lstStyle/>
            <a:p>
              <a:pPr algn="ctr"/>
              <a:r>
                <a:rPr lang="en-US" b="1" dirty="0">
                  <a:solidFill>
                    <a:srgbClr val="92D050"/>
                  </a:solidFill>
                </a:rPr>
                <a:t>ESNET</a:t>
              </a:r>
            </a:p>
            <a:p>
              <a:pPr algn="ctr"/>
              <a:r>
                <a:rPr lang="en-US" b="1" dirty="0">
                  <a:solidFill>
                    <a:srgbClr val="92D050"/>
                  </a:solidFill>
                </a:rPr>
                <a:t>DATA Network</a:t>
              </a:r>
            </a:p>
          </p:txBody>
        </p:sp>
        <p:pic>
          <p:nvPicPr>
            <p:cNvPr id="14" name="Picture 13">
              <a:extLst>
                <a:ext uri="{FF2B5EF4-FFF2-40B4-BE49-F238E27FC236}">
                  <a16:creationId xmlns:a16="http://schemas.microsoft.com/office/drawing/2014/main" id="{4C9B8407-D048-C340-B85C-47E9684BC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2357" y="4733310"/>
              <a:ext cx="1432878" cy="1432878"/>
            </a:xfrm>
            <a:prstGeom prst="rect">
              <a:avLst/>
            </a:prstGeom>
          </p:spPr>
        </p:pic>
        <p:pic>
          <p:nvPicPr>
            <p:cNvPr id="15" name="Picture 14">
              <a:extLst>
                <a:ext uri="{FF2B5EF4-FFF2-40B4-BE49-F238E27FC236}">
                  <a16:creationId xmlns:a16="http://schemas.microsoft.com/office/drawing/2014/main" id="{03ED0F63-3257-AD4D-B189-6E36398F27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2511" y="3067076"/>
              <a:ext cx="1245498" cy="848285"/>
            </a:xfrm>
            <a:prstGeom prst="rect">
              <a:avLst/>
            </a:prstGeom>
          </p:spPr>
        </p:pic>
        <p:pic>
          <p:nvPicPr>
            <p:cNvPr id="16" name="Picture 15">
              <a:extLst>
                <a:ext uri="{FF2B5EF4-FFF2-40B4-BE49-F238E27FC236}">
                  <a16:creationId xmlns:a16="http://schemas.microsoft.com/office/drawing/2014/main" id="{891571A2-B474-9D49-A7E7-F2347A4E16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8536" y="3106462"/>
              <a:ext cx="1245498" cy="848285"/>
            </a:xfrm>
            <a:prstGeom prst="rect">
              <a:avLst/>
            </a:prstGeom>
          </p:spPr>
        </p:pic>
        <p:sp>
          <p:nvSpPr>
            <p:cNvPr id="17" name="Rectangle: Rounded Corners 23">
              <a:extLst>
                <a:ext uri="{FF2B5EF4-FFF2-40B4-BE49-F238E27FC236}">
                  <a16:creationId xmlns:a16="http://schemas.microsoft.com/office/drawing/2014/main" id="{AB0267BC-1998-DB45-9350-C8FEF1778FB0}"/>
                </a:ext>
              </a:extLst>
            </p:cNvPr>
            <p:cNvSpPr/>
            <p:nvPr/>
          </p:nvSpPr>
          <p:spPr>
            <a:xfrm>
              <a:off x="152503" y="1927317"/>
              <a:ext cx="1748682" cy="185537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dirty="0">
                  <a:solidFill>
                    <a:schemeClr val="tx1"/>
                  </a:solidFill>
                </a:rPr>
                <a:t>Remote User</a:t>
              </a:r>
            </a:p>
            <a:p>
              <a:r>
                <a:rPr lang="en-US" sz="1350" dirty="0">
                  <a:solidFill>
                    <a:schemeClr val="tx1"/>
                  </a:solidFill>
                </a:rPr>
                <a:t>Control</a:t>
              </a:r>
            </a:p>
            <a:p>
              <a:r>
                <a:rPr lang="en-US" sz="1350" dirty="0">
                  <a:solidFill>
                    <a:schemeClr val="tx1"/>
                  </a:solidFill>
                </a:rPr>
                <a:t>Domain</a:t>
              </a:r>
            </a:p>
          </p:txBody>
        </p:sp>
        <p:sp>
          <p:nvSpPr>
            <p:cNvPr id="18" name="TextBox 17">
              <a:extLst>
                <a:ext uri="{FF2B5EF4-FFF2-40B4-BE49-F238E27FC236}">
                  <a16:creationId xmlns:a16="http://schemas.microsoft.com/office/drawing/2014/main" id="{A4EF8FEC-92AE-FA44-A835-41B6B6B5AA3A}"/>
                </a:ext>
              </a:extLst>
            </p:cNvPr>
            <p:cNvSpPr txBox="1"/>
            <p:nvPr/>
          </p:nvSpPr>
          <p:spPr>
            <a:xfrm>
              <a:off x="9676647" y="4865061"/>
              <a:ext cx="1152937" cy="1919548"/>
            </a:xfrm>
            <a:prstGeom prst="rect">
              <a:avLst/>
            </a:prstGeom>
            <a:noFill/>
          </p:spPr>
          <p:txBody>
            <a:bodyPr wrap="square" rtlCol="0">
              <a:spAutoFit/>
            </a:bodyPr>
            <a:lstStyle/>
            <a:p>
              <a:r>
                <a:rPr lang="en-US" sz="1350" b="1" dirty="0"/>
                <a:t>Globus Control Domain</a:t>
              </a:r>
            </a:p>
          </p:txBody>
        </p:sp>
        <p:sp>
          <p:nvSpPr>
            <p:cNvPr id="19" name="TextBox 18">
              <a:extLst>
                <a:ext uri="{FF2B5EF4-FFF2-40B4-BE49-F238E27FC236}">
                  <a16:creationId xmlns:a16="http://schemas.microsoft.com/office/drawing/2014/main" id="{D8FFCC48-E19C-D949-8FF5-AACB9B74AF20}"/>
                </a:ext>
              </a:extLst>
            </p:cNvPr>
            <p:cNvSpPr txBox="1"/>
            <p:nvPr/>
          </p:nvSpPr>
          <p:spPr>
            <a:xfrm>
              <a:off x="10194226" y="2828586"/>
              <a:ext cx="1437676" cy="1253583"/>
            </a:xfrm>
            <a:prstGeom prst="rect">
              <a:avLst/>
            </a:prstGeom>
            <a:noFill/>
          </p:spPr>
          <p:txBody>
            <a:bodyPr wrap="square" rtlCol="0">
              <a:spAutoFit/>
            </a:bodyPr>
            <a:lstStyle/>
            <a:p>
              <a:r>
                <a:rPr lang="en-US" sz="1050" dirty="0"/>
                <a:t>Admin Managed Filesystem Restrictions</a:t>
              </a:r>
            </a:p>
          </p:txBody>
        </p:sp>
        <p:sp>
          <p:nvSpPr>
            <p:cNvPr id="20" name="Arc 19">
              <a:extLst>
                <a:ext uri="{FF2B5EF4-FFF2-40B4-BE49-F238E27FC236}">
                  <a16:creationId xmlns:a16="http://schemas.microsoft.com/office/drawing/2014/main" id="{DBAFD5D6-E323-154E-8911-2101E94F281F}"/>
                </a:ext>
              </a:extLst>
            </p:cNvPr>
            <p:cNvSpPr/>
            <p:nvPr/>
          </p:nvSpPr>
          <p:spPr>
            <a:xfrm rot="5400000" flipV="1">
              <a:off x="9958585" y="2775303"/>
              <a:ext cx="542211" cy="1154526"/>
            </a:xfrm>
            <a:prstGeom prst="arc">
              <a:avLst/>
            </a:prstGeom>
            <a:ln w="22225">
              <a:solidFill>
                <a:srgbClr val="FF9900"/>
              </a:solidFill>
              <a:headEnd type="stealth" w="lg"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21" name="Picture 6" descr="http://mml.nist.gov/o_collection/o_collection_png/blue_dark_grey/128x128/user_monitor.png">
              <a:extLst>
                <a:ext uri="{FF2B5EF4-FFF2-40B4-BE49-F238E27FC236}">
                  <a16:creationId xmlns:a16="http://schemas.microsoft.com/office/drawing/2014/main" id="{65820D1A-5479-ED43-9AEA-A49BC09CA7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393" y="2679524"/>
              <a:ext cx="957577" cy="9575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6B59348-344C-F64F-9692-B25A29F32D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0620" y="4896039"/>
              <a:ext cx="1765023" cy="1091803"/>
            </a:xfrm>
            <a:prstGeom prst="rect">
              <a:avLst/>
            </a:prstGeom>
          </p:spPr>
        </p:pic>
        <p:sp>
          <p:nvSpPr>
            <p:cNvPr id="23" name="Arc 22">
              <a:extLst>
                <a:ext uri="{FF2B5EF4-FFF2-40B4-BE49-F238E27FC236}">
                  <a16:creationId xmlns:a16="http://schemas.microsoft.com/office/drawing/2014/main" id="{E403DDE3-059A-C449-B703-1883F8DE4917}"/>
                </a:ext>
              </a:extLst>
            </p:cNvPr>
            <p:cNvSpPr/>
            <p:nvPr/>
          </p:nvSpPr>
          <p:spPr>
            <a:xfrm rot="5400000" flipV="1">
              <a:off x="9035216" y="5244218"/>
              <a:ext cx="738666" cy="1578929"/>
            </a:xfrm>
            <a:prstGeom prst="arc">
              <a:avLst/>
            </a:prstGeom>
            <a:ln w="22225">
              <a:solidFill>
                <a:srgbClr val="FF9900"/>
              </a:solidFill>
              <a:headEnd type="stealth" w="lg"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5" name="TextBox 24">
              <a:extLst>
                <a:ext uri="{FF2B5EF4-FFF2-40B4-BE49-F238E27FC236}">
                  <a16:creationId xmlns:a16="http://schemas.microsoft.com/office/drawing/2014/main" id="{2A396475-BFA1-C143-B587-1DFF402605BF}"/>
                </a:ext>
              </a:extLst>
            </p:cNvPr>
            <p:cNvSpPr txBox="1"/>
            <p:nvPr/>
          </p:nvSpPr>
          <p:spPr>
            <a:xfrm>
              <a:off x="9365782" y="6144227"/>
              <a:ext cx="1437676" cy="979361"/>
            </a:xfrm>
            <a:prstGeom prst="rect">
              <a:avLst/>
            </a:prstGeom>
            <a:noFill/>
          </p:spPr>
          <p:txBody>
            <a:bodyPr wrap="square" rtlCol="0">
              <a:spAutoFit/>
            </a:bodyPr>
            <a:lstStyle/>
            <a:p>
              <a:r>
                <a:rPr lang="en-US" sz="1050" dirty="0"/>
                <a:t>User Managed Permissions</a:t>
              </a:r>
            </a:p>
          </p:txBody>
        </p:sp>
        <p:sp>
          <p:nvSpPr>
            <p:cNvPr id="26" name="Freeform: Shape 1028">
              <a:extLst>
                <a:ext uri="{FF2B5EF4-FFF2-40B4-BE49-F238E27FC236}">
                  <a16:creationId xmlns:a16="http://schemas.microsoft.com/office/drawing/2014/main" id="{C5DA0537-7560-0243-9653-D2EC02E99D81}"/>
                </a:ext>
              </a:extLst>
            </p:cNvPr>
            <p:cNvSpPr/>
            <p:nvPr/>
          </p:nvSpPr>
          <p:spPr>
            <a:xfrm>
              <a:off x="1888435" y="3468757"/>
              <a:ext cx="3618046" cy="2077278"/>
            </a:xfrm>
            <a:custGeom>
              <a:avLst/>
              <a:gdLst>
                <a:gd name="connsiteX0" fmla="*/ 1868556 w 1868556"/>
                <a:gd name="connsiteY0" fmla="*/ 1938130 h 2087160"/>
                <a:gd name="connsiteX1" fmla="*/ 1013791 w 1868556"/>
                <a:gd name="connsiteY1" fmla="*/ 1888434 h 2087160"/>
                <a:gd name="connsiteX2" fmla="*/ 0 w 1868556"/>
                <a:gd name="connsiteY2" fmla="*/ 0 h 2087160"/>
                <a:gd name="connsiteX3" fmla="*/ 0 w 1868556"/>
                <a:gd name="connsiteY3" fmla="*/ 0 h 2087160"/>
              </a:gdLst>
              <a:ahLst/>
              <a:cxnLst>
                <a:cxn ang="0">
                  <a:pos x="connsiteX0" y="connsiteY0"/>
                </a:cxn>
                <a:cxn ang="0">
                  <a:pos x="connsiteX1" y="connsiteY1"/>
                </a:cxn>
                <a:cxn ang="0">
                  <a:pos x="connsiteX2" y="connsiteY2"/>
                </a:cxn>
                <a:cxn ang="0">
                  <a:pos x="connsiteX3" y="connsiteY3"/>
                </a:cxn>
              </a:cxnLst>
              <a:rect l="l" t="t" r="r" b="b"/>
              <a:pathLst>
                <a:path w="1868556" h="2087160">
                  <a:moveTo>
                    <a:pt x="1868556" y="1938130"/>
                  </a:moveTo>
                  <a:cubicBezTo>
                    <a:pt x="1596886" y="2074793"/>
                    <a:pt x="1325217" y="2211456"/>
                    <a:pt x="1013791" y="1888434"/>
                  </a:cubicBezTo>
                  <a:cubicBezTo>
                    <a:pt x="702365" y="1565412"/>
                    <a:pt x="0" y="0"/>
                    <a:pt x="0" y="0"/>
                  </a:cubicBezTo>
                  <a:lnTo>
                    <a:pt x="0" y="0"/>
                  </a:lnTo>
                </a:path>
              </a:pathLst>
            </a:custGeom>
            <a:noFill/>
            <a:ln w="38100">
              <a:solidFill>
                <a:schemeClr val="accent5">
                  <a:lumMod val="75000"/>
                </a:schemeClr>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reeform: Shape 1030">
              <a:extLst>
                <a:ext uri="{FF2B5EF4-FFF2-40B4-BE49-F238E27FC236}">
                  <a16:creationId xmlns:a16="http://schemas.microsoft.com/office/drawing/2014/main" id="{6809CF04-7EA5-004C-BB34-537C9AAE44A4}"/>
                </a:ext>
              </a:extLst>
            </p:cNvPr>
            <p:cNvSpPr/>
            <p:nvPr/>
          </p:nvSpPr>
          <p:spPr>
            <a:xfrm>
              <a:off x="7119537" y="3876261"/>
              <a:ext cx="2107095" cy="1341782"/>
            </a:xfrm>
            <a:custGeom>
              <a:avLst/>
              <a:gdLst>
                <a:gd name="connsiteX0" fmla="*/ 0 w 2107095"/>
                <a:gd name="connsiteY0" fmla="*/ 1341782 h 1341782"/>
                <a:gd name="connsiteX1" fmla="*/ 1520687 w 2107095"/>
                <a:gd name="connsiteY1" fmla="*/ 1033669 h 1341782"/>
                <a:gd name="connsiteX2" fmla="*/ 2107095 w 2107095"/>
                <a:gd name="connsiteY2" fmla="*/ 0 h 1341782"/>
                <a:gd name="connsiteX3" fmla="*/ 2107095 w 2107095"/>
                <a:gd name="connsiteY3" fmla="*/ 0 h 1341782"/>
              </a:gdLst>
              <a:ahLst/>
              <a:cxnLst>
                <a:cxn ang="0">
                  <a:pos x="connsiteX0" y="connsiteY0"/>
                </a:cxn>
                <a:cxn ang="0">
                  <a:pos x="connsiteX1" y="connsiteY1"/>
                </a:cxn>
                <a:cxn ang="0">
                  <a:pos x="connsiteX2" y="connsiteY2"/>
                </a:cxn>
                <a:cxn ang="0">
                  <a:pos x="connsiteX3" y="connsiteY3"/>
                </a:cxn>
              </a:cxnLst>
              <a:rect l="l" t="t" r="r" b="b"/>
              <a:pathLst>
                <a:path w="2107095" h="1341782">
                  <a:moveTo>
                    <a:pt x="0" y="1341782"/>
                  </a:moveTo>
                  <a:cubicBezTo>
                    <a:pt x="584752" y="1299540"/>
                    <a:pt x="1169505" y="1257299"/>
                    <a:pt x="1520687" y="1033669"/>
                  </a:cubicBezTo>
                  <a:cubicBezTo>
                    <a:pt x="1871869" y="810039"/>
                    <a:pt x="2107095" y="0"/>
                    <a:pt x="2107095" y="0"/>
                  </a:cubicBezTo>
                  <a:lnTo>
                    <a:pt x="2107095" y="0"/>
                  </a:lnTo>
                </a:path>
              </a:pathLst>
            </a:custGeom>
            <a:noFill/>
            <a:ln w="38100">
              <a:solidFill>
                <a:schemeClr val="accent5">
                  <a:lumMod val="75000"/>
                </a:schemeClr>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Arrow Connector 27">
              <a:extLst>
                <a:ext uri="{FF2B5EF4-FFF2-40B4-BE49-F238E27FC236}">
                  <a16:creationId xmlns:a16="http://schemas.microsoft.com/office/drawing/2014/main" id="{6AC9335E-AD8C-C041-8ED0-27BD0A375A01}"/>
                </a:ext>
              </a:extLst>
            </p:cNvPr>
            <p:cNvCxnSpPr>
              <a:cxnSpLocks/>
            </p:cNvCxnSpPr>
            <p:nvPr/>
          </p:nvCxnSpPr>
          <p:spPr>
            <a:xfrm>
              <a:off x="5091954" y="3852586"/>
              <a:ext cx="878209" cy="1057344"/>
            </a:xfrm>
            <a:prstGeom prst="straightConnector1">
              <a:avLst/>
            </a:prstGeom>
            <a:ln w="38100">
              <a:solidFill>
                <a:schemeClr val="accent5">
                  <a:lumMod val="75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7C6ACFE8-C846-DB4F-9D65-77097E64F3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4622" y="1197486"/>
              <a:ext cx="1059424" cy="1742902"/>
            </a:xfrm>
            <a:prstGeom prst="rect">
              <a:avLst/>
            </a:prstGeom>
          </p:spPr>
        </p:pic>
        <p:sp>
          <p:nvSpPr>
            <p:cNvPr id="30" name="TextBox 29">
              <a:extLst>
                <a:ext uri="{FF2B5EF4-FFF2-40B4-BE49-F238E27FC236}">
                  <a16:creationId xmlns:a16="http://schemas.microsoft.com/office/drawing/2014/main" id="{B3F70CA4-8BEA-0C4A-BA14-87B2AEDF7D6F}"/>
                </a:ext>
              </a:extLst>
            </p:cNvPr>
            <p:cNvSpPr txBox="1"/>
            <p:nvPr/>
          </p:nvSpPr>
          <p:spPr>
            <a:xfrm>
              <a:off x="2751379" y="2960708"/>
              <a:ext cx="1229073" cy="705139"/>
            </a:xfrm>
            <a:prstGeom prst="rect">
              <a:avLst/>
            </a:prstGeom>
            <a:noFill/>
          </p:spPr>
          <p:txBody>
            <a:bodyPr wrap="square" rtlCol="0">
              <a:spAutoFit/>
            </a:bodyPr>
            <a:lstStyle/>
            <a:p>
              <a:r>
                <a:rPr lang="en-US" sz="1050" dirty="0"/>
                <a:t>Station Data</a:t>
              </a:r>
            </a:p>
          </p:txBody>
        </p:sp>
        <p:sp>
          <p:nvSpPr>
            <p:cNvPr id="31" name="Arc 30">
              <a:extLst>
                <a:ext uri="{FF2B5EF4-FFF2-40B4-BE49-F238E27FC236}">
                  <a16:creationId xmlns:a16="http://schemas.microsoft.com/office/drawing/2014/main" id="{4A332275-FCE5-E84F-9C60-307267E91B72}"/>
                </a:ext>
              </a:extLst>
            </p:cNvPr>
            <p:cNvSpPr/>
            <p:nvPr/>
          </p:nvSpPr>
          <p:spPr>
            <a:xfrm rot="9166526">
              <a:off x="2652830" y="2037457"/>
              <a:ext cx="1581169" cy="1380582"/>
            </a:xfrm>
            <a:prstGeom prst="arc">
              <a:avLst/>
            </a:prstGeom>
            <a:ln w="22225">
              <a:solidFill>
                <a:srgbClr val="FF9900"/>
              </a:solidFill>
              <a:headEnd type="stealth" w="lg"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33" name="TextBox 32">
            <a:extLst>
              <a:ext uri="{FF2B5EF4-FFF2-40B4-BE49-F238E27FC236}">
                <a16:creationId xmlns:a16="http://schemas.microsoft.com/office/drawing/2014/main" id="{77222584-10DC-9848-9500-26878E8C1CC8}"/>
              </a:ext>
            </a:extLst>
          </p:cNvPr>
          <p:cNvSpPr txBox="1"/>
          <p:nvPr/>
        </p:nvSpPr>
        <p:spPr>
          <a:xfrm>
            <a:off x="6837895" y="651500"/>
            <a:ext cx="2419515" cy="646331"/>
          </a:xfrm>
          <a:prstGeom prst="rect">
            <a:avLst/>
          </a:prstGeom>
          <a:noFill/>
        </p:spPr>
        <p:txBody>
          <a:bodyPr wrap="square" rtlCol="0">
            <a:spAutoFit/>
          </a:bodyPr>
          <a:lstStyle/>
          <a:p>
            <a:pPr algn="ctr"/>
            <a:r>
              <a:rPr lang="en-US" b="1" dirty="0"/>
              <a:t>NIST Gaithersburg</a:t>
            </a:r>
          </a:p>
          <a:p>
            <a:pPr algn="ctr"/>
            <a:r>
              <a:rPr lang="en-US" b="1" dirty="0"/>
              <a:t>Managed Endpoint</a:t>
            </a:r>
          </a:p>
        </p:txBody>
      </p:sp>
    </p:spTree>
    <p:extLst>
      <p:ext uri="{BB962C8B-B14F-4D97-AF65-F5344CB8AC3E}">
        <p14:creationId xmlns:p14="http://schemas.microsoft.com/office/powerpoint/2010/main" val="284623955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1E6F-498A-3F40-A879-A64625820269}"/>
              </a:ext>
            </a:extLst>
          </p:cNvPr>
          <p:cNvSpPr>
            <a:spLocks noGrp="1"/>
          </p:cNvSpPr>
          <p:nvPr>
            <p:ph type="title"/>
          </p:nvPr>
        </p:nvSpPr>
        <p:spPr/>
        <p:txBody>
          <a:bodyPr/>
          <a:lstStyle/>
          <a:p>
            <a:r>
              <a:rPr lang="en-US" dirty="0"/>
              <a:t>Globus Management Console</a:t>
            </a:r>
          </a:p>
        </p:txBody>
      </p:sp>
      <p:sp>
        <p:nvSpPr>
          <p:cNvPr id="4" name="Slide Number Placeholder 3">
            <a:extLst>
              <a:ext uri="{FF2B5EF4-FFF2-40B4-BE49-F238E27FC236}">
                <a16:creationId xmlns:a16="http://schemas.microsoft.com/office/drawing/2014/main" id="{7CE6CB6C-B88F-5E4F-92A7-20023F1948A9}"/>
              </a:ext>
            </a:extLst>
          </p:cNvPr>
          <p:cNvSpPr>
            <a:spLocks noGrp="1"/>
          </p:cNvSpPr>
          <p:nvPr>
            <p:ph type="sldNum" sz="quarter" idx="12"/>
          </p:nvPr>
        </p:nvSpPr>
        <p:spPr/>
        <p:txBody>
          <a:bodyPr/>
          <a:lstStyle/>
          <a:p>
            <a:pPr>
              <a:defRPr/>
            </a:pPr>
            <a:fld id="{09954CA3-D4D3-9A48-835D-EE206C73C9EB}" type="slidenum">
              <a:rPr lang="en-US" smtClean="0"/>
              <a:pPr>
                <a:defRPr/>
              </a:pPr>
              <a:t>40</a:t>
            </a:fld>
            <a:endParaRPr lang="en-US" sz="450" dirty="0">
              <a:latin typeface="Times" charset="0"/>
            </a:endParaRPr>
          </a:p>
        </p:txBody>
      </p:sp>
      <p:grpSp>
        <p:nvGrpSpPr>
          <p:cNvPr id="10" name="Group 9">
            <a:extLst>
              <a:ext uri="{FF2B5EF4-FFF2-40B4-BE49-F238E27FC236}">
                <a16:creationId xmlns:a16="http://schemas.microsoft.com/office/drawing/2014/main" id="{818F2543-A1D9-5744-A326-618E6E98D4CD}"/>
              </a:ext>
            </a:extLst>
          </p:cNvPr>
          <p:cNvGrpSpPr/>
          <p:nvPr/>
        </p:nvGrpSpPr>
        <p:grpSpPr>
          <a:xfrm>
            <a:off x="155425" y="615223"/>
            <a:ext cx="8794745" cy="4299232"/>
            <a:chOff x="344467" y="1021659"/>
            <a:chExt cx="11714226" cy="5800885"/>
          </a:xfrm>
        </p:grpSpPr>
        <p:sp>
          <p:nvSpPr>
            <p:cNvPr id="5" name="Content Placeholder 2">
              <a:extLst>
                <a:ext uri="{FF2B5EF4-FFF2-40B4-BE49-F238E27FC236}">
                  <a16:creationId xmlns:a16="http://schemas.microsoft.com/office/drawing/2014/main" id="{29CB4E53-88D3-F64E-946C-4342D71A5778}"/>
                </a:ext>
              </a:extLst>
            </p:cNvPr>
            <p:cNvSpPr txBox="1">
              <a:spLocks/>
            </p:cNvSpPr>
            <p:nvPr/>
          </p:nvSpPr>
          <p:spPr>
            <a:xfrm>
              <a:off x="344467" y="1253667"/>
              <a:ext cx="4370294" cy="1772257"/>
            </a:xfrm>
            <a:prstGeom prst="rect">
              <a:avLst/>
            </a:prstGeom>
          </p:spPr>
          <p:txBody>
            <a:bodyPr>
              <a:normAutofit fontScale="85000" lnSpcReduction="1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a:t>File Transfer initiation and activity monitoring – transfer rates, bytes</a:t>
              </a:r>
            </a:p>
            <a:p>
              <a:r>
                <a:rPr lang="en-US" sz="1800"/>
                <a:t>User Group Management and  Roles</a:t>
              </a:r>
            </a:p>
            <a:p>
              <a:r>
                <a:rPr lang="en-US" sz="1800"/>
                <a:t>GUI Console actions can also be managed with CLI</a:t>
              </a:r>
            </a:p>
            <a:p>
              <a:endParaRPr lang="en-US" sz="1800" dirty="0"/>
            </a:p>
          </p:txBody>
        </p:sp>
        <p:pic>
          <p:nvPicPr>
            <p:cNvPr id="6" name="Picture 5">
              <a:extLst>
                <a:ext uri="{FF2B5EF4-FFF2-40B4-BE49-F238E27FC236}">
                  <a16:creationId xmlns:a16="http://schemas.microsoft.com/office/drawing/2014/main" id="{94C846E0-88F6-9A4B-B961-F256D8D8C2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2210" y="4578449"/>
              <a:ext cx="3591038" cy="2221334"/>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FF26875C-205F-3F4F-BE4A-AEFB169D59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8074" y="1021659"/>
              <a:ext cx="6730619" cy="3685334"/>
            </a:xfrm>
            <a:prstGeom prst="rect">
              <a:avLst/>
            </a:prstGeom>
          </p:spPr>
        </p:pic>
        <p:pic>
          <p:nvPicPr>
            <p:cNvPr id="8" name="Picture 7">
              <a:extLst>
                <a:ext uri="{FF2B5EF4-FFF2-40B4-BE49-F238E27FC236}">
                  <a16:creationId xmlns:a16="http://schemas.microsoft.com/office/drawing/2014/main" id="{2FA44436-1C44-314E-AE1F-DE437FCF52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467" y="3438144"/>
              <a:ext cx="4645512" cy="2972180"/>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6AD4CE56-4C68-424F-9F6F-D038F1598F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3100" y="4578449"/>
              <a:ext cx="4613666" cy="2244095"/>
            </a:xfrm>
            <a:prstGeom prst="rect">
              <a:avLst/>
            </a:prstGeom>
            <a:ln>
              <a:solidFill>
                <a:schemeClr val="tx1">
                  <a:lumMod val="65000"/>
                  <a:lumOff val="35000"/>
                </a:schemeClr>
              </a:solidFill>
            </a:ln>
          </p:spPr>
        </p:pic>
      </p:grpSp>
    </p:spTree>
    <p:extLst>
      <p:ext uri="{BB962C8B-B14F-4D97-AF65-F5344CB8AC3E}">
        <p14:creationId xmlns:p14="http://schemas.microsoft.com/office/powerpoint/2010/main" val="35982635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DA9E-7807-FA42-8D00-B28BDE123181}"/>
              </a:ext>
            </a:extLst>
          </p:cNvPr>
          <p:cNvSpPr>
            <a:spLocks noGrp="1"/>
          </p:cNvSpPr>
          <p:nvPr>
            <p:ph type="title"/>
          </p:nvPr>
        </p:nvSpPr>
        <p:spPr/>
        <p:txBody>
          <a:bodyPr/>
          <a:lstStyle/>
          <a:p>
            <a:r>
              <a:rPr lang="en-US" dirty="0"/>
              <a:t>Metadata for Microstructures</a:t>
            </a:r>
          </a:p>
        </p:txBody>
      </p:sp>
      <p:sp>
        <p:nvSpPr>
          <p:cNvPr id="3" name="Content Placeholder 2">
            <a:extLst>
              <a:ext uri="{FF2B5EF4-FFF2-40B4-BE49-F238E27FC236}">
                <a16:creationId xmlns:a16="http://schemas.microsoft.com/office/drawing/2014/main" id="{A818B944-89E0-E448-834C-991C9B820211}"/>
              </a:ext>
            </a:extLst>
          </p:cNvPr>
          <p:cNvSpPr>
            <a:spLocks noGrp="1"/>
          </p:cNvSpPr>
          <p:nvPr>
            <p:ph sz="quarter" idx="11"/>
          </p:nvPr>
        </p:nvSpPr>
        <p:spPr>
          <a:xfrm>
            <a:off x="990600" y="1064830"/>
            <a:ext cx="7239000" cy="3657600"/>
          </a:xfrm>
        </p:spPr>
        <p:txBody>
          <a:bodyPr>
            <a:normAutofit fontScale="92500" lnSpcReduction="20000"/>
          </a:bodyPr>
          <a:lstStyle/>
          <a:p>
            <a:r>
              <a:rPr lang="en-US" dirty="0"/>
              <a:t>Image annotation:  who, what, when, where, why?</a:t>
            </a:r>
          </a:p>
          <a:p>
            <a:r>
              <a:rPr lang="en-US" dirty="0"/>
              <a:t>Structure annotation:  characterization parameters, grain size distribution, …</a:t>
            </a:r>
          </a:p>
          <a:p>
            <a:pPr marL="0" indent="0">
              <a:buNone/>
            </a:pPr>
            <a:endParaRPr lang="en-US" dirty="0"/>
          </a:p>
          <a:p>
            <a:endParaRPr lang="en-US" dirty="0"/>
          </a:p>
          <a:p>
            <a:endParaRPr lang="en-US" dirty="0"/>
          </a:p>
          <a:p>
            <a:endParaRPr lang="en-US" dirty="0"/>
          </a:p>
          <a:p>
            <a:endParaRPr lang="en-US" dirty="0"/>
          </a:p>
          <a:p>
            <a:endParaRPr lang="en-US" dirty="0"/>
          </a:p>
          <a:p>
            <a:r>
              <a:rPr lang="en-US" dirty="0"/>
              <a:t>Workshops this fall and next spring organized with Lehigh University (J. Rickman)</a:t>
            </a:r>
          </a:p>
          <a:p>
            <a:pPr marL="0" indent="0">
              <a:buNone/>
            </a:pPr>
            <a:endParaRPr lang="en-US" dirty="0"/>
          </a:p>
        </p:txBody>
      </p:sp>
      <p:sp>
        <p:nvSpPr>
          <p:cNvPr id="4" name="Slide Number Placeholder 3">
            <a:extLst>
              <a:ext uri="{FF2B5EF4-FFF2-40B4-BE49-F238E27FC236}">
                <a16:creationId xmlns:a16="http://schemas.microsoft.com/office/drawing/2014/main" id="{1E1F4BA4-2982-354E-869A-6A5617CBC3A5}"/>
              </a:ext>
            </a:extLst>
          </p:cNvPr>
          <p:cNvSpPr>
            <a:spLocks noGrp="1"/>
          </p:cNvSpPr>
          <p:nvPr>
            <p:ph type="sldNum" sz="quarter" idx="12"/>
          </p:nvPr>
        </p:nvSpPr>
        <p:spPr/>
        <p:txBody>
          <a:bodyPr/>
          <a:lstStyle/>
          <a:p>
            <a:pPr>
              <a:defRPr/>
            </a:pPr>
            <a:fld id="{09954CA3-D4D3-9A48-835D-EE206C73C9EB}" type="slidenum">
              <a:rPr lang="en-US" smtClean="0"/>
              <a:pPr>
                <a:defRPr/>
              </a:pPr>
              <a:t>41</a:t>
            </a:fld>
            <a:endParaRPr lang="en-US" sz="450" dirty="0">
              <a:latin typeface="Times" charset="0"/>
            </a:endParaRPr>
          </a:p>
        </p:txBody>
      </p:sp>
      <p:pic>
        <p:nvPicPr>
          <p:cNvPr id="5" name="Picture 4">
            <a:extLst>
              <a:ext uri="{FF2B5EF4-FFF2-40B4-BE49-F238E27FC236}">
                <a16:creationId xmlns:a16="http://schemas.microsoft.com/office/drawing/2014/main" id="{0BE5C26E-0899-444E-AF21-32C41ACC3709}"/>
              </a:ext>
            </a:extLst>
          </p:cNvPr>
          <p:cNvPicPr>
            <a:picLocks noChangeAspect="1"/>
          </p:cNvPicPr>
          <p:nvPr/>
        </p:nvPicPr>
        <p:blipFill>
          <a:blip r:embed="rId2"/>
          <a:stretch>
            <a:fillRect/>
          </a:stretch>
        </p:blipFill>
        <p:spPr>
          <a:xfrm>
            <a:off x="270640" y="2155718"/>
            <a:ext cx="2457920" cy="1882006"/>
          </a:xfrm>
          <a:prstGeom prst="rect">
            <a:avLst/>
          </a:prstGeom>
        </p:spPr>
      </p:pic>
      <p:pic>
        <p:nvPicPr>
          <p:cNvPr id="6" name="Picture 5">
            <a:extLst>
              <a:ext uri="{FF2B5EF4-FFF2-40B4-BE49-F238E27FC236}">
                <a16:creationId xmlns:a16="http://schemas.microsoft.com/office/drawing/2014/main" id="{4F1804E5-44CD-014F-9116-958AB04813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4404" y="2173535"/>
            <a:ext cx="2490481" cy="1742390"/>
          </a:xfrm>
          <a:prstGeom prst="rect">
            <a:avLst/>
          </a:prstGeom>
        </p:spPr>
      </p:pic>
      <p:pic>
        <p:nvPicPr>
          <p:cNvPr id="8" name="Picture 7">
            <a:extLst>
              <a:ext uri="{FF2B5EF4-FFF2-40B4-BE49-F238E27FC236}">
                <a16:creationId xmlns:a16="http://schemas.microsoft.com/office/drawing/2014/main" id="{68C651C2-AFDA-3D46-A846-84166A3CA3CC}"/>
              </a:ext>
            </a:extLst>
          </p:cNvPr>
          <p:cNvPicPr>
            <a:picLocks noChangeAspect="1"/>
          </p:cNvPicPr>
          <p:nvPr/>
        </p:nvPicPr>
        <p:blipFill>
          <a:blip r:embed="rId4"/>
          <a:stretch>
            <a:fillRect/>
          </a:stretch>
        </p:blipFill>
        <p:spPr>
          <a:xfrm>
            <a:off x="5270500" y="2174602"/>
            <a:ext cx="3218810" cy="1741323"/>
          </a:xfrm>
          <a:prstGeom prst="rect">
            <a:avLst/>
          </a:prstGeom>
        </p:spPr>
      </p:pic>
    </p:spTree>
    <p:extLst>
      <p:ext uri="{BB962C8B-B14F-4D97-AF65-F5344CB8AC3E}">
        <p14:creationId xmlns:p14="http://schemas.microsoft.com/office/powerpoint/2010/main" val="35107832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4BE1-A34B-1944-B6EE-9A22655368CD}"/>
              </a:ext>
            </a:extLst>
          </p:cNvPr>
          <p:cNvSpPr>
            <a:spLocks noGrp="1"/>
          </p:cNvSpPr>
          <p:nvPr>
            <p:ph type="title"/>
          </p:nvPr>
        </p:nvSpPr>
        <p:spPr/>
        <p:txBody>
          <a:bodyPr/>
          <a:lstStyle/>
          <a:p>
            <a:r>
              <a:rPr lang="en-US" dirty="0"/>
              <a:t>Microstructure Characterization</a:t>
            </a:r>
          </a:p>
        </p:txBody>
      </p:sp>
      <p:sp>
        <p:nvSpPr>
          <p:cNvPr id="4" name="Slide Number Placeholder 3">
            <a:extLst>
              <a:ext uri="{FF2B5EF4-FFF2-40B4-BE49-F238E27FC236}">
                <a16:creationId xmlns:a16="http://schemas.microsoft.com/office/drawing/2014/main" id="{DFC34697-9F4F-2F44-86A8-0C30EC48C6B7}"/>
              </a:ext>
            </a:extLst>
          </p:cNvPr>
          <p:cNvSpPr>
            <a:spLocks noGrp="1"/>
          </p:cNvSpPr>
          <p:nvPr>
            <p:ph type="sldNum" sz="quarter" idx="12"/>
          </p:nvPr>
        </p:nvSpPr>
        <p:spPr/>
        <p:txBody>
          <a:bodyPr/>
          <a:lstStyle/>
          <a:p>
            <a:pPr>
              <a:defRPr/>
            </a:pPr>
            <a:fld id="{09954CA3-D4D3-9A48-835D-EE206C73C9EB}" type="slidenum">
              <a:rPr lang="en-US" smtClean="0"/>
              <a:pPr>
                <a:defRPr/>
              </a:pPr>
              <a:t>42</a:t>
            </a:fld>
            <a:endParaRPr lang="en-US" sz="450" dirty="0">
              <a:latin typeface="Times" charset="0"/>
            </a:endParaRPr>
          </a:p>
        </p:txBody>
      </p:sp>
      <p:pic>
        <p:nvPicPr>
          <p:cNvPr id="5" name="Picture 4">
            <a:extLst>
              <a:ext uri="{FF2B5EF4-FFF2-40B4-BE49-F238E27FC236}">
                <a16:creationId xmlns:a16="http://schemas.microsoft.com/office/drawing/2014/main" id="{64B0862A-5B37-9946-A598-27AFBF3A27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9975" y="688832"/>
            <a:ext cx="3602212" cy="1998133"/>
          </a:xfrm>
          <a:prstGeom prst="rect">
            <a:avLst/>
          </a:prstGeom>
        </p:spPr>
      </p:pic>
      <p:pic>
        <p:nvPicPr>
          <p:cNvPr id="7" name="Picture 6">
            <a:extLst>
              <a:ext uri="{FF2B5EF4-FFF2-40B4-BE49-F238E27FC236}">
                <a16:creationId xmlns:a16="http://schemas.microsoft.com/office/drawing/2014/main" id="{FA597D89-C025-3547-A636-7FBC67CAA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170" y="830083"/>
            <a:ext cx="2784221" cy="1664857"/>
          </a:xfrm>
          <a:prstGeom prst="rect">
            <a:avLst/>
          </a:prstGeom>
        </p:spPr>
      </p:pic>
      <p:pic>
        <p:nvPicPr>
          <p:cNvPr id="8" name="Picture 7">
            <a:extLst>
              <a:ext uri="{FF2B5EF4-FFF2-40B4-BE49-F238E27FC236}">
                <a16:creationId xmlns:a16="http://schemas.microsoft.com/office/drawing/2014/main" id="{7E421031-E5B6-714F-AF77-D3CFEAED77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3284" y="2763775"/>
            <a:ext cx="6659951" cy="2126847"/>
          </a:xfrm>
          <a:prstGeom prst="rect">
            <a:avLst/>
          </a:prstGeom>
        </p:spPr>
      </p:pic>
    </p:spTree>
    <p:extLst>
      <p:ext uri="{BB962C8B-B14F-4D97-AF65-F5344CB8AC3E}">
        <p14:creationId xmlns:p14="http://schemas.microsoft.com/office/powerpoint/2010/main" val="123857726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347" y="37020"/>
            <a:ext cx="7008913" cy="571500"/>
          </a:xfrm>
        </p:spPr>
        <p:txBody>
          <a:bodyPr>
            <a:noAutofit/>
          </a:bodyPr>
          <a:lstStyle/>
          <a:p>
            <a:r>
              <a:rPr lang="en-US" dirty="0"/>
              <a:t>Artificial Intelligence / Machine Learning</a:t>
            </a:r>
          </a:p>
        </p:txBody>
      </p:sp>
      <p:sp>
        <p:nvSpPr>
          <p:cNvPr id="3" name="Content Placeholder 2"/>
          <p:cNvSpPr>
            <a:spLocks noGrp="1"/>
          </p:cNvSpPr>
          <p:nvPr>
            <p:ph sz="quarter" idx="11"/>
          </p:nvPr>
        </p:nvSpPr>
        <p:spPr/>
        <p:txBody>
          <a:bodyPr>
            <a:normAutofit lnSpcReduction="10000"/>
          </a:bodyPr>
          <a:lstStyle/>
          <a:p>
            <a:r>
              <a:rPr lang="en-US" dirty="0"/>
              <a:t>Want to find patterns in data.</a:t>
            </a:r>
          </a:p>
          <a:p>
            <a:pPr lvl="1"/>
            <a:r>
              <a:rPr lang="en-US" dirty="0"/>
              <a:t>Derived rules with list of exceptions.</a:t>
            </a:r>
          </a:p>
          <a:p>
            <a:r>
              <a:rPr lang="en-US" dirty="0"/>
              <a:t>AI lets us algorithmically extract patterns / relationships from large and complex data</a:t>
            </a:r>
          </a:p>
          <a:p>
            <a:r>
              <a:rPr lang="en-US" dirty="0"/>
              <a:t>Complex rules and exceptions</a:t>
            </a:r>
          </a:p>
          <a:p>
            <a:r>
              <a:rPr lang="en-US" dirty="0"/>
              <a:t>Machine Learning</a:t>
            </a:r>
          </a:p>
          <a:p>
            <a:pPr lvl="1"/>
            <a:r>
              <a:rPr lang="en-US" dirty="0"/>
              <a:t>The computer “learns” the rules and exceptions.</a:t>
            </a:r>
          </a:p>
          <a:p>
            <a:pPr lvl="1"/>
            <a:r>
              <a:rPr lang="en-US" dirty="0"/>
              <a:t>Training Data</a:t>
            </a:r>
          </a:p>
          <a:p>
            <a:pPr lvl="1"/>
            <a:r>
              <a:rPr lang="en-US" dirty="0"/>
              <a:t>Learning Framework aka Machine Learning Algorithm</a:t>
            </a:r>
          </a:p>
          <a:p>
            <a:pPr marL="257175" lvl="1" indent="0">
              <a:buNone/>
            </a:pPr>
            <a:endParaRPr lang="en-US" dirty="0"/>
          </a:p>
          <a:p>
            <a:pPr marL="257175" lvl="1" indent="0">
              <a:buNone/>
            </a:pPr>
            <a:endParaRPr lang="en-US" dirty="0"/>
          </a:p>
          <a:p>
            <a:pPr marL="257175" lvl="1" indent="0">
              <a:buNone/>
            </a:pPr>
            <a:endParaRPr lang="en-US" dirty="0"/>
          </a:p>
        </p:txBody>
      </p:sp>
      <p:sp>
        <p:nvSpPr>
          <p:cNvPr id="4" name="Slide Number Placeholder 3">
            <a:extLst>
              <a:ext uri="{FF2B5EF4-FFF2-40B4-BE49-F238E27FC236}">
                <a16:creationId xmlns:a16="http://schemas.microsoft.com/office/drawing/2014/main" id="{328A9BD5-F300-2544-B93C-D3D0BF5406CF}"/>
              </a:ext>
            </a:extLst>
          </p:cNvPr>
          <p:cNvSpPr>
            <a:spLocks noGrp="1"/>
          </p:cNvSpPr>
          <p:nvPr>
            <p:ph type="sldNum" sz="quarter" idx="12"/>
          </p:nvPr>
        </p:nvSpPr>
        <p:spPr/>
        <p:txBody>
          <a:bodyPr/>
          <a:lstStyle/>
          <a:p>
            <a:pPr>
              <a:defRPr/>
            </a:pPr>
            <a:fld id="{09954CA3-D4D3-9A48-835D-EE206C73C9EB}" type="slidenum">
              <a:rPr lang="en-US" smtClean="0"/>
              <a:pPr>
                <a:defRPr/>
              </a:pPr>
              <a:t>43</a:t>
            </a:fld>
            <a:endParaRPr lang="en-US" sz="450" dirty="0">
              <a:latin typeface="Times" charset="0"/>
            </a:endParaRPr>
          </a:p>
        </p:txBody>
      </p:sp>
    </p:spTree>
    <p:extLst>
      <p:ext uri="{BB962C8B-B14F-4D97-AF65-F5344CB8AC3E}">
        <p14:creationId xmlns:p14="http://schemas.microsoft.com/office/powerpoint/2010/main" val="20329525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9346-4E30-7843-81FE-7CD2AAAAA93C}"/>
              </a:ext>
            </a:extLst>
          </p:cNvPr>
          <p:cNvSpPr>
            <a:spLocks noGrp="1"/>
          </p:cNvSpPr>
          <p:nvPr>
            <p:ph type="title"/>
          </p:nvPr>
        </p:nvSpPr>
        <p:spPr/>
        <p:txBody>
          <a:bodyPr/>
          <a:lstStyle/>
          <a:p>
            <a:r>
              <a:rPr lang="en-US" dirty="0"/>
              <a:t>Data Management for AI/ML</a:t>
            </a:r>
          </a:p>
        </p:txBody>
      </p:sp>
      <p:sp>
        <p:nvSpPr>
          <p:cNvPr id="3" name="Content Placeholder 2">
            <a:extLst>
              <a:ext uri="{FF2B5EF4-FFF2-40B4-BE49-F238E27FC236}">
                <a16:creationId xmlns:a16="http://schemas.microsoft.com/office/drawing/2014/main" id="{FD07D3CC-1332-F849-9737-8C3885D91826}"/>
              </a:ext>
            </a:extLst>
          </p:cNvPr>
          <p:cNvSpPr>
            <a:spLocks noGrp="1"/>
          </p:cNvSpPr>
          <p:nvPr>
            <p:ph sz="quarter" idx="11"/>
          </p:nvPr>
        </p:nvSpPr>
        <p:spPr/>
        <p:txBody>
          <a:bodyPr>
            <a:normAutofit/>
          </a:bodyPr>
          <a:lstStyle/>
          <a:p>
            <a:r>
              <a:rPr lang="en-US" dirty="0"/>
              <a:t>Aggregation of metadata in a searchable database to facilitate search and discovery</a:t>
            </a:r>
          </a:p>
          <a:p>
            <a:r>
              <a:rPr lang="en-US" dirty="0"/>
              <a:t>Mapping of metadata and data into non-proprietary and widely used formats</a:t>
            </a:r>
          </a:p>
          <a:p>
            <a:r>
              <a:rPr lang="en-US" dirty="0"/>
              <a:t>Preservation of metadata and data in a durable repository</a:t>
            </a:r>
          </a:p>
          <a:p>
            <a:r>
              <a:rPr lang="en-US" dirty="0"/>
              <a:t>Documentation of data (data dictionaries, common metadata schemas, identification of units with standard notation)</a:t>
            </a:r>
          </a:p>
        </p:txBody>
      </p:sp>
      <p:sp>
        <p:nvSpPr>
          <p:cNvPr id="4" name="Slide Number Placeholder 3">
            <a:extLst>
              <a:ext uri="{FF2B5EF4-FFF2-40B4-BE49-F238E27FC236}">
                <a16:creationId xmlns:a16="http://schemas.microsoft.com/office/drawing/2014/main" id="{62A2B7F8-0F84-6741-90E9-A4A5C30B7546}"/>
              </a:ext>
            </a:extLst>
          </p:cNvPr>
          <p:cNvSpPr>
            <a:spLocks noGrp="1"/>
          </p:cNvSpPr>
          <p:nvPr>
            <p:ph type="sldNum" sz="quarter" idx="12"/>
          </p:nvPr>
        </p:nvSpPr>
        <p:spPr/>
        <p:txBody>
          <a:bodyPr/>
          <a:lstStyle/>
          <a:p>
            <a:pPr>
              <a:defRPr/>
            </a:pPr>
            <a:fld id="{09954CA3-D4D3-9A48-835D-EE206C73C9EB}" type="slidenum">
              <a:rPr lang="en-US" smtClean="0"/>
              <a:pPr>
                <a:defRPr/>
              </a:pPr>
              <a:t>44</a:t>
            </a:fld>
            <a:endParaRPr lang="en-US" sz="450" dirty="0">
              <a:latin typeface="Times" charset="0"/>
            </a:endParaRPr>
          </a:p>
        </p:txBody>
      </p:sp>
    </p:spTree>
    <p:extLst>
      <p:ext uri="{BB962C8B-B14F-4D97-AF65-F5344CB8AC3E}">
        <p14:creationId xmlns:p14="http://schemas.microsoft.com/office/powerpoint/2010/main" val="11439200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Bootcamp and Workshop 2018</a:t>
            </a:r>
          </a:p>
        </p:txBody>
      </p:sp>
      <p:pic>
        <p:nvPicPr>
          <p:cNvPr id="12" name="Picture 11"/>
          <p:cNvPicPr/>
          <p:nvPr/>
        </p:nvPicPr>
        <p:blipFill rotWithShape="1">
          <a:blip r:embed="rId3" cstate="email">
            <a:extLst>
              <a:ext uri="{28A0092B-C50C-407E-A947-70E740481C1C}">
                <a14:useLocalDpi xmlns:a14="http://schemas.microsoft.com/office/drawing/2010/main"/>
              </a:ext>
            </a:extLst>
          </a:blip>
          <a:srcRect/>
          <a:stretch/>
        </p:blipFill>
        <p:spPr>
          <a:xfrm>
            <a:off x="1476327" y="717486"/>
            <a:ext cx="924792" cy="886577"/>
          </a:xfrm>
          <a:prstGeom prst="rect">
            <a:avLst/>
          </a:prstGeom>
        </p:spPr>
      </p:pic>
      <p:sp>
        <p:nvSpPr>
          <p:cNvPr id="6" name="Rectangle 5"/>
          <p:cNvSpPr/>
          <p:nvPr/>
        </p:nvSpPr>
        <p:spPr>
          <a:xfrm>
            <a:off x="2651749" y="881125"/>
            <a:ext cx="5952775" cy="461665"/>
          </a:xfrm>
          <a:prstGeom prst="rect">
            <a:avLst/>
          </a:prstGeom>
        </p:spPr>
        <p:txBody>
          <a:bodyPr wrap="square">
            <a:spAutoFit/>
          </a:bodyPr>
          <a:lstStyle/>
          <a:p>
            <a:r>
              <a:rPr lang="en-US" sz="2400" b="1" dirty="0">
                <a:hlinkClick r:id="rId4"/>
              </a:rPr>
              <a:t>https://nanocenter.umd.edu/events/mlmr/</a:t>
            </a:r>
            <a:endParaRPr lang="en-US" sz="2400" dirty="0"/>
          </a:p>
        </p:txBody>
      </p: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876" t="673" r="1170" b="738"/>
          <a:stretch/>
        </p:blipFill>
        <p:spPr>
          <a:xfrm>
            <a:off x="3794298" y="1689366"/>
            <a:ext cx="3024394" cy="2827354"/>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l="549" t="672" r="16283" b="622"/>
          <a:stretch/>
        </p:blipFill>
        <p:spPr>
          <a:xfrm>
            <a:off x="1199429" y="1704221"/>
            <a:ext cx="2545437" cy="1962072"/>
          </a:xfrm>
          <a:prstGeom prst="rect">
            <a:avLst/>
          </a:prstGeom>
        </p:spPr>
      </p:pic>
      <p:grpSp>
        <p:nvGrpSpPr>
          <p:cNvPr id="9" name="Group 8"/>
          <p:cNvGrpSpPr/>
          <p:nvPr/>
        </p:nvGrpSpPr>
        <p:grpSpPr>
          <a:xfrm>
            <a:off x="6937648" y="1604063"/>
            <a:ext cx="816623" cy="2314319"/>
            <a:chOff x="10301597" y="1708666"/>
            <a:chExt cx="1451773" cy="4114345"/>
          </a:xfrm>
        </p:grpSpPr>
        <p:pic>
          <p:nvPicPr>
            <p:cNvPr id="614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301597" y="2950704"/>
              <a:ext cx="1415872" cy="91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301597" y="1708666"/>
              <a:ext cx="1415872" cy="113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301597" y="4901142"/>
              <a:ext cx="1415872" cy="92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301597" y="4022071"/>
              <a:ext cx="1451773" cy="80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a:extLst>
              <a:ext uri="{FF2B5EF4-FFF2-40B4-BE49-F238E27FC236}">
                <a16:creationId xmlns:a16="http://schemas.microsoft.com/office/drawing/2014/main" id="{18A894A0-06E9-9E47-8813-42E9B8EC5358}"/>
              </a:ext>
            </a:extLst>
          </p:cNvPr>
          <p:cNvSpPr>
            <a:spLocks noGrp="1"/>
          </p:cNvSpPr>
          <p:nvPr>
            <p:ph type="sldNum" sz="quarter" idx="12"/>
          </p:nvPr>
        </p:nvSpPr>
        <p:spPr/>
        <p:txBody>
          <a:bodyPr/>
          <a:lstStyle/>
          <a:p>
            <a:pPr>
              <a:defRPr/>
            </a:pPr>
            <a:fld id="{09954CA3-D4D3-9A48-835D-EE206C73C9EB}" type="slidenum">
              <a:rPr lang="en-US" smtClean="0"/>
              <a:pPr>
                <a:defRPr/>
              </a:pPr>
              <a:t>45</a:t>
            </a:fld>
            <a:endParaRPr lang="en-US" sz="450" dirty="0">
              <a:latin typeface="Times" charset="0"/>
            </a:endParaRPr>
          </a:p>
        </p:txBody>
      </p:sp>
    </p:spTree>
    <p:extLst>
      <p:ext uri="{BB962C8B-B14F-4D97-AF65-F5344CB8AC3E}">
        <p14:creationId xmlns:p14="http://schemas.microsoft.com/office/powerpoint/2010/main" val="422226318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3883-35CE-D24A-B2D6-9315B6C4145D}"/>
              </a:ext>
            </a:extLst>
          </p:cNvPr>
          <p:cNvSpPr>
            <a:spLocks noGrp="1"/>
          </p:cNvSpPr>
          <p:nvPr>
            <p:ph type="title"/>
          </p:nvPr>
        </p:nvSpPr>
        <p:spPr/>
        <p:txBody>
          <a:bodyPr/>
          <a:lstStyle/>
          <a:p>
            <a:r>
              <a:rPr lang="en-US" dirty="0"/>
              <a:t>AI/ML Hardware</a:t>
            </a:r>
          </a:p>
        </p:txBody>
      </p:sp>
      <p:sp>
        <p:nvSpPr>
          <p:cNvPr id="3" name="Content Placeholder 2">
            <a:extLst>
              <a:ext uri="{FF2B5EF4-FFF2-40B4-BE49-F238E27FC236}">
                <a16:creationId xmlns:a16="http://schemas.microsoft.com/office/drawing/2014/main" id="{210C2156-FC20-8E4F-95A9-240D99108B13}"/>
              </a:ext>
            </a:extLst>
          </p:cNvPr>
          <p:cNvSpPr>
            <a:spLocks noGrp="1"/>
          </p:cNvSpPr>
          <p:nvPr>
            <p:ph sz="quarter" idx="11"/>
          </p:nvPr>
        </p:nvSpPr>
        <p:spPr/>
        <p:txBody>
          <a:bodyPr>
            <a:normAutofit fontScale="70000" lnSpcReduction="20000"/>
          </a:bodyPr>
          <a:lstStyle/>
          <a:p>
            <a:r>
              <a:rPr lang="en-US" dirty="0"/>
              <a:t>$2M approved for purchase of compute cluster tailored to AI/ML</a:t>
            </a:r>
          </a:p>
          <a:p>
            <a:pPr lvl="1"/>
            <a:r>
              <a:rPr lang="en-US" dirty="0"/>
              <a:t>13 nodes</a:t>
            </a:r>
          </a:p>
          <a:p>
            <a:pPr lvl="2"/>
            <a:r>
              <a:rPr lang="en-US" dirty="0"/>
              <a:t>2 x 20 core 2.0 GHz CPUs</a:t>
            </a:r>
          </a:p>
          <a:p>
            <a:pPr lvl="2"/>
            <a:r>
              <a:rPr lang="en-US" dirty="0"/>
              <a:t>4 x V100 “Volta” GPUs, 5120 cores and 16GB RAM each</a:t>
            </a:r>
          </a:p>
          <a:p>
            <a:pPr lvl="2"/>
            <a:r>
              <a:rPr lang="en-US" dirty="0"/>
              <a:t>1 TB RAM</a:t>
            </a:r>
          </a:p>
          <a:p>
            <a:pPr lvl="2"/>
            <a:r>
              <a:rPr lang="en-US" dirty="0"/>
              <a:t>3.8 TB solid-state disk storage per node</a:t>
            </a:r>
          </a:p>
          <a:p>
            <a:pPr lvl="2"/>
            <a:r>
              <a:rPr lang="en-US" dirty="0"/>
              <a:t>High-speed (100GbE) </a:t>
            </a:r>
            <a:r>
              <a:rPr lang="en-US" dirty="0" err="1"/>
              <a:t>Infiniband</a:t>
            </a:r>
            <a:r>
              <a:rPr lang="en-US" dirty="0"/>
              <a:t> networking (internal)</a:t>
            </a:r>
          </a:p>
          <a:p>
            <a:pPr lvl="1"/>
            <a:r>
              <a:rPr lang="en-US" dirty="0"/>
              <a:t>High-speed (10GbE) networking (external)</a:t>
            </a:r>
          </a:p>
          <a:p>
            <a:pPr lvl="1"/>
            <a:r>
              <a:rPr lang="en-US" dirty="0"/>
              <a:t>≈ 300 TB disk storage array</a:t>
            </a:r>
          </a:p>
          <a:p>
            <a:r>
              <a:rPr lang="en-US" dirty="0"/>
              <a:t>Each V100 chip delivers 125 TFLOPS of machine learning performance</a:t>
            </a:r>
          </a:p>
          <a:p>
            <a:r>
              <a:rPr lang="en-US" dirty="0"/>
              <a:t>Very fast internal bandwidth optimized for processing large volumes of data</a:t>
            </a:r>
          </a:p>
          <a:p>
            <a:r>
              <a:rPr lang="en-US" dirty="0"/>
              <a:t>More than an order of magnitude speed up over traditional architectures</a:t>
            </a:r>
          </a:p>
          <a:p>
            <a:endParaRPr lang="en-US" dirty="0"/>
          </a:p>
        </p:txBody>
      </p:sp>
      <p:pic>
        <p:nvPicPr>
          <p:cNvPr id="8" name="Picture 7">
            <a:extLst>
              <a:ext uri="{FF2B5EF4-FFF2-40B4-BE49-F238E27FC236}">
                <a16:creationId xmlns:a16="http://schemas.microsoft.com/office/drawing/2014/main" id="{EFCEA7B3-00FC-684C-835D-06D15B9D60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6879" y="1189170"/>
            <a:ext cx="1300350" cy="1300350"/>
          </a:xfrm>
          <a:prstGeom prst="rect">
            <a:avLst/>
          </a:prstGeom>
        </p:spPr>
      </p:pic>
      <p:pic>
        <p:nvPicPr>
          <p:cNvPr id="9" name="Picture 8">
            <a:extLst>
              <a:ext uri="{FF2B5EF4-FFF2-40B4-BE49-F238E27FC236}">
                <a16:creationId xmlns:a16="http://schemas.microsoft.com/office/drawing/2014/main" id="{94C68716-FC77-0D45-B695-C6536EB1D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1758" y="3608686"/>
            <a:ext cx="1874278" cy="1502585"/>
          </a:xfrm>
          <a:prstGeom prst="rect">
            <a:avLst/>
          </a:prstGeom>
        </p:spPr>
      </p:pic>
      <p:sp>
        <p:nvSpPr>
          <p:cNvPr id="10" name="Slide Number Placeholder 9">
            <a:extLst>
              <a:ext uri="{FF2B5EF4-FFF2-40B4-BE49-F238E27FC236}">
                <a16:creationId xmlns:a16="http://schemas.microsoft.com/office/drawing/2014/main" id="{87B39D7C-6261-AE41-85A8-02F87EBF484D}"/>
              </a:ext>
            </a:extLst>
          </p:cNvPr>
          <p:cNvSpPr>
            <a:spLocks noGrp="1"/>
          </p:cNvSpPr>
          <p:nvPr>
            <p:ph type="sldNum" sz="quarter" idx="12"/>
          </p:nvPr>
        </p:nvSpPr>
        <p:spPr/>
        <p:txBody>
          <a:bodyPr/>
          <a:lstStyle/>
          <a:p>
            <a:pPr>
              <a:defRPr/>
            </a:pPr>
            <a:fld id="{09954CA3-D4D3-9A48-835D-EE206C73C9EB}" type="slidenum">
              <a:rPr lang="en-US" smtClean="0"/>
              <a:pPr>
                <a:defRPr/>
              </a:pPr>
              <a:t>46</a:t>
            </a:fld>
            <a:endParaRPr lang="en-US" sz="450" dirty="0">
              <a:latin typeface="Times" charset="0"/>
            </a:endParaRPr>
          </a:p>
        </p:txBody>
      </p:sp>
    </p:spTree>
    <p:extLst>
      <p:ext uri="{BB962C8B-B14F-4D97-AF65-F5344CB8AC3E}">
        <p14:creationId xmlns:p14="http://schemas.microsoft.com/office/powerpoint/2010/main" val="347766936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B5B6-EF7D-4813-B65E-7629EEB376CB}"/>
              </a:ext>
            </a:extLst>
          </p:cNvPr>
          <p:cNvSpPr>
            <a:spLocks noGrp="1"/>
          </p:cNvSpPr>
          <p:nvPr>
            <p:ph type="title"/>
          </p:nvPr>
        </p:nvSpPr>
        <p:spPr>
          <a:xfrm>
            <a:off x="883766" y="41595"/>
            <a:ext cx="7259899" cy="571500"/>
          </a:xfrm>
        </p:spPr>
        <p:txBody>
          <a:bodyPr>
            <a:noAutofit/>
          </a:bodyPr>
          <a:lstStyle/>
          <a:p>
            <a:r>
              <a:rPr lang="en-US" dirty="0"/>
              <a:t>Phase Mapping: High-Throughput Approach</a:t>
            </a:r>
          </a:p>
        </p:txBody>
      </p:sp>
      <p:sp>
        <p:nvSpPr>
          <p:cNvPr id="3" name="Content Placeholder 2">
            <a:extLst>
              <a:ext uri="{FF2B5EF4-FFF2-40B4-BE49-F238E27FC236}">
                <a16:creationId xmlns:a16="http://schemas.microsoft.com/office/drawing/2014/main" id="{0FCA9D05-3761-403C-986E-AFE19D724AF9}"/>
              </a:ext>
            </a:extLst>
          </p:cNvPr>
          <p:cNvSpPr>
            <a:spLocks noGrp="1"/>
          </p:cNvSpPr>
          <p:nvPr>
            <p:ph sz="quarter" idx="11"/>
          </p:nvPr>
        </p:nvSpPr>
        <p:spPr>
          <a:xfrm>
            <a:off x="1288373" y="959216"/>
            <a:ext cx="5429250" cy="3657600"/>
          </a:xfrm>
        </p:spPr>
        <p:txBody>
          <a:bodyPr>
            <a:normAutofit/>
          </a:bodyPr>
          <a:lstStyle/>
          <a:p>
            <a:r>
              <a:rPr lang="en-US" sz="2100" dirty="0"/>
              <a:t>Fabricate hundreds-thousands of samples -&gt; high-throughput synthesis</a:t>
            </a:r>
          </a:p>
          <a:p>
            <a:r>
              <a:rPr lang="en-US" sz="2100" dirty="0"/>
              <a:t>Measure all samples -&gt; high-throughput characterization</a:t>
            </a:r>
          </a:p>
          <a:p>
            <a:r>
              <a:rPr lang="en-US" sz="2100" dirty="0"/>
              <a:t>Rapid phase mapping -&gt; machine Learning</a:t>
            </a:r>
          </a:p>
        </p:txBody>
      </p:sp>
      <p:grpSp>
        <p:nvGrpSpPr>
          <p:cNvPr id="4" name="Group 3">
            <a:extLst>
              <a:ext uri="{FF2B5EF4-FFF2-40B4-BE49-F238E27FC236}">
                <a16:creationId xmlns:a16="http://schemas.microsoft.com/office/drawing/2014/main" id="{EA95E4F4-D75C-4E5F-B835-E035953883EB}"/>
              </a:ext>
            </a:extLst>
          </p:cNvPr>
          <p:cNvGrpSpPr/>
          <p:nvPr/>
        </p:nvGrpSpPr>
        <p:grpSpPr>
          <a:xfrm>
            <a:off x="2567353" y="2928895"/>
            <a:ext cx="5326176" cy="1577030"/>
            <a:chOff x="1447800" y="1564122"/>
            <a:chExt cx="9468758" cy="2803609"/>
          </a:xfrm>
        </p:grpSpPr>
        <p:pic>
          <p:nvPicPr>
            <p:cNvPr id="5" name="図 107">
              <a:extLst>
                <a:ext uri="{FF2B5EF4-FFF2-40B4-BE49-F238E27FC236}">
                  <a16:creationId xmlns:a16="http://schemas.microsoft.com/office/drawing/2014/main" id="{731C0586-1C47-48C4-BE90-63D9CB090AA4}"/>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8268460" y="1933454"/>
              <a:ext cx="2496763" cy="2424744"/>
            </a:xfrm>
            <a:prstGeom prst="rect">
              <a:avLst/>
            </a:prstGeom>
          </p:spPr>
        </p:pic>
        <p:pic>
          <p:nvPicPr>
            <p:cNvPr id="6" name="Picture 5">
              <a:extLst>
                <a:ext uri="{FF2B5EF4-FFF2-40B4-BE49-F238E27FC236}">
                  <a16:creationId xmlns:a16="http://schemas.microsoft.com/office/drawing/2014/main" id="{A43DED46-534C-484C-BEBA-8CA9BF9B282B}"/>
                </a:ext>
              </a:extLst>
            </p:cNvPr>
            <p:cNvPicPr/>
            <p:nvPr/>
          </p:nvPicPr>
          <p:blipFill>
            <a:blip r:embed="rId4" cstate="email">
              <a:biLevel thresh="50000"/>
              <a:extLst>
                <a:ext uri="{28A0092B-C50C-407E-A947-70E740481C1C}">
                  <a14:useLocalDpi xmlns:a14="http://schemas.microsoft.com/office/drawing/2010/main"/>
                </a:ext>
              </a:extLst>
            </a:blip>
            <a:stretch>
              <a:fillRect/>
            </a:stretch>
          </p:blipFill>
          <p:spPr>
            <a:xfrm>
              <a:off x="1828800" y="2044623"/>
              <a:ext cx="2362200" cy="2162489"/>
            </a:xfrm>
            <a:prstGeom prst="rect">
              <a:avLst/>
            </a:prstGeom>
          </p:spPr>
        </p:pic>
        <p:pic>
          <p:nvPicPr>
            <p:cNvPr id="7" name="Picture 6">
              <a:extLst>
                <a:ext uri="{FF2B5EF4-FFF2-40B4-BE49-F238E27FC236}">
                  <a16:creationId xmlns:a16="http://schemas.microsoft.com/office/drawing/2014/main" id="{7CAB3A1B-1CD5-4CF1-8B14-82911FE03997}"/>
                </a:ext>
              </a:extLst>
            </p:cNvPr>
            <p:cNvPicPr/>
            <p:nvPr/>
          </p:nvPicPr>
          <p:blipFill rotWithShape="1">
            <a:blip r:embed="rId5" cstate="email">
              <a:extLst>
                <a:ext uri="{28A0092B-C50C-407E-A947-70E740481C1C}">
                  <a14:useLocalDpi xmlns:a14="http://schemas.microsoft.com/office/drawing/2010/main"/>
                </a:ext>
              </a:extLst>
            </a:blip>
            <a:srcRect l="11537" t="2056" r="8573" b="-2054"/>
            <a:stretch/>
          </p:blipFill>
          <p:spPr>
            <a:xfrm>
              <a:off x="4476026" y="2331695"/>
              <a:ext cx="3230400" cy="1755933"/>
            </a:xfrm>
            <a:prstGeom prst="rect">
              <a:avLst/>
            </a:prstGeom>
          </p:spPr>
        </p:pic>
        <p:sp>
          <p:nvSpPr>
            <p:cNvPr id="8" name="Right Arrow 16">
              <a:extLst>
                <a:ext uri="{FF2B5EF4-FFF2-40B4-BE49-F238E27FC236}">
                  <a16:creationId xmlns:a16="http://schemas.microsoft.com/office/drawing/2014/main" id="{0E7B31CB-2AAF-4E52-8EF7-16DACFB922EA}"/>
                </a:ext>
              </a:extLst>
            </p:cNvPr>
            <p:cNvSpPr/>
            <p:nvPr/>
          </p:nvSpPr>
          <p:spPr>
            <a:xfrm>
              <a:off x="3548926" y="2897267"/>
              <a:ext cx="914400" cy="314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ight Arrow 17">
              <a:extLst>
                <a:ext uri="{FF2B5EF4-FFF2-40B4-BE49-F238E27FC236}">
                  <a16:creationId xmlns:a16="http://schemas.microsoft.com/office/drawing/2014/main" id="{77E9F83E-F3A6-4D95-92DB-C890F153F350}"/>
                </a:ext>
              </a:extLst>
            </p:cNvPr>
            <p:cNvSpPr/>
            <p:nvPr/>
          </p:nvSpPr>
          <p:spPr>
            <a:xfrm>
              <a:off x="7848600" y="2897267"/>
              <a:ext cx="914400" cy="314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CC06D588-E975-4C1E-9347-350AE6BE2166}"/>
                </a:ext>
              </a:extLst>
            </p:cNvPr>
            <p:cNvSpPr txBox="1"/>
            <p:nvPr/>
          </p:nvSpPr>
          <p:spPr>
            <a:xfrm>
              <a:off x="1447800" y="1564122"/>
              <a:ext cx="3352800" cy="718373"/>
            </a:xfrm>
            <a:prstGeom prst="rect">
              <a:avLst/>
            </a:prstGeom>
            <a:noFill/>
          </p:spPr>
          <p:txBody>
            <a:bodyPr wrap="square" rtlCol="0">
              <a:spAutoFit/>
            </a:bodyPr>
            <a:lstStyle/>
            <a:p>
              <a:r>
                <a:rPr lang="en-US" sz="1013" dirty="0" err="1"/>
                <a:t>Combi</a:t>
              </a:r>
              <a:r>
                <a:rPr lang="en-US" sz="1013" dirty="0"/>
                <a:t> Library for Ternary Spread</a:t>
              </a:r>
            </a:p>
          </p:txBody>
        </p:sp>
        <p:sp>
          <p:nvSpPr>
            <p:cNvPr id="11" name="TextBox 10">
              <a:extLst>
                <a:ext uri="{FF2B5EF4-FFF2-40B4-BE49-F238E27FC236}">
                  <a16:creationId xmlns:a16="http://schemas.microsoft.com/office/drawing/2014/main" id="{EEF97722-2B4D-4FF3-9215-2C2259A7CCA3}"/>
                </a:ext>
              </a:extLst>
            </p:cNvPr>
            <p:cNvSpPr txBox="1"/>
            <p:nvPr/>
          </p:nvSpPr>
          <p:spPr>
            <a:xfrm>
              <a:off x="5029201" y="1910369"/>
              <a:ext cx="2174955" cy="441260"/>
            </a:xfrm>
            <a:prstGeom prst="rect">
              <a:avLst/>
            </a:prstGeom>
            <a:noFill/>
          </p:spPr>
          <p:txBody>
            <a:bodyPr wrap="none" rtlCol="0">
              <a:spAutoFit/>
            </a:bodyPr>
            <a:lstStyle/>
            <a:p>
              <a:r>
                <a:rPr lang="en-US" sz="1013" dirty="0"/>
                <a:t>Diffraction Patterns</a:t>
              </a:r>
            </a:p>
          </p:txBody>
        </p:sp>
        <p:sp>
          <p:nvSpPr>
            <p:cNvPr id="12" name="TextBox 11">
              <a:extLst>
                <a:ext uri="{FF2B5EF4-FFF2-40B4-BE49-F238E27FC236}">
                  <a16:creationId xmlns:a16="http://schemas.microsoft.com/office/drawing/2014/main" id="{430C07F7-C21F-49EC-A4D5-040AB93B25D7}"/>
                </a:ext>
              </a:extLst>
            </p:cNvPr>
            <p:cNvSpPr txBox="1"/>
            <p:nvPr/>
          </p:nvSpPr>
          <p:spPr>
            <a:xfrm>
              <a:off x="3626831" y="2427642"/>
              <a:ext cx="732964" cy="441260"/>
            </a:xfrm>
            <a:prstGeom prst="rect">
              <a:avLst/>
            </a:prstGeom>
            <a:noFill/>
          </p:spPr>
          <p:txBody>
            <a:bodyPr wrap="none" rtlCol="0">
              <a:spAutoFit/>
            </a:bodyPr>
            <a:lstStyle/>
            <a:p>
              <a:r>
                <a:rPr lang="en-US" sz="1013" b="1" dirty="0"/>
                <a:t>XRD</a:t>
              </a:r>
            </a:p>
          </p:txBody>
        </p:sp>
        <p:sp>
          <p:nvSpPr>
            <p:cNvPr id="13" name="TextBox 12">
              <a:extLst>
                <a:ext uri="{FF2B5EF4-FFF2-40B4-BE49-F238E27FC236}">
                  <a16:creationId xmlns:a16="http://schemas.microsoft.com/office/drawing/2014/main" id="{A2E9A28F-AFE4-4969-813C-FC1A261CF97F}"/>
                </a:ext>
              </a:extLst>
            </p:cNvPr>
            <p:cNvSpPr txBox="1"/>
            <p:nvPr/>
          </p:nvSpPr>
          <p:spPr>
            <a:xfrm>
              <a:off x="7848602" y="2226108"/>
              <a:ext cx="1090381" cy="1272599"/>
            </a:xfrm>
            <a:prstGeom prst="rect">
              <a:avLst/>
            </a:prstGeom>
            <a:noFill/>
          </p:spPr>
          <p:txBody>
            <a:bodyPr wrap="square" rtlCol="0">
              <a:spAutoFit/>
            </a:bodyPr>
            <a:lstStyle/>
            <a:p>
              <a:r>
                <a:rPr lang="en-US" sz="1013" b="1" dirty="0"/>
                <a:t>Machine Learning</a:t>
              </a:r>
            </a:p>
          </p:txBody>
        </p:sp>
        <p:sp>
          <p:nvSpPr>
            <p:cNvPr id="14" name="TextBox 13">
              <a:extLst>
                <a:ext uri="{FF2B5EF4-FFF2-40B4-BE49-F238E27FC236}">
                  <a16:creationId xmlns:a16="http://schemas.microsoft.com/office/drawing/2014/main" id="{B17D8B30-1710-49CD-B69B-252FD048253B}"/>
                </a:ext>
              </a:extLst>
            </p:cNvPr>
            <p:cNvSpPr txBox="1"/>
            <p:nvPr/>
          </p:nvSpPr>
          <p:spPr>
            <a:xfrm>
              <a:off x="8550666" y="1597946"/>
              <a:ext cx="2365892" cy="441260"/>
            </a:xfrm>
            <a:prstGeom prst="rect">
              <a:avLst/>
            </a:prstGeom>
            <a:noFill/>
          </p:spPr>
          <p:txBody>
            <a:bodyPr wrap="none" rtlCol="0">
              <a:spAutoFit/>
            </a:bodyPr>
            <a:lstStyle/>
            <a:p>
              <a:r>
                <a:rPr lang="en-US" sz="1013" dirty="0"/>
                <a:t>Estimated Phase Map</a:t>
              </a:r>
            </a:p>
          </p:txBody>
        </p:sp>
        <p:grpSp>
          <p:nvGrpSpPr>
            <p:cNvPr id="15" name="Group 14">
              <a:extLst>
                <a:ext uri="{FF2B5EF4-FFF2-40B4-BE49-F238E27FC236}">
                  <a16:creationId xmlns:a16="http://schemas.microsoft.com/office/drawing/2014/main" id="{FA6CE488-0ECC-421E-A085-1416F6825ABC}"/>
                </a:ext>
              </a:extLst>
            </p:cNvPr>
            <p:cNvGrpSpPr/>
            <p:nvPr/>
          </p:nvGrpSpPr>
          <p:grpSpPr>
            <a:xfrm>
              <a:off x="1828801" y="1884182"/>
              <a:ext cx="2572414" cy="2483549"/>
              <a:chOff x="2514194" y="1807445"/>
              <a:chExt cx="2339059" cy="1964636"/>
            </a:xfrm>
          </p:grpSpPr>
          <p:sp>
            <p:nvSpPr>
              <p:cNvPr id="16" name="TextBox 15">
                <a:extLst>
                  <a:ext uri="{FF2B5EF4-FFF2-40B4-BE49-F238E27FC236}">
                    <a16:creationId xmlns:a16="http://schemas.microsoft.com/office/drawing/2014/main" id="{66D2CCA8-D6F4-4A1B-A20F-AD884BBF2D68}"/>
                  </a:ext>
                </a:extLst>
              </p:cNvPr>
              <p:cNvSpPr txBox="1"/>
              <p:nvPr/>
            </p:nvSpPr>
            <p:spPr>
              <a:xfrm>
                <a:off x="2514194" y="3423018"/>
                <a:ext cx="521363" cy="349063"/>
              </a:xfrm>
              <a:prstGeom prst="rect">
                <a:avLst/>
              </a:prstGeom>
              <a:noFill/>
            </p:spPr>
            <p:txBody>
              <a:bodyPr wrap="none" rtlCol="0">
                <a:spAutoFit/>
              </a:bodyPr>
              <a:lstStyle/>
              <a:p>
                <a:r>
                  <a:rPr lang="en-US" sz="1013" dirty="0"/>
                  <a:t>Co</a:t>
                </a:r>
              </a:p>
            </p:txBody>
          </p:sp>
          <p:sp>
            <p:nvSpPr>
              <p:cNvPr id="17" name="Rectangle 16">
                <a:extLst>
                  <a:ext uri="{FF2B5EF4-FFF2-40B4-BE49-F238E27FC236}">
                    <a16:creationId xmlns:a16="http://schemas.microsoft.com/office/drawing/2014/main" id="{89B45CD4-2A69-429F-BF86-F1E4035918C4}"/>
                  </a:ext>
                </a:extLst>
              </p:cNvPr>
              <p:cNvSpPr/>
              <p:nvPr/>
            </p:nvSpPr>
            <p:spPr>
              <a:xfrm>
                <a:off x="4370758" y="3423017"/>
                <a:ext cx="482495" cy="349064"/>
              </a:xfrm>
              <a:prstGeom prst="rect">
                <a:avLst/>
              </a:prstGeom>
            </p:spPr>
            <p:txBody>
              <a:bodyPr wrap="none">
                <a:spAutoFit/>
              </a:bodyPr>
              <a:lstStyle/>
              <a:p>
                <a:r>
                  <a:rPr lang="en-US" sz="1013" dirty="0"/>
                  <a:t>Ni</a:t>
                </a:r>
              </a:p>
            </p:txBody>
          </p:sp>
          <p:sp>
            <p:nvSpPr>
              <p:cNvPr id="18" name="Rectangle 17">
                <a:extLst>
                  <a:ext uri="{FF2B5EF4-FFF2-40B4-BE49-F238E27FC236}">
                    <a16:creationId xmlns:a16="http://schemas.microsoft.com/office/drawing/2014/main" id="{8F88A6DB-87EE-4A6F-8086-C6E328751A73}"/>
                  </a:ext>
                </a:extLst>
              </p:cNvPr>
              <p:cNvSpPr/>
              <p:nvPr/>
            </p:nvSpPr>
            <p:spPr>
              <a:xfrm>
                <a:off x="3460716" y="1807445"/>
                <a:ext cx="498043" cy="349064"/>
              </a:xfrm>
              <a:prstGeom prst="rect">
                <a:avLst/>
              </a:prstGeom>
            </p:spPr>
            <p:txBody>
              <a:bodyPr wrap="none">
                <a:spAutoFit/>
              </a:bodyPr>
              <a:lstStyle/>
              <a:p>
                <a:r>
                  <a:rPr lang="en-US" sz="1013" dirty="0"/>
                  <a:t>Fe</a:t>
                </a:r>
              </a:p>
            </p:txBody>
          </p:sp>
        </p:grpSp>
      </p:grpSp>
      <p:sp>
        <p:nvSpPr>
          <p:cNvPr id="19" name="TextBox 18">
            <a:extLst>
              <a:ext uri="{FF2B5EF4-FFF2-40B4-BE49-F238E27FC236}">
                <a16:creationId xmlns:a16="http://schemas.microsoft.com/office/drawing/2014/main" id="{296098F8-81B7-4799-91FC-9CED674854F6}"/>
              </a:ext>
            </a:extLst>
          </p:cNvPr>
          <p:cNvSpPr txBox="1"/>
          <p:nvPr/>
        </p:nvSpPr>
        <p:spPr>
          <a:xfrm>
            <a:off x="1166473" y="3210245"/>
            <a:ext cx="1679768" cy="1027589"/>
          </a:xfrm>
          <a:prstGeom prst="rect">
            <a:avLst/>
          </a:prstGeom>
          <a:noFill/>
        </p:spPr>
        <p:txBody>
          <a:bodyPr wrap="square" rtlCol="0">
            <a:spAutoFit/>
          </a:bodyPr>
          <a:lstStyle/>
          <a:p>
            <a:r>
              <a:rPr lang="en-US" sz="1013" dirty="0"/>
              <a:t>APL Materials (2016) Composition–structure–property mapping in high-throughput experiments: Turning data into knowledge</a:t>
            </a:r>
          </a:p>
        </p:txBody>
      </p:sp>
      <p:grpSp>
        <p:nvGrpSpPr>
          <p:cNvPr id="23" name="Group 34">
            <a:extLst>
              <a:ext uri="{FF2B5EF4-FFF2-40B4-BE49-F238E27FC236}">
                <a16:creationId xmlns:a16="http://schemas.microsoft.com/office/drawing/2014/main" id="{F7495CE3-9A24-4840-9BC2-E28B5CA37199}"/>
              </a:ext>
            </a:extLst>
          </p:cNvPr>
          <p:cNvGrpSpPr>
            <a:grpSpLocks/>
          </p:cNvGrpSpPr>
          <p:nvPr/>
        </p:nvGrpSpPr>
        <p:grpSpPr bwMode="auto">
          <a:xfrm>
            <a:off x="6709970" y="1484677"/>
            <a:ext cx="1249396" cy="1315154"/>
            <a:chOff x="240" y="864"/>
            <a:chExt cx="2793" cy="2509"/>
          </a:xfrm>
        </p:grpSpPr>
        <p:pic>
          <p:nvPicPr>
            <p:cNvPr id="25" name="Picture 35">
              <a:extLst>
                <a:ext uri="{FF2B5EF4-FFF2-40B4-BE49-F238E27FC236}">
                  <a16:creationId xmlns:a16="http://schemas.microsoft.com/office/drawing/2014/main" id="{FE96CB99-F2CA-4325-95F4-59D5117AE39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5" y="1117"/>
              <a:ext cx="2718" cy="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36">
              <a:extLst>
                <a:ext uri="{FF2B5EF4-FFF2-40B4-BE49-F238E27FC236}">
                  <a16:creationId xmlns:a16="http://schemas.microsoft.com/office/drawing/2014/main" id="{85E49DF8-A797-4FC3-B2B1-F8FB438A8182}"/>
                </a:ext>
              </a:extLst>
            </p:cNvPr>
            <p:cNvSpPr>
              <a:spLocks noChangeAspect="1"/>
            </p:cNvSpPr>
            <p:nvPr/>
          </p:nvSpPr>
          <p:spPr bwMode="auto">
            <a:xfrm rot="-1388089" flipH="1" flipV="1">
              <a:off x="1293" y="864"/>
              <a:ext cx="1494" cy="14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dirty="0"/>
            </a:p>
          </p:txBody>
        </p:sp>
        <p:sp>
          <p:nvSpPr>
            <p:cNvPr id="27" name="Arc 37">
              <a:extLst>
                <a:ext uri="{FF2B5EF4-FFF2-40B4-BE49-F238E27FC236}">
                  <a16:creationId xmlns:a16="http://schemas.microsoft.com/office/drawing/2014/main" id="{81D6C399-2B38-4F4E-8624-F41CF6D791B8}"/>
                </a:ext>
              </a:extLst>
            </p:cNvPr>
            <p:cNvSpPr>
              <a:spLocks noChangeAspect="1"/>
            </p:cNvSpPr>
            <p:nvPr/>
          </p:nvSpPr>
          <p:spPr bwMode="auto">
            <a:xfrm rot="798647" flipH="1">
              <a:off x="1071" y="1879"/>
              <a:ext cx="1494" cy="14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sp>
          <p:nvSpPr>
            <p:cNvPr id="28" name="Arc 38">
              <a:extLst>
                <a:ext uri="{FF2B5EF4-FFF2-40B4-BE49-F238E27FC236}">
                  <a16:creationId xmlns:a16="http://schemas.microsoft.com/office/drawing/2014/main" id="{C0E9B852-7979-44B5-A8E5-5CD6D5701A4D}"/>
                </a:ext>
              </a:extLst>
            </p:cNvPr>
            <p:cNvSpPr>
              <a:spLocks noChangeAspect="1"/>
            </p:cNvSpPr>
            <p:nvPr/>
          </p:nvSpPr>
          <p:spPr bwMode="auto">
            <a:xfrm rot="-7811435" flipH="1" flipV="1">
              <a:off x="240" y="1444"/>
              <a:ext cx="1456" cy="14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A001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sp>
          <p:nvSpPr>
            <p:cNvPr id="29" name="Text Box 39">
              <a:extLst>
                <a:ext uri="{FF2B5EF4-FFF2-40B4-BE49-F238E27FC236}">
                  <a16:creationId xmlns:a16="http://schemas.microsoft.com/office/drawing/2014/main" id="{8D93E03C-96BA-45B3-A1B7-4D418CABBD1B}"/>
                </a:ext>
              </a:extLst>
            </p:cNvPr>
            <p:cNvSpPr txBox="1">
              <a:spLocks noChangeArrowheads="1"/>
            </p:cNvSpPr>
            <p:nvPr/>
          </p:nvSpPr>
          <p:spPr bwMode="auto">
            <a:xfrm>
              <a:off x="718" y="2126"/>
              <a:ext cx="73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dirty="0">
                  <a:solidFill>
                    <a:srgbClr val="0A0016"/>
                  </a:solidFill>
                  <a:latin typeface="Arial Narrow" pitchFamily="34" charset="0"/>
                </a:rPr>
                <a:t>Co</a:t>
              </a:r>
            </a:p>
          </p:txBody>
        </p:sp>
        <p:sp>
          <p:nvSpPr>
            <p:cNvPr id="30" name="Text Box 40">
              <a:extLst>
                <a:ext uri="{FF2B5EF4-FFF2-40B4-BE49-F238E27FC236}">
                  <a16:creationId xmlns:a16="http://schemas.microsoft.com/office/drawing/2014/main" id="{EE358C83-9274-43E2-8FF1-590E479AC5E5}"/>
                </a:ext>
              </a:extLst>
            </p:cNvPr>
            <p:cNvSpPr txBox="1">
              <a:spLocks noChangeArrowheads="1"/>
            </p:cNvSpPr>
            <p:nvPr/>
          </p:nvSpPr>
          <p:spPr bwMode="auto">
            <a:xfrm>
              <a:off x="1793" y="1446"/>
              <a:ext cx="69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dirty="0">
                  <a:solidFill>
                    <a:srgbClr val="FF0000"/>
                  </a:solidFill>
                  <a:latin typeface="Arial Narrow" pitchFamily="34" charset="0"/>
                </a:rPr>
                <a:t>Fe</a:t>
              </a:r>
              <a:endParaRPr lang="en-US" sz="1013" dirty="0">
                <a:latin typeface="Arial Narrow" pitchFamily="34" charset="0"/>
              </a:endParaRPr>
            </a:p>
          </p:txBody>
        </p:sp>
        <p:sp>
          <p:nvSpPr>
            <p:cNvPr id="31" name="Text Box 41">
              <a:extLst>
                <a:ext uri="{FF2B5EF4-FFF2-40B4-BE49-F238E27FC236}">
                  <a16:creationId xmlns:a16="http://schemas.microsoft.com/office/drawing/2014/main" id="{5E19F322-30A5-4E87-8FCC-E4FBB793235D}"/>
                </a:ext>
              </a:extLst>
            </p:cNvPr>
            <p:cNvSpPr txBox="1">
              <a:spLocks noChangeArrowheads="1"/>
            </p:cNvSpPr>
            <p:nvPr/>
          </p:nvSpPr>
          <p:spPr bwMode="auto">
            <a:xfrm>
              <a:off x="1793" y="2345"/>
              <a:ext cx="649"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dirty="0">
                  <a:solidFill>
                    <a:srgbClr val="66FF66"/>
                  </a:solidFill>
                  <a:latin typeface="Arial Narrow" pitchFamily="34" charset="0"/>
                </a:rPr>
                <a:t>Ni</a:t>
              </a:r>
              <a:endParaRPr lang="en-US" sz="1013" dirty="0">
                <a:latin typeface="Arial Narrow" pitchFamily="34" charset="0"/>
              </a:endParaRPr>
            </a:p>
          </p:txBody>
        </p:sp>
      </p:grpSp>
      <p:sp>
        <p:nvSpPr>
          <p:cNvPr id="20" name="Slide Number Placeholder 19">
            <a:extLst>
              <a:ext uri="{FF2B5EF4-FFF2-40B4-BE49-F238E27FC236}">
                <a16:creationId xmlns:a16="http://schemas.microsoft.com/office/drawing/2014/main" id="{6E9D3F8D-D01C-1B45-BED3-CD3C5A178FDA}"/>
              </a:ext>
            </a:extLst>
          </p:cNvPr>
          <p:cNvSpPr>
            <a:spLocks noGrp="1"/>
          </p:cNvSpPr>
          <p:nvPr>
            <p:ph type="sldNum" sz="quarter" idx="12"/>
          </p:nvPr>
        </p:nvSpPr>
        <p:spPr/>
        <p:txBody>
          <a:bodyPr/>
          <a:lstStyle/>
          <a:p>
            <a:pPr>
              <a:defRPr/>
            </a:pPr>
            <a:fld id="{09954CA3-D4D3-9A48-835D-EE206C73C9EB}" type="slidenum">
              <a:rPr lang="en-US" smtClean="0"/>
              <a:pPr>
                <a:defRPr/>
              </a:pPr>
              <a:t>47</a:t>
            </a:fld>
            <a:endParaRPr lang="en-US" sz="450" dirty="0">
              <a:latin typeface="Times" charset="0"/>
            </a:endParaRPr>
          </a:p>
        </p:txBody>
      </p:sp>
    </p:spTree>
    <p:extLst>
      <p:ext uri="{BB962C8B-B14F-4D97-AF65-F5344CB8AC3E}">
        <p14:creationId xmlns:p14="http://schemas.microsoft.com/office/powerpoint/2010/main" val="81521907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p:txBody>
          <a:bodyPr>
            <a:normAutofit/>
          </a:bodyPr>
          <a:lstStyle/>
          <a:p>
            <a:r>
              <a:rPr lang="en-US" dirty="0"/>
              <a:t>On-the-Fly Machine Learning</a:t>
            </a:r>
          </a:p>
        </p:txBody>
      </p:sp>
      <p:sp>
        <p:nvSpPr>
          <p:cNvPr id="4" name="Content Placeholder 3">
            <a:extLst>
              <a:ext uri="{FF2B5EF4-FFF2-40B4-BE49-F238E27FC236}">
                <a16:creationId xmlns:a16="http://schemas.microsoft.com/office/drawing/2014/main" id="{40A4C9C8-5E8B-5745-8B3A-289E86BE259A}"/>
              </a:ext>
            </a:extLst>
          </p:cNvPr>
          <p:cNvSpPr>
            <a:spLocks noGrp="1"/>
          </p:cNvSpPr>
          <p:nvPr>
            <p:ph sz="quarter" idx="11"/>
          </p:nvPr>
        </p:nvSpPr>
        <p:spPr>
          <a:xfrm>
            <a:off x="1403588" y="728310"/>
            <a:ext cx="5429250" cy="3657600"/>
          </a:xfrm>
        </p:spPr>
        <p:txBody>
          <a:bodyPr/>
          <a:lstStyle/>
          <a:p>
            <a:r>
              <a:rPr lang="en-US" dirty="0"/>
              <a:t>Search for rare-earth free permanent magnets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7423" y="1243013"/>
            <a:ext cx="5057775" cy="3053522"/>
          </a:xfrm>
          <a:prstGeom prst="rect">
            <a:avLst/>
          </a:prstGeom>
        </p:spPr>
      </p:pic>
      <p:sp>
        <p:nvSpPr>
          <p:cNvPr id="6" name="TextBox 5"/>
          <p:cNvSpPr txBox="1"/>
          <p:nvPr/>
        </p:nvSpPr>
        <p:spPr>
          <a:xfrm>
            <a:off x="4572000" y="4420559"/>
            <a:ext cx="2563522" cy="248209"/>
          </a:xfrm>
          <a:prstGeom prst="rect">
            <a:avLst/>
          </a:prstGeom>
          <a:noFill/>
        </p:spPr>
        <p:txBody>
          <a:bodyPr wrap="none" rtlCol="0">
            <a:spAutoFit/>
          </a:bodyPr>
          <a:lstStyle/>
          <a:p>
            <a:r>
              <a:rPr lang="en-US" sz="1013" dirty="0" err="1"/>
              <a:t>Kusne</a:t>
            </a:r>
            <a:r>
              <a:rPr lang="en-US" sz="1013" dirty="0"/>
              <a:t>, et al. Scientific Reports 4, 6367 (2014)</a:t>
            </a:r>
          </a:p>
        </p:txBody>
      </p:sp>
      <p:sp>
        <p:nvSpPr>
          <p:cNvPr id="2" name="Slide Number Placeholder 1">
            <a:extLst>
              <a:ext uri="{FF2B5EF4-FFF2-40B4-BE49-F238E27FC236}">
                <a16:creationId xmlns:a16="http://schemas.microsoft.com/office/drawing/2014/main" id="{B7C65926-64BB-5747-9A0B-84CDB5A37A15}"/>
              </a:ext>
            </a:extLst>
          </p:cNvPr>
          <p:cNvSpPr>
            <a:spLocks noGrp="1"/>
          </p:cNvSpPr>
          <p:nvPr>
            <p:ph type="sldNum" sz="quarter" idx="12"/>
          </p:nvPr>
        </p:nvSpPr>
        <p:spPr/>
        <p:txBody>
          <a:bodyPr/>
          <a:lstStyle/>
          <a:p>
            <a:pPr>
              <a:defRPr/>
            </a:pPr>
            <a:fld id="{09954CA3-D4D3-9A48-835D-EE206C73C9EB}" type="slidenum">
              <a:rPr lang="en-US" smtClean="0"/>
              <a:pPr>
                <a:defRPr/>
              </a:pPr>
              <a:t>48</a:t>
            </a:fld>
            <a:endParaRPr lang="en-US" sz="450" dirty="0">
              <a:latin typeface="Times" charset="0"/>
            </a:endParaRPr>
          </a:p>
        </p:txBody>
      </p:sp>
    </p:spTree>
    <p:extLst>
      <p:ext uri="{BB962C8B-B14F-4D97-AF65-F5344CB8AC3E}">
        <p14:creationId xmlns:p14="http://schemas.microsoft.com/office/powerpoint/2010/main" val="22523880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the Most of Data</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4</a:t>
            </a:fld>
            <a:endParaRPr lang="en-US" sz="450" dirty="0">
              <a:latin typeface="Times" charset="0"/>
            </a:endParaRPr>
          </a:p>
        </p:txBody>
      </p:sp>
      <p:cxnSp>
        <p:nvCxnSpPr>
          <p:cNvPr id="6" name="Curved Connector 5"/>
          <p:cNvCxnSpPr/>
          <p:nvPr/>
        </p:nvCxnSpPr>
        <p:spPr>
          <a:xfrm>
            <a:off x="1778037" y="1995675"/>
            <a:ext cx="5501516" cy="1757029"/>
          </a:xfrm>
          <a:prstGeom prst="curvedConnector3">
            <a:avLst/>
          </a:prstGeom>
          <a:ln w="127000"/>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570" y="1131563"/>
            <a:ext cx="921720" cy="92172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9029" y="3139761"/>
            <a:ext cx="1670618" cy="1102607"/>
          </a:xfrm>
          <a:prstGeom prst="rect">
            <a:avLst/>
          </a:prstGeom>
        </p:spPr>
      </p:pic>
      <p:sp>
        <p:nvSpPr>
          <p:cNvPr id="10" name="TextBox 9"/>
          <p:cNvSpPr txBox="1"/>
          <p:nvPr/>
        </p:nvSpPr>
        <p:spPr>
          <a:xfrm>
            <a:off x="1201961" y="2226105"/>
            <a:ext cx="2275496" cy="2631490"/>
          </a:xfrm>
          <a:prstGeom prst="rect">
            <a:avLst/>
          </a:prstGeom>
          <a:noFill/>
        </p:spPr>
        <p:txBody>
          <a:bodyPr wrap="square" rtlCol="0">
            <a:spAutoFit/>
          </a:bodyPr>
          <a:lstStyle/>
          <a:p>
            <a:pPr marL="260604" lvl="1" indent="-257175">
              <a:buFont typeface="Arial"/>
              <a:buChar char="•"/>
            </a:pPr>
            <a:r>
              <a:rPr lang="en-US" sz="1500" dirty="0"/>
              <a:t>Materials Resource Registry (data, code)</a:t>
            </a:r>
          </a:p>
          <a:p>
            <a:pPr marL="260604" lvl="1" indent="-257175">
              <a:buFont typeface="Arial"/>
              <a:buChar char="•"/>
            </a:pPr>
            <a:r>
              <a:rPr lang="en-US" sz="1500" dirty="0"/>
              <a:t>International Metrology Resource Registry</a:t>
            </a:r>
          </a:p>
          <a:p>
            <a:pPr marL="260604" lvl="1" indent="-257175">
              <a:buFont typeface="Arial"/>
              <a:buChar char="•"/>
            </a:pPr>
            <a:r>
              <a:rPr lang="en-US" sz="1500" dirty="0"/>
              <a:t>NIST Enterprise Data Inventory</a:t>
            </a:r>
          </a:p>
          <a:p>
            <a:pPr marL="260604" lvl="1" indent="-257175">
              <a:buFont typeface="Arial"/>
              <a:buChar char="•"/>
            </a:pPr>
            <a:r>
              <a:rPr lang="en-US" sz="1500" dirty="0" err="1"/>
              <a:t>data.gov</a:t>
            </a:r>
            <a:endParaRPr lang="en-US" sz="1500" dirty="0"/>
          </a:p>
          <a:p>
            <a:pPr marL="260604" lvl="1" indent="-257175">
              <a:buFont typeface="Arial"/>
              <a:buChar char="•"/>
            </a:pPr>
            <a:r>
              <a:rPr lang="en-US" sz="1500" dirty="0"/>
              <a:t>NIST Public Data Repository and Search Portal</a:t>
            </a:r>
          </a:p>
        </p:txBody>
      </p:sp>
      <p:sp>
        <p:nvSpPr>
          <p:cNvPr id="11" name="TextBox 10"/>
          <p:cNvSpPr txBox="1"/>
          <p:nvPr/>
        </p:nvSpPr>
        <p:spPr>
          <a:xfrm>
            <a:off x="3304635" y="945086"/>
            <a:ext cx="2419515" cy="1477328"/>
          </a:xfrm>
          <a:prstGeom prst="rect">
            <a:avLst/>
          </a:prstGeom>
          <a:noFill/>
        </p:spPr>
        <p:txBody>
          <a:bodyPr wrap="square" rtlCol="0">
            <a:spAutoFit/>
          </a:bodyPr>
          <a:lstStyle/>
          <a:p>
            <a:pPr marL="260604" lvl="1" indent="-257175">
              <a:buFont typeface="Arial"/>
              <a:buChar char="•"/>
            </a:pPr>
            <a:r>
              <a:rPr lang="en-US" sz="1500" dirty="0"/>
              <a:t>Standard Reference Data</a:t>
            </a:r>
          </a:p>
          <a:p>
            <a:pPr marL="260604" lvl="1" indent="-257175">
              <a:buFont typeface="Arial"/>
              <a:buChar char="•"/>
            </a:pPr>
            <a:r>
              <a:rPr lang="en-US" sz="1500" dirty="0"/>
              <a:t>Materials Data Repository</a:t>
            </a:r>
          </a:p>
          <a:p>
            <a:pPr marL="260604" lvl="1" indent="-257175">
              <a:buFont typeface="Arial"/>
              <a:buChar char="•"/>
            </a:pPr>
            <a:r>
              <a:rPr lang="en-US" sz="1500" dirty="0"/>
              <a:t>Materials Data Facility</a:t>
            </a:r>
          </a:p>
          <a:p>
            <a:pPr marL="260604" lvl="1" indent="-257175">
              <a:buFont typeface="Arial"/>
              <a:buChar char="•"/>
            </a:pPr>
            <a:r>
              <a:rPr lang="en-US" sz="1500" dirty="0"/>
              <a:t>Persistent identifiers (DOIs, handles)</a:t>
            </a:r>
          </a:p>
        </p:txBody>
      </p:sp>
      <p:sp>
        <p:nvSpPr>
          <p:cNvPr id="12" name="TextBox 11"/>
          <p:cNvSpPr txBox="1"/>
          <p:nvPr/>
        </p:nvSpPr>
        <p:spPr>
          <a:xfrm>
            <a:off x="5781758" y="2110890"/>
            <a:ext cx="2333104" cy="1223412"/>
          </a:xfrm>
          <a:prstGeom prst="rect">
            <a:avLst/>
          </a:prstGeom>
          <a:noFill/>
        </p:spPr>
        <p:txBody>
          <a:bodyPr wrap="square" rtlCol="0">
            <a:spAutoFit/>
          </a:bodyPr>
          <a:lstStyle/>
          <a:p>
            <a:pPr marL="260604" lvl="1" indent="-257175">
              <a:buFont typeface="Arial"/>
              <a:buChar char="•"/>
            </a:pPr>
            <a:r>
              <a:rPr lang="en-US" sz="1500" dirty="0"/>
              <a:t>Materials Data Curator</a:t>
            </a:r>
          </a:p>
          <a:p>
            <a:pPr marL="260604" lvl="1" indent="-257175">
              <a:buFont typeface="Arial"/>
              <a:buChar char="•"/>
            </a:pPr>
            <a:r>
              <a:rPr lang="en-US" sz="1500" dirty="0"/>
              <a:t>Data type registry</a:t>
            </a:r>
          </a:p>
          <a:p>
            <a:pPr marL="260604" lvl="1" indent="-257175">
              <a:buFont typeface="Arial"/>
              <a:buChar char="•"/>
            </a:pPr>
            <a:r>
              <a:rPr lang="en-US" sz="1500" dirty="0"/>
              <a:t>Schema repository</a:t>
            </a:r>
          </a:p>
          <a:p>
            <a:pPr marL="260604" lvl="1" indent="-257175">
              <a:buFont typeface="Arial"/>
              <a:buChar char="•"/>
            </a:pPr>
            <a:r>
              <a:rPr lang="en-US" sz="1500" dirty="0"/>
              <a:t>Lab info </a:t>
            </a:r>
            <a:r>
              <a:rPr lang="en-US" sz="1500" dirty="0" err="1"/>
              <a:t>mgmt</a:t>
            </a:r>
            <a:r>
              <a:rPr lang="en-US" sz="1500" dirty="0"/>
              <a:t> systems</a:t>
            </a:r>
          </a:p>
          <a:p>
            <a:pPr marL="214313" indent="-214313">
              <a:buFont typeface="Arial"/>
              <a:buChar char="•"/>
            </a:pPr>
            <a:endParaRPr lang="en-US" sz="1350" dirty="0"/>
          </a:p>
        </p:txBody>
      </p:sp>
      <p:pic>
        <p:nvPicPr>
          <p:cNvPr id="13" name="Picture 12" descr="data-storage.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4728" y="2370124"/>
            <a:ext cx="1256936" cy="1256936"/>
          </a:xfrm>
          <a:prstGeom prst="rect">
            <a:avLst/>
          </a:prstGeom>
        </p:spPr>
      </p:pic>
      <p:sp>
        <p:nvSpPr>
          <p:cNvPr id="3" name="TextBox 2"/>
          <p:cNvSpPr txBox="1"/>
          <p:nvPr/>
        </p:nvSpPr>
        <p:spPr>
          <a:xfrm>
            <a:off x="1230765" y="641899"/>
            <a:ext cx="1238737" cy="461665"/>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i="1" dirty="0"/>
              <a:t>Discover</a:t>
            </a:r>
            <a:endParaRPr lang="en-US" sz="1350" i="1" dirty="0"/>
          </a:p>
        </p:txBody>
      </p:sp>
      <p:sp>
        <p:nvSpPr>
          <p:cNvPr id="14" name="TextBox 13"/>
          <p:cNvSpPr txBox="1"/>
          <p:nvPr/>
        </p:nvSpPr>
        <p:spPr>
          <a:xfrm>
            <a:off x="3967121" y="3691064"/>
            <a:ext cx="1002390" cy="461665"/>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i="1"/>
              <a:t>Access</a:t>
            </a:r>
            <a:endParaRPr lang="en-US" sz="1350" i="1" dirty="0"/>
          </a:p>
        </p:txBody>
      </p:sp>
      <p:sp>
        <p:nvSpPr>
          <p:cNvPr id="15" name="TextBox 14"/>
          <p:cNvSpPr txBox="1"/>
          <p:nvPr/>
        </p:nvSpPr>
        <p:spPr>
          <a:xfrm>
            <a:off x="6098599" y="1656037"/>
            <a:ext cx="1745927" cy="461665"/>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i="1"/>
              <a:t>Interoperate</a:t>
            </a:r>
            <a:endParaRPr lang="en-US" sz="1350" i="1" dirty="0"/>
          </a:p>
        </p:txBody>
      </p:sp>
    </p:spTree>
    <p:extLst>
      <p:ext uri="{BB962C8B-B14F-4D97-AF65-F5344CB8AC3E}">
        <p14:creationId xmlns:p14="http://schemas.microsoft.com/office/powerpoint/2010/main" val="182810311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A200-7731-214D-BF63-AB2231BED6E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EA608AD-54A8-2745-A172-CD3410413625}"/>
              </a:ext>
            </a:extLst>
          </p:cNvPr>
          <p:cNvSpPr>
            <a:spLocks noGrp="1"/>
          </p:cNvSpPr>
          <p:nvPr>
            <p:ph sz="quarter" idx="11"/>
          </p:nvPr>
        </p:nvSpPr>
        <p:spPr/>
        <p:txBody>
          <a:bodyPr>
            <a:normAutofit lnSpcReduction="10000"/>
          </a:bodyPr>
          <a:lstStyle/>
          <a:p>
            <a:r>
              <a:rPr lang="en-US" dirty="0"/>
              <a:t>Comprehensive data management strategy is important for</a:t>
            </a:r>
          </a:p>
          <a:p>
            <a:pPr lvl="1"/>
            <a:r>
              <a:rPr lang="en-US" dirty="0"/>
              <a:t>Data sharing, re-use, interoperability</a:t>
            </a:r>
          </a:p>
          <a:p>
            <a:pPr lvl="1"/>
            <a:r>
              <a:rPr lang="en-US" dirty="0"/>
              <a:t>Transfer of data through space and time (graduate students, postdocs)</a:t>
            </a:r>
          </a:p>
          <a:p>
            <a:pPr lvl="1"/>
            <a:r>
              <a:rPr lang="en-US" dirty="0"/>
              <a:t>Maximizing return on research investment (e.g., HST archive, SDSS)</a:t>
            </a:r>
          </a:p>
          <a:p>
            <a:pPr lvl="1"/>
            <a:r>
              <a:rPr lang="en-US" dirty="0"/>
              <a:t>Supporting AI/ML applications</a:t>
            </a:r>
          </a:p>
          <a:p>
            <a:r>
              <a:rPr lang="en-US" dirty="0"/>
              <a:t>Cost is manageable, 1-10% of overall facility operations budget</a:t>
            </a:r>
          </a:p>
        </p:txBody>
      </p:sp>
      <p:sp>
        <p:nvSpPr>
          <p:cNvPr id="4" name="Slide Number Placeholder 3">
            <a:extLst>
              <a:ext uri="{FF2B5EF4-FFF2-40B4-BE49-F238E27FC236}">
                <a16:creationId xmlns:a16="http://schemas.microsoft.com/office/drawing/2014/main" id="{1C204A07-5B84-6B46-BB4E-7532E386E59E}"/>
              </a:ext>
            </a:extLst>
          </p:cNvPr>
          <p:cNvSpPr>
            <a:spLocks noGrp="1"/>
          </p:cNvSpPr>
          <p:nvPr>
            <p:ph type="sldNum" sz="quarter" idx="12"/>
          </p:nvPr>
        </p:nvSpPr>
        <p:spPr/>
        <p:txBody>
          <a:bodyPr/>
          <a:lstStyle/>
          <a:p>
            <a:pPr>
              <a:defRPr/>
            </a:pPr>
            <a:fld id="{09954CA3-D4D3-9A48-835D-EE206C73C9EB}" type="slidenum">
              <a:rPr lang="en-US" smtClean="0"/>
              <a:pPr>
                <a:defRPr/>
              </a:pPr>
              <a:t>49</a:t>
            </a:fld>
            <a:endParaRPr lang="en-US" sz="450" dirty="0">
              <a:latin typeface="Times" charset="0"/>
            </a:endParaRPr>
          </a:p>
        </p:txBody>
      </p:sp>
    </p:spTree>
    <p:extLst>
      <p:ext uri="{BB962C8B-B14F-4D97-AF65-F5344CB8AC3E}">
        <p14:creationId xmlns:p14="http://schemas.microsoft.com/office/powerpoint/2010/main" val="104939174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50</a:t>
            </a:fld>
            <a:endParaRPr lang="en-US" sz="450" dirty="0">
              <a:latin typeface="Times"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4657" y="-1"/>
            <a:ext cx="4361644" cy="872329"/>
          </a:xfrm>
          <a:prstGeom prst="rect">
            <a:avLst/>
          </a:prstGeom>
        </p:spPr>
      </p:pic>
      <p:sp>
        <p:nvSpPr>
          <p:cNvPr id="5" name="TextBox 4"/>
          <p:cNvSpPr txBox="1"/>
          <p:nvPr/>
        </p:nvSpPr>
        <p:spPr>
          <a:xfrm>
            <a:off x="155425" y="1365135"/>
            <a:ext cx="3392082" cy="400110"/>
          </a:xfrm>
          <a:prstGeom prst="rect">
            <a:avLst/>
          </a:prstGeom>
          <a:noFill/>
        </p:spPr>
        <p:txBody>
          <a:bodyPr wrap="none" rtlCol="0">
            <a:spAutoFit/>
          </a:bodyPr>
          <a:lstStyle/>
          <a:p>
            <a:r>
              <a:rPr lang="en-US" sz="2000" dirty="0">
                <a:hlinkClick r:id="rId3"/>
              </a:rPr>
              <a:t>https://www.nist.gov/mml/odi</a:t>
            </a:r>
            <a:endParaRPr lang="en-US" sz="2000" dirty="0"/>
          </a:p>
        </p:txBody>
      </p:sp>
      <p:pic>
        <p:nvPicPr>
          <p:cNvPr id="2052" name="Picture 4" descr="enn diagram illustrating ODI activit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4813" y="1073955"/>
            <a:ext cx="3688234" cy="349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875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 Access, Interoperate</a:t>
            </a:r>
          </a:p>
        </p:txBody>
      </p:sp>
      <p:sp>
        <p:nvSpPr>
          <p:cNvPr id="3" name="Content Placeholder 2"/>
          <p:cNvSpPr>
            <a:spLocks noGrp="1"/>
          </p:cNvSpPr>
          <p:nvPr>
            <p:ph sz="quarter" idx="11"/>
          </p:nvPr>
        </p:nvSpPr>
        <p:spPr/>
        <p:txBody>
          <a:bodyPr/>
          <a:lstStyle/>
          <a:p>
            <a:r>
              <a:rPr lang="en-US" dirty="0"/>
              <a:t>Why?</a:t>
            </a:r>
          </a:p>
          <a:p>
            <a:pPr lvl="1"/>
            <a:r>
              <a:rPr lang="en-US" dirty="0"/>
              <a:t>Support FAIR* principles:  Findable, Accessible, Interoperable, Re-usable</a:t>
            </a:r>
          </a:p>
          <a:p>
            <a:pPr lvl="1"/>
            <a:r>
              <a:rPr lang="en-US" dirty="0"/>
              <a:t>Assure maximum return on national investment in basic research</a:t>
            </a:r>
          </a:p>
          <a:p>
            <a:pPr lvl="1"/>
            <a:r>
              <a:rPr lang="en-US" dirty="0"/>
              <a:t>Demonstrate best practices</a:t>
            </a:r>
          </a:p>
          <a:p>
            <a:pPr lvl="1"/>
            <a:r>
              <a:rPr lang="en-US" dirty="0"/>
              <a:t>Address reproducibility “crisis”</a:t>
            </a:r>
          </a:p>
          <a:p>
            <a:r>
              <a:rPr lang="en-US" dirty="0"/>
              <a:t>OMB, OSTP directives; FASTR legislation</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5</a:t>
            </a:fld>
            <a:endParaRPr lang="en-US" sz="450" dirty="0">
              <a:latin typeface="Times" charset="0"/>
            </a:endParaRPr>
          </a:p>
        </p:txBody>
      </p:sp>
      <p:sp>
        <p:nvSpPr>
          <p:cNvPr id="5" name="TextBox 4"/>
          <p:cNvSpPr txBox="1"/>
          <p:nvPr/>
        </p:nvSpPr>
        <p:spPr>
          <a:xfrm>
            <a:off x="1850763" y="4051780"/>
            <a:ext cx="5422510" cy="300082"/>
          </a:xfrm>
          <a:prstGeom prst="rect">
            <a:avLst/>
          </a:prstGeom>
          <a:noFill/>
        </p:spPr>
        <p:txBody>
          <a:bodyPr wrap="none" rtlCol="0">
            <a:spAutoFit/>
          </a:bodyPr>
          <a:lstStyle/>
          <a:p>
            <a:r>
              <a:rPr lang="en-US" sz="1350" dirty="0"/>
              <a:t>*Wilkinson et al. 2016, </a:t>
            </a:r>
            <a:r>
              <a:rPr lang="en-US" sz="1350" i="1" dirty="0"/>
              <a:t>Nature Scientific Data</a:t>
            </a:r>
            <a:r>
              <a:rPr lang="en-US" sz="1350" dirty="0"/>
              <a:t>, DOI: 10.1038/sdata.2016.18</a:t>
            </a:r>
          </a:p>
        </p:txBody>
      </p:sp>
    </p:spTree>
    <p:extLst>
      <p:ext uri="{BB962C8B-B14F-4D97-AF65-F5344CB8AC3E}">
        <p14:creationId xmlns:p14="http://schemas.microsoft.com/office/powerpoint/2010/main" val="6695078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0719" y="2000250"/>
            <a:ext cx="5374481" cy="571500"/>
          </a:xfrm>
        </p:spPr>
        <p:txBody>
          <a:bodyPr>
            <a:noAutofit/>
          </a:bodyPr>
          <a:lstStyle/>
          <a:p>
            <a:r>
              <a:rPr lang="en-US" sz="4500" dirty="0"/>
              <a:t>Discovery</a:t>
            </a:r>
          </a:p>
        </p:txBody>
      </p:sp>
      <p:sp>
        <p:nvSpPr>
          <p:cNvPr id="4" name="Slide Number Placeholder 3"/>
          <p:cNvSpPr>
            <a:spLocks noGrp="1"/>
          </p:cNvSpPr>
          <p:nvPr>
            <p:ph type="sldNum" sz="quarter" idx="12"/>
          </p:nvPr>
        </p:nvSpPr>
        <p:spPr>
          <a:prstGeom prst="rect">
            <a:avLst/>
          </a:prstGeom>
        </p:spPr>
        <p:txBody>
          <a:bodyPr/>
          <a:lstStyle/>
          <a:p>
            <a:pPr>
              <a:defRPr/>
            </a:pPr>
            <a:fld id="{09954CA3-D4D3-9A48-835D-EE206C73C9EB}" type="slidenum">
              <a:rPr lang="en-US" smtClean="0"/>
              <a:pPr>
                <a:defRPr/>
              </a:pPr>
              <a:t>6</a:t>
            </a:fld>
            <a:endParaRPr lang="en-US" sz="450" dirty="0">
              <a:latin typeface="Times" charset="0"/>
            </a:endParaRPr>
          </a:p>
        </p:txBody>
      </p:sp>
    </p:spTree>
    <p:extLst>
      <p:ext uri="{BB962C8B-B14F-4D97-AF65-F5344CB8AC3E}">
        <p14:creationId xmlns:p14="http://schemas.microsoft.com/office/powerpoint/2010/main" val="17283181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Resource Registry</a:t>
            </a:r>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7</a:t>
            </a:fld>
            <a:endParaRPr lang="en-US" sz="450" dirty="0">
              <a:latin typeface="Times"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5214" y="699507"/>
            <a:ext cx="6048788" cy="3704084"/>
          </a:xfrm>
          <a:prstGeom prst="rect">
            <a:avLst/>
          </a:prstGeom>
          <a:ln w="12700">
            <a:solidFill>
              <a:schemeClr val="accent1"/>
            </a:solidFill>
          </a:ln>
          <a:effectLst>
            <a:outerShdw blurRad="50800" dist="38100" dir="2700000" algn="tl" rotWithShape="0">
              <a:prstClr val="black">
                <a:alpha val="40000"/>
              </a:prstClr>
            </a:outerShdw>
          </a:effectLst>
        </p:spPr>
      </p:pic>
      <p:sp>
        <p:nvSpPr>
          <p:cNvPr id="6" name="TextBox 5"/>
          <p:cNvSpPr txBox="1"/>
          <p:nvPr/>
        </p:nvSpPr>
        <p:spPr>
          <a:xfrm>
            <a:off x="3362243" y="4403590"/>
            <a:ext cx="2602507" cy="300082"/>
          </a:xfrm>
          <a:prstGeom prst="rect">
            <a:avLst/>
          </a:prstGeom>
          <a:noFill/>
        </p:spPr>
        <p:txBody>
          <a:bodyPr wrap="none" rtlCol="0">
            <a:spAutoFit/>
          </a:bodyPr>
          <a:lstStyle/>
          <a:p>
            <a:r>
              <a:rPr lang="en-US" sz="1350" dirty="0">
                <a:hlinkClick r:id="rId3"/>
              </a:rPr>
              <a:t>https://materials.registry.nist.gov/</a:t>
            </a:r>
            <a:endParaRPr lang="en-US" sz="1350" dirty="0"/>
          </a:p>
        </p:txBody>
      </p:sp>
    </p:spTree>
    <p:extLst>
      <p:ext uri="{BB962C8B-B14F-4D97-AF65-F5344CB8AC3E}">
        <p14:creationId xmlns:p14="http://schemas.microsoft.com/office/powerpoint/2010/main" val="6884785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8</a:t>
            </a:fld>
            <a:endParaRPr lang="en-US" sz="450" dirty="0">
              <a:latin typeface="Times"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5980" y="296254"/>
            <a:ext cx="6453394" cy="4254497"/>
          </a:xfrm>
          <a:prstGeom prst="rect">
            <a:avLst/>
          </a:prstGeom>
          <a:ln w="12700">
            <a:solidFill>
              <a:schemeClr val="accent1"/>
            </a:solidFill>
          </a:ln>
          <a:effectLst>
            <a:outerShdw blurRad="50800" dist="38100" dir="2700000" algn="tl" rotWithShape="0">
              <a:prstClr val="black">
                <a:alpha val="40000"/>
              </a:prstClr>
            </a:outerShdw>
          </a:effectLst>
        </p:spPr>
      </p:pic>
      <p:sp>
        <p:nvSpPr>
          <p:cNvPr id="2" name="TextBox 1"/>
          <p:cNvSpPr txBox="1"/>
          <p:nvPr/>
        </p:nvSpPr>
        <p:spPr>
          <a:xfrm>
            <a:off x="3362243" y="1171405"/>
            <a:ext cx="2602507" cy="300082"/>
          </a:xfrm>
          <a:prstGeom prst="rect">
            <a:avLst/>
          </a:prstGeom>
          <a:noFill/>
        </p:spPr>
        <p:txBody>
          <a:bodyPr wrap="none" rtlCol="0">
            <a:spAutoFit/>
          </a:bodyPr>
          <a:lstStyle/>
          <a:p>
            <a:r>
              <a:rPr lang="en-US" sz="1350" dirty="0">
                <a:hlinkClick r:id="rId3"/>
              </a:rPr>
              <a:t>https://materials.registry.nist.gov/</a:t>
            </a:r>
            <a:endParaRPr lang="en-US" sz="1350" dirty="0"/>
          </a:p>
        </p:txBody>
      </p:sp>
    </p:spTree>
    <p:extLst>
      <p:ext uri="{BB962C8B-B14F-4D97-AF65-F5344CB8AC3E}">
        <p14:creationId xmlns:p14="http://schemas.microsoft.com/office/powerpoint/2010/main" val="1746634685"/>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59862</TotalTime>
  <Words>2428</Words>
  <Application>Microsoft Macintosh PowerPoint</Application>
  <PresentationFormat>On-screen Show (16:9)</PresentationFormat>
  <Paragraphs>502</Paragraphs>
  <Slides>51</Slides>
  <Notes>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51</vt:i4>
      </vt:variant>
    </vt:vector>
  </HeadingPairs>
  <TitlesOfParts>
    <vt:vector size="69" baseType="lpstr">
      <vt:lpstr>ＭＳ Ｐゴシック</vt:lpstr>
      <vt:lpstr>Adobe Fan Heiti Std B</vt:lpstr>
      <vt:lpstr>Arial</vt:lpstr>
      <vt:lpstr>Arial Narrow</vt:lpstr>
      <vt:lpstr>Calibri</vt:lpstr>
      <vt:lpstr>Consolas</vt:lpstr>
      <vt:lpstr>Franklin Gothic Medium</vt:lpstr>
      <vt:lpstr>Helvetica</vt:lpstr>
      <vt:lpstr>Times</vt:lpstr>
      <vt:lpstr>Times New Roman</vt:lpstr>
      <vt:lpstr>Wingdings</vt:lpstr>
      <vt:lpstr>Custom Design</vt:lpstr>
      <vt:lpstr>1_Custom Design</vt:lpstr>
      <vt:lpstr>5_Content slides</vt:lpstr>
      <vt:lpstr>6_Content slides</vt:lpstr>
      <vt:lpstr>7_Content slides</vt:lpstr>
      <vt:lpstr>8_Content slides</vt:lpstr>
      <vt:lpstr>9_Content slides</vt:lpstr>
      <vt:lpstr>Data Management, Curation, and Dissemination Strategies for Materials Science</vt:lpstr>
      <vt:lpstr>Bio Sketch</vt:lpstr>
      <vt:lpstr>ODI in Context</vt:lpstr>
      <vt:lpstr>Office of Data and Informatics</vt:lpstr>
      <vt:lpstr>Making the Most of Data</vt:lpstr>
      <vt:lpstr>Discover, Access, Interoperate</vt:lpstr>
      <vt:lpstr>Discovery</vt:lpstr>
      <vt:lpstr>Materials Resource Registry</vt:lpstr>
      <vt:lpstr>PowerPoint Presentation</vt:lpstr>
      <vt:lpstr>PowerPoint Presentation</vt:lpstr>
      <vt:lpstr>PowerPoint Presentation</vt:lpstr>
      <vt:lpstr>Federated Architecture</vt:lpstr>
      <vt:lpstr>PowerPoint Presentation</vt:lpstr>
      <vt:lpstr>NIST Public Data Repository – Basic Landing Page</vt:lpstr>
      <vt:lpstr>Access</vt:lpstr>
      <vt:lpstr>NIST Public Data Access Policy</vt:lpstr>
      <vt:lpstr>NIST Public Data Access Policy</vt:lpstr>
      <vt:lpstr>Data Management Plans</vt:lpstr>
      <vt:lpstr>Gather Data Management Plans</vt:lpstr>
      <vt:lpstr>Feed a System of Metadata Catalogs</vt:lpstr>
      <vt:lpstr>PowerPoint Presentation</vt:lpstr>
      <vt:lpstr>PowerPoint Presentation</vt:lpstr>
      <vt:lpstr>Research Data Infrastructure</vt:lpstr>
      <vt:lpstr>materialsdata.nist.gov</vt:lpstr>
      <vt:lpstr>PowerPoint Presentation</vt:lpstr>
      <vt:lpstr>Standard Reference Data</vt:lpstr>
      <vt:lpstr>Standard Reference Data</vt:lpstr>
      <vt:lpstr>Standard Reference Data</vt:lpstr>
      <vt:lpstr>Interoperability</vt:lpstr>
      <vt:lpstr>Laboratory Information Management Systems</vt:lpstr>
      <vt:lpstr>Laboratory Information Management Systems</vt:lpstr>
      <vt:lpstr>LIMS Help Manage the Data Lifecycle</vt:lpstr>
      <vt:lpstr>Materials Data Curation System</vt:lpstr>
      <vt:lpstr>Materials Data Curation System</vt:lpstr>
      <vt:lpstr>Challenges with Experimental Data</vt:lpstr>
      <vt:lpstr>Structured Data Based on Data Model</vt:lpstr>
      <vt:lpstr>Modularity: Foundational Types</vt:lpstr>
      <vt:lpstr>Data Models Re-Use Components</vt:lpstr>
      <vt:lpstr>NIST Beamline Data Transfers - Globus</vt:lpstr>
      <vt:lpstr>Globus Secure Data Transfer Concept</vt:lpstr>
      <vt:lpstr>Globus Management Console</vt:lpstr>
      <vt:lpstr>Metadata for Microstructures</vt:lpstr>
      <vt:lpstr>Microstructure Characterization</vt:lpstr>
      <vt:lpstr>Artificial Intelligence / Machine Learning</vt:lpstr>
      <vt:lpstr>Data Management for AI/ML</vt:lpstr>
      <vt:lpstr>Bootcamp and Workshop 2018</vt:lpstr>
      <vt:lpstr>AI/ML Hardware</vt:lpstr>
      <vt:lpstr>Phase Mapping: High-Throughput Approach</vt:lpstr>
      <vt:lpstr>On-the-Fly Machine Learning</vt:lpstr>
      <vt:lpstr>Summary</vt:lpstr>
      <vt:lpstr>PowerPoint Presentation</vt:lpstr>
    </vt:vector>
  </TitlesOfParts>
  <Company>NIST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tester</dc:creator>
  <cp:lastModifiedBy>Divya Abhat</cp:lastModifiedBy>
  <cp:revision>1427</cp:revision>
  <cp:lastPrinted>2017-07-25T15:12:51Z</cp:lastPrinted>
  <dcterms:created xsi:type="dcterms:W3CDTF">2011-01-13T02:34:11Z</dcterms:created>
  <dcterms:modified xsi:type="dcterms:W3CDTF">2018-11-08T17:08:59Z</dcterms:modified>
</cp:coreProperties>
</file>