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503" r:id="rId2"/>
    <p:sldId id="490" r:id="rId3"/>
    <p:sldId id="491" r:id="rId4"/>
    <p:sldId id="539" r:id="rId5"/>
    <p:sldId id="538" r:id="rId6"/>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CC9900"/>
    <a:srgbClr val="333333"/>
    <a:srgbClr val="777777"/>
    <a:srgbClr val="B2B2B2"/>
    <a:srgbClr val="EAEAEA"/>
    <a:srgbClr val="969696"/>
    <a:srgbClr val="DDDDDD"/>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74" autoAdjust="0"/>
    <p:restoredTop sz="91146" autoAdjust="0"/>
  </p:normalViewPr>
  <p:slideViewPr>
    <p:cSldViewPr>
      <p:cViewPr varScale="1">
        <p:scale>
          <a:sx n="105" d="100"/>
          <a:sy n="105" d="100"/>
        </p:scale>
        <p:origin x="1008" y="200"/>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notesViewPr>
    <p:cSldViewPr>
      <p:cViewPr varScale="1">
        <p:scale>
          <a:sx n="74" d="100"/>
          <a:sy n="74" d="100"/>
        </p:scale>
        <p:origin x="2670" y="5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2432" tIns="46216" rIns="92432" bIns="46216"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2432" tIns="46216" rIns="92432" bIns="46216" rtlCol="0"/>
          <a:lstStyle>
            <a:lvl1pPr algn="r" eaLnBrk="1" fontAlgn="auto" hangingPunct="1">
              <a:spcBef>
                <a:spcPts val="0"/>
              </a:spcBef>
              <a:spcAft>
                <a:spcPts val="0"/>
              </a:spcAft>
              <a:defRPr sz="1200">
                <a:latin typeface="+mn-lt"/>
                <a:cs typeface="+mn-cs"/>
              </a:defRPr>
            </a:lvl1pPr>
          </a:lstStyle>
          <a:p>
            <a:pPr>
              <a:defRPr/>
            </a:pPr>
            <a:fld id="{2D51FF6C-10F3-4FFB-84E7-1BBD10A33A21}" type="datetimeFigureOut">
              <a:rPr lang="en-US"/>
              <a:pPr>
                <a:defRPr/>
              </a:pPr>
              <a:t>11/8/18</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2432" tIns="46216" rIns="92432" bIns="46216"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wrap="square" lIns="92432" tIns="46216" rIns="92432" bIns="46216"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174C05C-061E-4FBA-9148-4BA608A45B2E}" type="slidenum">
              <a:rPr lang="en-US" altLang="en-US"/>
              <a:pPr>
                <a:defRPr/>
              </a:pPr>
              <a:t>‹#›</a:t>
            </a:fld>
            <a:endParaRPr lang="en-US" altLang="en-US"/>
          </a:p>
        </p:txBody>
      </p:sp>
    </p:spTree>
    <p:extLst>
      <p:ext uri="{BB962C8B-B14F-4D97-AF65-F5344CB8AC3E}">
        <p14:creationId xmlns:p14="http://schemas.microsoft.com/office/powerpoint/2010/main" val="1944185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2432" tIns="46216" rIns="92432" bIns="46216"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9" y="0"/>
            <a:ext cx="3038475" cy="465138"/>
          </a:xfrm>
          <a:prstGeom prst="rect">
            <a:avLst/>
          </a:prstGeom>
        </p:spPr>
        <p:txBody>
          <a:bodyPr vert="horz" lIns="92432" tIns="46216" rIns="92432" bIns="46216" rtlCol="0"/>
          <a:lstStyle>
            <a:lvl1pPr algn="r" eaLnBrk="1" fontAlgn="auto" hangingPunct="1">
              <a:spcBef>
                <a:spcPts val="0"/>
              </a:spcBef>
              <a:spcAft>
                <a:spcPts val="0"/>
              </a:spcAft>
              <a:defRPr sz="1200">
                <a:latin typeface="+mn-lt"/>
                <a:cs typeface="+mn-cs"/>
              </a:defRPr>
            </a:lvl1pPr>
          </a:lstStyle>
          <a:p>
            <a:pPr>
              <a:defRPr/>
            </a:pPr>
            <a:fld id="{A62B5C09-561B-4892-8D65-FF7EEEE4E6A7}" type="datetimeFigureOut">
              <a:rPr lang="en-US"/>
              <a:pPr>
                <a:defRPr/>
              </a:pPr>
              <a:t>11/8/18</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2432" tIns="46216" rIns="92432" bIns="46216" rtlCol="0" anchor="ctr"/>
          <a:lstStyle/>
          <a:p>
            <a:pPr lvl="0"/>
            <a:endParaRPr lang="en-US" noProof="0" dirty="0"/>
          </a:p>
        </p:txBody>
      </p:sp>
      <p:sp>
        <p:nvSpPr>
          <p:cNvPr id="5" name="Notes Placeholder 4"/>
          <p:cNvSpPr>
            <a:spLocks noGrp="1"/>
          </p:cNvSpPr>
          <p:nvPr>
            <p:ph type="body" sz="quarter" idx="3"/>
          </p:nvPr>
        </p:nvSpPr>
        <p:spPr>
          <a:xfrm>
            <a:off x="701675" y="4416426"/>
            <a:ext cx="5608638" cy="4183063"/>
          </a:xfrm>
          <a:prstGeom prst="rect">
            <a:avLst/>
          </a:prstGeom>
        </p:spPr>
        <p:txBody>
          <a:bodyPr vert="horz" lIns="92432" tIns="46216" rIns="92432" bIns="462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2432" tIns="46216" rIns="92432" bIns="46216"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wrap="square" lIns="92432" tIns="46216" rIns="92432" bIns="46216"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5FF0C79-239A-4CF1-BEF6-167C8D885E36}" type="slidenum">
              <a:rPr lang="en-US" altLang="en-US"/>
              <a:pPr>
                <a:defRPr/>
              </a:pPr>
              <a:t>‹#›</a:t>
            </a:fld>
            <a:endParaRPr lang="en-US" altLang="en-US"/>
          </a:p>
        </p:txBody>
      </p:sp>
    </p:spTree>
    <p:extLst>
      <p:ext uri="{BB962C8B-B14F-4D97-AF65-F5344CB8AC3E}">
        <p14:creationId xmlns:p14="http://schemas.microsoft.com/office/powerpoint/2010/main" val="42911186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821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7859" name="Rectangle 3"/>
          <p:cNvSpPr>
            <a:spLocks noGrp="1" noChangeArrowheads="1"/>
          </p:cNvSpPr>
          <p:nvPr>
            <p:ph type="ctrTitle"/>
          </p:nvPr>
        </p:nvSpPr>
        <p:spPr>
          <a:xfrm>
            <a:off x="1524000" y="2514600"/>
            <a:ext cx="6324600" cy="762000"/>
          </a:xfrm>
        </p:spPr>
        <p:txBody>
          <a:bodyPr/>
          <a:lstStyle>
            <a:lvl1pPr algn="ctr">
              <a:defRPr>
                <a:solidFill>
                  <a:schemeClr val="tx1"/>
                </a:solidFill>
              </a:defRPr>
            </a:lvl1pPr>
          </a:lstStyle>
          <a:p>
            <a:r>
              <a:rPr lang="en-US"/>
              <a:t>Click to edit Master title style</a:t>
            </a:r>
          </a:p>
        </p:txBody>
      </p:sp>
      <p:sp>
        <p:nvSpPr>
          <p:cNvPr id="377860" name="Rectangle 4"/>
          <p:cNvSpPr>
            <a:spLocks noGrp="1" noChangeArrowheads="1"/>
          </p:cNvSpPr>
          <p:nvPr>
            <p:ph type="subTitle" idx="1"/>
          </p:nvPr>
        </p:nvSpPr>
        <p:spPr>
          <a:xfrm>
            <a:off x="304800" y="5562600"/>
            <a:ext cx="8534400" cy="838200"/>
          </a:xfrm>
        </p:spPr>
        <p:txBody>
          <a:bodyPr/>
          <a:lstStyle>
            <a:lvl1pPr marL="0" indent="0" algn="ctr">
              <a:buFontTx/>
              <a:buNone/>
              <a:defRPr sz="2000"/>
            </a:lvl1pPr>
          </a:lstStyle>
          <a:p>
            <a:r>
              <a:rPr lang="en-US"/>
              <a:t>Click to edit Master subtitle style</a:t>
            </a:r>
          </a:p>
        </p:txBody>
      </p:sp>
    </p:spTree>
    <p:extLst>
      <p:ext uri="{BB962C8B-B14F-4D97-AF65-F5344CB8AC3E}">
        <p14:creationId xmlns:p14="http://schemas.microsoft.com/office/powerpoint/2010/main" val="365494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665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152400"/>
            <a:ext cx="647700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333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http://www.uc.wisc.edu//brand/templates-and-downloads/downloads/web/uwlogo_web_sm_fl.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34400" y="103188"/>
            <a:ext cx="560388"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04800" y="152400"/>
            <a:ext cx="8610600" cy="57943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114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12860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 y="1143000"/>
            <a:ext cx="43434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3434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507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236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0613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94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770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0631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82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5"/>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7391400" y="136525"/>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2"/>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82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3"/>
          <p:cNvSpPr>
            <a:spLocks noGrp="1" noChangeArrowheads="1"/>
          </p:cNvSpPr>
          <p:nvPr>
            <p:ph type="title"/>
          </p:nvPr>
        </p:nvSpPr>
        <p:spPr bwMode="auto">
          <a:xfrm>
            <a:off x="304800" y="152400"/>
            <a:ext cx="6858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p>
        </p:txBody>
      </p:sp>
      <p:sp>
        <p:nvSpPr>
          <p:cNvPr id="1030" name="Rectangle 4"/>
          <p:cNvSpPr>
            <a:spLocks noGrp="1" noChangeArrowheads="1"/>
          </p:cNvSpPr>
          <p:nvPr>
            <p:ph type="body" idx="1"/>
          </p:nvPr>
        </p:nvSpPr>
        <p:spPr bwMode="auto">
          <a:xfrm>
            <a:off x="152400" y="1143000"/>
            <a:ext cx="8839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065" r:id="rId1"/>
    <p:sldLayoutId id="2147484066"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hf hdr="0" ft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eaLnBrk="1" fontAlgn="base" hangingPunct="1">
        <a:spcBef>
          <a:spcPct val="0"/>
        </a:spcBef>
        <a:spcAft>
          <a:spcPct val="0"/>
        </a:spcAft>
        <a:defRPr sz="3200">
          <a:solidFill>
            <a:schemeClr val="bg1"/>
          </a:solidFill>
          <a:latin typeface="Arial" charset="0"/>
        </a:defRPr>
      </a:lvl6pPr>
      <a:lvl7pPr marL="914400" algn="l" rtl="0" eaLnBrk="1" fontAlgn="base" hangingPunct="1">
        <a:spcBef>
          <a:spcPct val="0"/>
        </a:spcBef>
        <a:spcAft>
          <a:spcPct val="0"/>
        </a:spcAft>
        <a:defRPr sz="3200">
          <a:solidFill>
            <a:schemeClr val="bg1"/>
          </a:solidFill>
          <a:latin typeface="Arial" charset="0"/>
        </a:defRPr>
      </a:lvl7pPr>
      <a:lvl8pPr marL="1371600" algn="l" rtl="0" eaLnBrk="1" fontAlgn="base" hangingPunct="1">
        <a:spcBef>
          <a:spcPct val="0"/>
        </a:spcBef>
        <a:spcAft>
          <a:spcPct val="0"/>
        </a:spcAft>
        <a:defRPr sz="3200">
          <a:solidFill>
            <a:schemeClr val="bg1"/>
          </a:solidFill>
          <a:latin typeface="Arial" charset="0"/>
        </a:defRPr>
      </a:lvl8pPr>
      <a:lvl9pPr marL="1828800" algn="l" rtl="0" eaLnBrk="1" fontAlgn="base" hangingPunct="1">
        <a:spcBef>
          <a:spcPct val="0"/>
        </a:spcBef>
        <a:spcAft>
          <a:spcPct val="0"/>
        </a:spcAft>
        <a:defRPr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Font typeface="Wingdings" panose="05000000000000000000" pitchFamily="2" charset="2"/>
        <a:buChar char="s"/>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Font typeface="Wingdings" panose="05000000000000000000" pitchFamily="2" charset="2"/>
        <a:buChar char="ú"/>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Font typeface="Wingdings" charset="2"/>
        <a:buChar char="ú"/>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Font typeface="Wingdings" charset="2"/>
        <a:buChar char="ú"/>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Font typeface="Wingdings" charset="2"/>
        <a:buChar char="ú"/>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Font typeface="Wingdings" charset="2"/>
        <a:buChar char="ú"/>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521495"/>
            <a:ext cx="7924800" cy="6032421"/>
          </a:xfrm>
        </p:spPr>
        <p:txBody>
          <a:bodyPr/>
          <a:lstStyle/>
          <a:p>
            <a:br>
              <a:rPr lang="en-US" sz="4000" dirty="0"/>
            </a:br>
            <a:r>
              <a:rPr lang="en-US" sz="4000" dirty="0"/>
              <a:t>UW-Madison Shared Instrumentation Facilities SQL Server Reporting Services (SSRS) Facilities </a:t>
            </a:r>
            <a:r>
              <a:rPr lang="en-US" sz="4000"/>
              <a:t>Online Manager (FOM) </a:t>
            </a:r>
            <a:r>
              <a:rPr lang="en-US" sz="4000" dirty="0"/>
              <a:t>Reporting Tool</a:t>
            </a:r>
            <a:br>
              <a:rPr lang="en-US" sz="4000" dirty="0"/>
            </a:br>
            <a:br>
              <a:rPr lang="en-US" sz="4000" dirty="0"/>
            </a:br>
            <a:r>
              <a:rPr lang="en-US" sz="2400" dirty="0"/>
              <a:t>Jerry Hunter, Director </a:t>
            </a:r>
            <a:br>
              <a:rPr lang="en-US" sz="2400" dirty="0"/>
            </a:br>
            <a:r>
              <a:rPr lang="en-US" sz="1800" dirty="0">
                <a:solidFill>
                  <a:srgbClr val="A50021"/>
                </a:solidFill>
              </a:rPr>
              <a:t>Wisconsin Center for Applied Microelectronics (WCAM)</a:t>
            </a:r>
            <a:br>
              <a:rPr lang="en-US" sz="1800" dirty="0">
                <a:solidFill>
                  <a:srgbClr val="A50021"/>
                </a:solidFill>
              </a:rPr>
            </a:br>
            <a:r>
              <a:rPr lang="en-US" sz="1800" dirty="0">
                <a:solidFill>
                  <a:srgbClr val="A50021"/>
                </a:solidFill>
              </a:rPr>
              <a:t>Materials Science Center (MSC)</a:t>
            </a:r>
            <a:br>
              <a:rPr lang="en-US" sz="1800" dirty="0">
                <a:solidFill>
                  <a:srgbClr val="A50021"/>
                </a:solidFill>
              </a:rPr>
            </a:br>
            <a:r>
              <a:rPr lang="en-US" sz="1800" dirty="0">
                <a:solidFill>
                  <a:srgbClr val="A50021"/>
                </a:solidFill>
              </a:rPr>
              <a:t>Soft Materials Laboratory (SML)</a:t>
            </a:r>
            <a:br>
              <a:rPr lang="en-US" sz="1800" dirty="0">
                <a:solidFill>
                  <a:srgbClr val="A50021"/>
                </a:solidFill>
              </a:rPr>
            </a:br>
            <a:endParaRPr lang="en-US" sz="2800" dirty="0"/>
          </a:p>
        </p:txBody>
      </p:sp>
    </p:spTree>
    <p:extLst>
      <p:ext uri="{BB962C8B-B14F-4D97-AF65-F5344CB8AC3E}">
        <p14:creationId xmlns:p14="http://schemas.microsoft.com/office/powerpoint/2010/main" val="2029894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err="1"/>
              <a:t>CoE</a:t>
            </a:r>
            <a:r>
              <a:rPr lang="en-US" dirty="0"/>
              <a:t> Core Facilities Overview</a:t>
            </a:r>
          </a:p>
        </p:txBody>
      </p:sp>
      <p:sp>
        <p:nvSpPr>
          <p:cNvPr id="6146" name="Content Placeholder 1"/>
          <p:cNvSpPr>
            <a:spLocks noGrp="1"/>
          </p:cNvSpPr>
          <p:nvPr>
            <p:ph idx="1"/>
          </p:nvPr>
        </p:nvSpPr>
        <p:spPr>
          <a:xfrm>
            <a:off x="172243" y="4979988"/>
            <a:ext cx="2947988" cy="1725612"/>
          </a:xfrm>
        </p:spPr>
        <p:txBody>
          <a:bodyPr/>
          <a:lstStyle/>
          <a:p>
            <a:pPr marL="0" indent="0">
              <a:buNone/>
            </a:pPr>
            <a:r>
              <a:rPr lang="en-US" altLang="en-US" sz="1800" dirty="0">
                <a:solidFill>
                  <a:srgbClr val="A50021"/>
                </a:solidFill>
                <a:ea typeface="ＭＳ Ｐゴシック" panose="020B0600070205080204" pitchFamily="34" charset="-128"/>
              </a:rPr>
              <a:t>Wisconsin Center for Applied Microelectronics</a:t>
            </a:r>
          </a:p>
          <a:p>
            <a:r>
              <a:rPr lang="en-US" altLang="en-US" sz="1500" dirty="0">
                <a:ea typeface="ＭＳ Ｐゴシック" panose="020B0600070205080204" pitchFamily="34" charset="-128"/>
              </a:rPr>
              <a:t>Micro and </a:t>
            </a:r>
            <a:r>
              <a:rPr lang="en-US" altLang="en-US" sz="1500" dirty="0" err="1">
                <a:ea typeface="ＭＳ Ｐゴシック" panose="020B0600070205080204" pitchFamily="34" charset="-128"/>
              </a:rPr>
              <a:t>nano</a:t>
            </a:r>
            <a:r>
              <a:rPr lang="en-US" altLang="en-US" sz="1500" dirty="0">
                <a:ea typeface="ＭＳ Ｐゴシック" panose="020B0600070205080204" pitchFamily="34" charset="-128"/>
              </a:rPr>
              <a:t>-fabrication facility</a:t>
            </a:r>
          </a:p>
          <a:p>
            <a:r>
              <a:rPr lang="en-US" altLang="en-US" sz="1500" dirty="0">
                <a:ea typeface="ＭＳ Ｐゴシック" panose="020B0600070205080204" pitchFamily="34" charset="-128"/>
              </a:rPr>
              <a:t>10,000 sq. ft. cleanroom with 60 instruments</a:t>
            </a:r>
          </a:p>
        </p:txBody>
      </p:sp>
      <p:pic>
        <p:nvPicPr>
          <p:cNvPr id="6149" name="Picture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5150" y="1219200"/>
            <a:ext cx="2655813"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1"/>
          <p:cNvSpPr txBox="1">
            <a:spLocks/>
          </p:cNvSpPr>
          <p:nvPr/>
        </p:nvSpPr>
        <p:spPr bwMode="auto">
          <a:xfrm>
            <a:off x="3260328" y="5213605"/>
            <a:ext cx="284321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accent2"/>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bg2"/>
                </a:solidFill>
                <a:latin typeface="+mn-lt"/>
                <a:ea typeface="ＭＳ Ｐゴシック" charset="0"/>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rgbClr val="0000FF"/>
                </a:solidFill>
                <a:latin typeface="+mn-lt"/>
                <a:ea typeface="ＭＳ Ｐゴシック" charset="0"/>
              </a:defRPr>
            </a:lvl5pPr>
            <a:lvl6pPr marL="2514600" indent="-228600" algn="l" rtl="0" fontAlgn="base">
              <a:spcBef>
                <a:spcPct val="20000"/>
              </a:spcBef>
              <a:spcAft>
                <a:spcPct val="0"/>
              </a:spcAft>
              <a:buChar char="»"/>
              <a:defRPr sz="1400">
                <a:solidFill>
                  <a:srgbClr val="0000FF"/>
                </a:solidFill>
                <a:latin typeface="+mn-lt"/>
              </a:defRPr>
            </a:lvl6pPr>
            <a:lvl7pPr marL="2971800" indent="-228600" algn="l" rtl="0" fontAlgn="base">
              <a:spcBef>
                <a:spcPct val="20000"/>
              </a:spcBef>
              <a:spcAft>
                <a:spcPct val="0"/>
              </a:spcAft>
              <a:buChar char="»"/>
              <a:defRPr sz="1400">
                <a:solidFill>
                  <a:srgbClr val="0000FF"/>
                </a:solidFill>
                <a:latin typeface="+mn-lt"/>
              </a:defRPr>
            </a:lvl7pPr>
            <a:lvl8pPr marL="3429000" indent="-228600" algn="l" rtl="0" fontAlgn="base">
              <a:spcBef>
                <a:spcPct val="20000"/>
              </a:spcBef>
              <a:spcAft>
                <a:spcPct val="0"/>
              </a:spcAft>
              <a:buChar char="»"/>
              <a:defRPr sz="1400">
                <a:solidFill>
                  <a:srgbClr val="0000FF"/>
                </a:solidFill>
                <a:latin typeface="+mn-lt"/>
              </a:defRPr>
            </a:lvl8pPr>
            <a:lvl9pPr marL="3886200" indent="-228600" algn="l" rtl="0" fontAlgn="base">
              <a:spcBef>
                <a:spcPct val="20000"/>
              </a:spcBef>
              <a:spcAft>
                <a:spcPct val="0"/>
              </a:spcAft>
              <a:buChar char="»"/>
              <a:defRPr sz="1400">
                <a:solidFill>
                  <a:srgbClr val="0000FF"/>
                </a:solidFill>
                <a:latin typeface="+mn-lt"/>
              </a:defRPr>
            </a:lvl9pPr>
          </a:lstStyle>
          <a:p>
            <a:pPr marL="0" indent="0">
              <a:buNone/>
              <a:defRPr/>
            </a:pPr>
            <a:r>
              <a:rPr lang="en-US" sz="1800" kern="0" dirty="0">
                <a:solidFill>
                  <a:srgbClr val="A50021"/>
                </a:solidFill>
              </a:rPr>
              <a:t>Soft Materials Lab</a:t>
            </a:r>
          </a:p>
          <a:p>
            <a:pPr>
              <a:defRPr/>
            </a:pPr>
            <a:r>
              <a:rPr lang="en-US" sz="1500" kern="0" dirty="0">
                <a:solidFill>
                  <a:schemeClr val="tx1"/>
                </a:solidFill>
              </a:rPr>
              <a:t>Polymer characterization laboratory</a:t>
            </a:r>
          </a:p>
          <a:p>
            <a:pPr>
              <a:defRPr/>
            </a:pPr>
            <a:r>
              <a:rPr lang="en-US" sz="1500" kern="0" dirty="0"/>
              <a:t>3</a:t>
            </a:r>
            <a:r>
              <a:rPr lang="en-US" sz="1500" kern="0" dirty="0">
                <a:solidFill>
                  <a:schemeClr val="tx1"/>
                </a:solidFill>
              </a:rPr>
              <a:t>0 major instruments</a:t>
            </a:r>
          </a:p>
        </p:txBody>
      </p:sp>
      <p:sp>
        <p:nvSpPr>
          <p:cNvPr id="8" name="Content Placeholder 1"/>
          <p:cNvSpPr txBox="1">
            <a:spLocks/>
          </p:cNvSpPr>
          <p:nvPr/>
        </p:nvSpPr>
        <p:spPr bwMode="auto">
          <a:xfrm>
            <a:off x="6243638" y="5266532"/>
            <a:ext cx="2900362"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accent2"/>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bg2"/>
                </a:solidFill>
                <a:latin typeface="+mn-lt"/>
                <a:ea typeface="ＭＳ Ｐゴシック" charset="0"/>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rgbClr val="0000FF"/>
                </a:solidFill>
                <a:latin typeface="+mn-lt"/>
                <a:ea typeface="ＭＳ Ｐゴシック" charset="0"/>
              </a:defRPr>
            </a:lvl5pPr>
            <a:lvl6pPr marL="2514600" indent="-228600" algn="l" rtl="0" fontAlgn="base">
              <a:spcBef>
                <a:spcPct val="20000"/>
              </a:spcBef>
              <a:spcAft>
                <a:spcPct val="0"/>
              </a:spcAft>
              <a:buChar char="»"/>
              <a:defRPr sz="1400">
                <a:solidFill>
                  <a:srgbClr val="0000FF"/>
                </a:solidFill>
                <a:latin typeface="+mn-lt"/>
              </a:defRPr>
            </a:lvl6pPr>
            <a:lvl7pPr marL="2971800" indent="-228600" algn="l" rtl="0" fontAlgn="base">
              <a:spcBef>
                <a:spcPct val="20000"/>
              </a:spcBef>
              <a:spcAft>
                <a:spcPct val="0"/>
              </a:spcAft>
              <a:buChar char="»"/>
              <a:defRPr sz="1400">
                <a:solidFill>
                  <a:srgbClr val="0000FF"/>
                </a:solidFill>
                <a:latin typeface="+mn-lt"/>
              </a:defRPr>
            </a:lvl7pPr>
            <a:lvl8pPr marL="3429000" indent="-228600" algn="l" rtl="0" fontAlgn="base">
              <a:spcBef>
                <a:spcPct val="20000"/>
              </a:spcBef>
              <a:spcAft>
                <a:spcPct val="0"/>
              </a:spcAft>
              <a:buChar char="»"/>
              <a:defRPr sz="1400">
                <a:solidFill>
                  <a:srgbClr val="0000FF"/>
                </a:solidFill>
                <a:latin typeface="+mn-lt"/>
              </a:defRPr>
            </a:lvl8pPr>
            <a:lvl9pPr marL="3886200" indent="-228600" algn="l" rtl="0" fontAlgn="base">
              <a:spcBef>
                <a:spcPct val="20000"/>
              </a:spcBef>
              <a:spcAft>
                <a:spcPct val="0"/>
              </a:spcAft>
              <a:buChar char="»"/>
              <a:defRPr sz="1400">
                <a:solidFill>
                  <a:srgbClr val="0000FF"/>
                </a:solidFill>
                <a:latin typeface="+mn-lt"/>
              </a:defRPr>
            </a:lvl9pPr>
          </a:lstStyle>
          <a:p>
            <a:pPr marL="0" indent="0">
              <a:buNone/>
              <a:defRPr/>
            </a:pPr>
            <a:r>
              <a:rPr lang="en-US" sz="1800" kern="0" dirty="0">
                <a:solidFill>
                  <a:srgbClr val="A50021"/>
                </a:solidFill>
              </a:rPr>
              <a:t>Materials Science Center</a:t>
            </a:r>
          </a:p>
          <a:p>
            <a:pPr>
              <a:defRPr/>
            </a:pPr>
            <a:r>
              <a:rPr lang="en-US" sz="1500" kern="0" dirty="0"/>
              <a:t>High end microscopy and microanalysis facility</a:t>
            </a:r>
          </a:p>
          <a:p>
            <a:pPr>
              <a:defRPr/>
            </a:pPr>
            <a:r>
              <a:rPr lang="en-US" sz="1500" kern="0" dirty="0"/>
              <a:t>30 major instruments</a:t>
            </a:r>
          </a:p>
        </p:txBody>
      </p:sp>
      <p:pic>
        <p:nvPicPr>
          <p:cNvPr id="6153" name="Picture 4" descr="Jerry Hunte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733800" y="1524001"/>
            <a:ext cx="1676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TextBox 8"/>
          <p:cNvSpPr txBox="1">
            <a:spLocks noChangeArrowheads="1"/>
          </p:cNvSpPr>
          <p:nvPr/>
        </p:nvSpPr>
        <p:spPr bwMode="auto">
          <a:xfrm>
            <a:off x="3462338" y="2849563"/>
            <a:ext cx="21483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400">
                <a:solidFill>
                  <a:srgbClr val="0000FF"/>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400">
                <a:solidFill>
                  <a:srgbClr val="0000FF"/>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400">
                <a:solidFill>
                  <a:srgbClr val="0000FF"/>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400">
                <a:solidFill>
                  <a:srgbClr val="0000FF"/>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400">
                <a:solidFill>
                  <a:srgbClr val="0000FF"/>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600" dirty="0"/>
              <a:t>Director: Jerry Hunter</a:t>
            </a:r>
          </a:p>
        </p:txBody>
      </p:sp>
      <p:pic>
        <p:nvPicPr>
          <p:cNvPr id="6155" name="Picture 1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2243" y="3200400"/>
            <a:ext cx="2389169" cy="176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2" descr="http://msc.engr.wisc.edu/_/rsrc/1336667552637/home/instruments/philips-cm200-ultra-twin-tem/Alex%20CM200.jpg?height=267&amp;width=400"/>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464792" y="3352800"/>
            <a:ext cx="2578297" cy="1724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descr="Picture of Engineering Hall (0408)"/>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019623" y="3437122"/>
            <a:ext cx="3104753" cy="1528045"/>
          </a:xfrm>
          <a:prstGeom prst="rect">
            <a:avLst/>
          </a:prstGeom>
          <a:noFill/>
          <a:extLst>
            <a:ext uri="{909E8E84-426E-40DD-AFC4-6F175D3DCCD1}">
              <a14:hiddenFill xmlns:a14="http://schemas.microsoft.com/office/drawing/2010/main">
                <a:solidFill>
                  <a:srgbClr val="FFFFFF"/>
                </a:solidFill>
              </a14:hiddenFill>
            </a:ext>
          </a:extLst>
        </p:spPr>
      </p:pic>
      <p:pic>
        <p:nvPicPr>
          <p:cNvPr id="48136" name="Picture 8" descr="https://upload.wikimedia.org/wikipedia/commons/thumb/e/e3/Old_U.S._Forest_Products_Lab.jpg/1280px-Old_U.S._Forest_Products_Lab.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951099" y="1210677"/>
            <a:ext cx="2647950" cy="19909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0"/>
            <a:ext cx="8610600" cy="584775"/>
          </a:xfrm>
        </p:spPr>
        <p:txBody>
          <a:bodyPr/>
          <a:lstStyle/>
          <a:p>
            <a:r>
              <a:rPr lang="en-US" dirty="0"/>
              <a:t>Overview:  FY17 Use</a:t>
            </a:r>
            <a:endParaRPr lang="en-US" sz="1800" dirty="0"/>
          </a:p>
        </p:txBody>
      </p:sp>
      <p:sp>
        <p:nvSpPr>
          <p:cNvPr id="7170" name="Content Placeholder 1"/>
          <p:cNvSpPr>
            <a:spLocks noGrp="1"/>
          </p:cNvSpPr>
          <p:nvPr>
            <p:ph idx="1"/>
          </p:nvPr>
        </p:nvSpPr>
        <p:spPr>
          <a:xfrm>
            <a:off x="152400" y="1528763"/>
            <a:ext cx="4724400" cy="2663827"/>
          </a:xfrm>
        </p:spPr>
        <p:txBody>
          <a:bodyPr/>
          <a:lstStyle/>
          <a:p>
            <a:r>
              <a:rPr lang="en-US" altLang="en-US" dirty="0">
                <a:ea typeface="ＭＳ Ｐゴシック" panose="020B0600070205080204" pitchFamily="34" charset="-128"/>
              </a:rPr>
              <a:t>~77,000 use hours from 45,000 activities</a:t>
            </a:r>
          </a:p>
          <a:p>
            <a:r>
              <a:rPr lang="en-US" altLang="en-US" dirty="0">
                <a:ea typeface="ＭＳ Ｐゴシック" panose="020B0600070205080204" pitchFamily="34" charset="-128"/>
              </a:rPr>
              <a:t>180 Principle Investigators and ~700 users</a:t>
            </a:r>
          </a:p>
          <a:p>
            <a:r>
              <a:rPr lang="en-US" altLang="en-US" dirty="0">
                <a:ea typeface="ＭＳ Ｐゴシック" panose="020B0600070205080204" pitchFamily="34" charset="-128"/>
              </a:rPr>
              <a:t>48 different departments covering 8 colleges/schools</a:t>
            </a:r>
          </a:p>
          <a:p>
            <a:r>
              <a:rPr lang="en-US" altLang="en-US" dirty="0">
                <a:ea typeface="ＭＳ Ｐゴシック" panose="020B0600070205080204" pitchFamily="34" charset="-128"/>
              </a:rPr>
              <a:t>~30 Companies</a:t>
            </a:r>
          </a:p>
          <a:p>
            <a:r>
              <a:rPr lang="en-US" altLang="en-US" dirty="0">
                <a:ea typeface="ＭＳ Ｐゴシック" panose="020B0600070205080204" pitchFamily="34" charset="-128"/>
              </a:rPr>
              <a:t>~10 other institutions</a:t>
            </a:r>
          </a:p>
          <a:p>
            <a:r>
              <a:rPr lang="en-US" altLang="en-US" dirty="0">
                <a:ea typeface="ＭＳ Ｐゴシック" panose="020B0600070205080204" pitchFamily="34" charset="-128"/>
              </a:rPr>
              <a:t>8 courses supported</a:t>
            </a:r>
          </a:p>
          <a:p>
            <a:r>
              <a:rPr lang="en-US" altLang="en-US" dirty="0">
                <a:ea typeface="ＭＳ Ｐゴシック" panose="020B0600070205080204" pitchFamily="34" charset="-128"/>
              </a:rPr>
              <a:t>320 grants totaling $175M in research supported</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
        <p:nvSpPr>
          <p:cNvPr id="5" name="Content Placeholder 1"/>
          <p:cNvSpPr txBox="1">
            <a:spLocks/>
          </p:cNvSpPr>
          <p:nvPr/>
        </p:nvSpPr>
        <p:spPr bwMode="auto">
          <a:xfrm>
            <a:off x="5065295" y="1066800"/>
            <a:ext cx="4078705" cy="522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7" tIns="45704" rIns="91407" bIns="45704"/>
          <a:lst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accent2"/>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bg2"/>
                </a:solidFill>
                <a:latin typeface="+mn-lt"/>
                <a:ea typeface="ＭＳ Ｐゴシック" charset="0"/>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rgbClr val="0000FF"/>
                </a:solidFill>
                <a:latin typeface="+mn-lt"/>
                <a:ea typeface="ＭＳ Ｐゴシック" charset="0"/>
              </a:defRPr>
            </a:lvl5pPr>
            <a:lvl6pPr marL="2514600" indent="-228600" algn="l" rtl="0" fontAlgn="base">
              <a:spcBef>
                <a:spcPct val="20000"/>
              </a:spcBef>
              <a:spcAft>
                <a:spcPct val="0"/>
              </a:spcAft>
              <a:buChar char="»"/>
              <a:defRPr sz="1400">
                <a:solidFill>
                  <a:srgbClr val="0000FF"/>
                </a:solidFill>
                <a:latin typeface="+mn-lt"/>
              </a:defRPr>
            </a:lvl6pPr>
            <a:lvl7pPr marL="2971800" indent="-228600" algn="l" rtl="0" fontAlgn="base">
              <a:spcBef>
                <a:spcPct val="20000"/>
              </a:spcBef>
              <a:spcAft>
                <a:spcPct val="0"/>
              </a:spcAft>
              <a:buChar char="»"/>
              <a:defRPr sz="1400">
                <a:solidFill>
                  <a:srgbClr val="0000FF"/>
                </a:solidFill>
                <a:latin typeface="+mn-lt"/>
              </a:defRPr>
            </a:lvl7pPr>
            <a:lvl8pPr marL="3429000" indent="-228600" algn="l" rtl="0" fontAlgn="base">
              <a:spcBef>
                <a:spcPct val="20000"/>
              </a:spcBef>
              <a:spcAft>
                <a:spcPct val="0"/>
              </a:spcAft>
              <a:buChar char="»"/>
              <a:defRPr sz="1400">
                <a:solidFill>
                  <a:srgbClr val="0000FF"/>
                </a:solidFill>
                <a:latin typeface="+mn-lt"/>
              </a:defRPr>
            </a:lvl8pPr>
            <a:lvl9pPr marL="3886200" indent="-228600" algn="l" rtl="0" fontAlgn="base">
              <a:spcBef>
                <a:spcPct val="20000"/>
              </a:spcBef>
              <a:spcAft>
                <a:spcPct val="0"/>
              </a:spcAft>
              <a:buChar char="»"/>
              <a:defRPr sz="1400">
                <a:solidFill>
                  <a:srgbClr val="0000FF"/>
                </a:solidFill>
                <a:latin typeface="+mn-lt"/>
              </a:defRPr>
            </a:lvl9pPr>
          </a:lstStyle>
          <a:p>
            <a:pPr marL="0" indent="0">
              <a:buNone/>
              <a:defRPr/>
            </a:pPr>
            <a:r>
              <a:rPr lang="en-US" sz="2000" kern="0" dirty="0"/>
              <a:t>Research in the Physical Sciences </a:t>
            </a:r>
          </a:p>
          <a:p>
            <a:pPr>
              <a:defRPr/>
            </a:pPr>
            <a:r>
              <a:rPr lang="en-US" sz="1600" kern="0" dirty="0">
                <a:solidFill>
                  <a:srgbClr val="A50021"/>
                </a:solidFill>
              </a:rPr>
              <a:t>Materials structure/property relationships</a:t>
            </a:r>
          </a:p>
          <a:p>
            <a:pPr>
              <a:defRPr/>
            </a:pPr>
            <a:r>
              <a:rPr lang="en-US" sz="1600" kern="0" dirty="0">
                <a:solidFill>
                  <a:srgbClr val="A50021"/>
                </a:solidFill>
              </a:rPr>
              <a:t>Structures, magnetism and electronics</a:t>
            </a:r>
          </a:p>
          <a:p>
            <a:pPr>
              <a:defRPr/>
            </a:pPr>
            <a:r>
              <a:rPr lang="en-US" sz="1600" kern="0" dirty="0">
                <a:solidFill>
                  <a:srgbClr val="A50021"/>
                </a:solidFill>
              </a:rPr>
              <a:t>Advanced materials for energy</a:t>
            </a:r>
          </a:p>
          <a:p>
            <a:pPr>
              <a:defRPr/>
            </a:pPr>
            <a:r>
              <a:rPr lang="en-US" sz="1600" kern="0" dirty="0">
                <a:solidFill>
                  <a:srgbClr val="A50021"/>
                </a:solidFill>
              </a:rPr>
              <a:t>Flexible electronics</a:t>
            </a:r>
          </a:p>
          <a:p>
            <a:pPr>
              <a:defRPr/>
            </a:pPr>
            <a:r>
              <a:rPr lang="en-US" sz="1600" kern="0" dirty="0">
                <a:solidFill>
                  <a:srgbClr val="A50021"/>
                </a:solidFill>
              </a:rPr>
              <a:t>Quantum devices</a:t>
            </a:r>
          </a:p>
          <a:p>
            <a:pPr>
              <a:defRPr/>
            </a:pPr>
            <a:r>
              <a:rPr lang="en-US" sz="1600" kern="0" dirty="0">
                <a:solidFill>
                  <a:srgbClr val="A50021"/>
                </a:solidFill>
              </a:rPr>
              <a:t>Power electronics</a:t>
            </a:r>
          </a:p>
          <a:p>
            <a:pPr>
              <a:defRPr/>
            </a:pPr>
            <a:r>
              <a:rPr lang="en-US" sz="1600" kern="0" dirty="0">
                <a:solidFill>
                  <a:srgbClr val="A50021"/>
                </a:solidFill>
              </a:rPr>
              <a:t>Organic/Inorganic interfaces</a:t>
            </a:r>
          </a:p>
          <a:p>
            <a:pPr marL="0" indent="0">
              <a:buNone/>
              <a:defRPr/>
            </a:pPr>
            <a:r>
              <a:rPr lang="en-US" sz="2000" kern="0" dirty="0"/>
              <a:t>Research in the Biological Sciences </a:t>
            </a:r>
          </a:p>
          <a:p>
            <a:pPr>
              <a:defRPr/>
            </a:pPr>
            <a:r>
              <a:rPr lang="en-US" sz="1600" kern="0" dirty="0">
                <a:solidFill>
                  <a:srgbClr val="A50021"/>
                </a:solidFill>
              </a:rPr>
              <a:t>Hierarchical and active soft materials</a:t>
            </a:r>
          </a:p>
          <a:p>
            <a:pPr>
              <a:defRPr/>
            </a:pPr>
            <a:r>
              <a:rPr lang="en-US" sz="1600" kern="0" dirty="0">
                <a:solidFill>
                  <a:srgbClr val="A50021"/>
                </a:solidFill>
              </a:rPr>
              <a:t>Molecular virology</a:t>
            </a:r>
          </a:p>
          <a:p>
            <a:pPr>
              <a:defRPr/>
            </a:pPr>
            <a:r>
              <a:rPr lang="en-US" sz="1600" kern="0" dirty="0">
                <a:solidFill>
                  <a:srgbClr val="A50021"/>
                </a:solidFill>
              </a:rPr>
              <a:t>Plant pathology</a:t>
            </a:r>
          </a:p>
          <a:p>
            <a:pPr>
              <a:defRPr/>
            </a:pPr>
            <a:r>
              <a:rPr lang="en-US" sz="1600" kern="0" dirty="0">
                <a:solidFill>
                  <a:srgbClr val="A50021"/>
                </a:solidFill>
              </a:rPr>
              <a:t>Membrane trafficking pathways in plants</a:t>
            </a:r>
            <a:endParaRPr lang="en-US" sz="2000" kern="0" dirty="0"/>
          </a:p>
        </p:txBody>
      </p:sp>
      <p:sp>
        <p:nvSpPr>
          <p:cNvPr id="7173" name="TextBox 6"/>
          <p:cNvSpPr txBox="1">
            <a:spLocks noChangeArrowheads="1"/>
          </p:cNvSpPr>
          <p:nvPr/>
        </p:nvSpPr>
        <p:spPr bwMode="auto">
          <a:xfrm>
            <a:off x="304800" y="1066800"/>
            <a:ext cx="3366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1400">
                <a:solidFill>
                  <a:srgbClr val="0000FF"/>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400">
                <a:solidFill>
                  <a:srgbClr val="0000FF"/>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400">
                <a:solidFill>
                  <a:srgbClr val="0000FF"/>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400">
                <a:solidFill>
                  <a:srgbClr val="0000FF"/>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400">
                <a:solidFill>
                  <a:srgbClr val="0000FF"/>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u="sng" dirty="0">
                <a:solidFill>
                  <a:schemeClr val="accent2"/>
                </a:solidFill>
              </a:rPr>
              <a:t>Usage statistics (FY17)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9731"/>
            <a:ext cx="7543800" cy="584775"/>
          </a:xfrm>
        </p:spPr>
        <p:txBody>
          <a:bodyPr/>
          <a:lstStyle/>
          <a:p>
            <a:pPr>
              <a:defRPr/>
            </a:pPr>
            <a:r>
              <a:rPr lang="en-US" dirty="0"/>
              <a:t>Data gathered by FOM</a:t>
            </a:r>
          </a:p>
        </p:txBody>
      </p:sp>
      <p:sp>
        <p:nvSpPr>
          <p:cNvPr id="16387" name="Content Placeholder 2"/>
          <p:cNvSpPr>
            <a:spLocks noGrp="1"/>
          </p:cNvSpPr>
          <p:nvPr>
            <p:ph sz="half" idx="1"/>
          </p:nvPr>
        </p:nvSpPr>
        <p:spPr>
          <a:xfrm>
            <a:off x="381000" y="1143000"/>
            <a:ext cx="8305800" cy="4487863"/>
          </a:xfrm>
        </p:spPr>
        <p:txBody>
          <a:bodyPr/>
          <a:lstStyle/>
          <a:p>
            <a:r>
              <a:rPr lang="en-US" altLang="en-US" sz="2400" b="1" dirty="0">
                <a:ea typeface="ＭＳ Ｐゴシック" panose="020B0600070205080204" pitchFamily="34" charset="-128"/>
              </a:rPr>
              <a:t>User information (contact info, PI, permissions, funding, department, college)</a:t>
            </a:r>
          </a:p>
          <a:p>
            <a:r>
              <a:rPr lang="en-US" altLang="en-US" sz="2400" b="1" dirty="0">
                <a:ea typeface="ＭＳ Ｐゴシック" panose="020B0600070205080204" pitchFamily="34" charset="-128"/>
              </a:rPr>
              <a:t>Instrument information (description, down time and maintenance duration and descriptions, operating procedures, usage, facility/center, etc.)</a:t>
            </a:r>
          </a:p>
          <a:p>
            <a:r>
              <a:rPr lang="en-US" altLang="en-US" sz="2400" b="1" dirty="0">
                <a:ea typeface="ＭＳ Ｐゴシック" panose="020B0600070205080204" pitchFamily="34" charset="-128"/>
              </a:rPr>
              <a:t>Usage information (who, when, instrument, charge, duration, reservations)</a:t>
            </a:r>
          </a:p>
          <a:p>
            <a:endParaRPr lang="en-US" altLang="en-US" sz="2400" b="1" dirty="0">
              <a:ea typeface="ＭＳ Ｐゴシック" panose="020B0600070205080204" pitchFamily="34" charset="-128"/>
            </a:endParaRPr>
          </a:p>
          <a:p>
            <a:endParaRPr lang="en-US" altLang="en-US" sz="2400" b="1" dirty="0">
              <a:ea typeface="ＭＳ Ｐゴシック" panose="020B0600070205080204" pitchFamily="34" charset="-128"/>
            </a:endParaRPr>
          </a:p>
        </p:txBody>
      </p:sp>
    </p:spTree>
    <p:extLst>
      <p:ext uri="{BB962C8B-B14F-4D97-AF65-F5344CB8AC3E}">
        <p14:creationId xmlns:p14="http://schemas.microsoft.com/office/powerpoint/2010/main" val="249839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9731"/>
            <a:ext cx="7543800" cy="584775"/>
          </a:xfrm>
        </p:spPr>
        <p:txBody>
          <a:bodyPr/>
          <a:lstStyle/>
          <a:p>
            <a:pPr>
              <a:defRPr/>
            </a:pPr>
            <a:r>
              <a:rPr lang="en-US" dirty="0"/>
              <a:t>What is required?</a:t>
            </a:r>
          </a:p>
        </p:txBody>
      </p:sp>
      <p:sp>
        <p:nvSpPr>
          <p:cNvPr id="16387" name="Content Placeholder 2"/>
          <p:cNvSpPr>
            <a:spLocks noGrp="1"/>
          </p:cNvSpPr>
          <p:nvPr>
            <p:ph sz="half" idx="1"/>
          </p:nvPr>
        </p:nvSpPr>
        <p:spPr>
          <a:xfrm>
            <a:off x="381000" y="1143000"/>
            <a:ext cx="8305800" cy="4487863"/>
          </a:xfrm>
        </p:spPr>
        <p:txBody>
          <a:bodyPr/>
          <a:lstStyle/>
          <a:p>
            <a:r>
              <a:rPr lang="en-US" altLang="en-US" sz="2400" b="1" dirty="0">
                <a:ea typeface="ＭＳ Ｐゴシック" panose="020B0600070205080204" pitchFamily="34" charset="-128"/>
              </a:rPr>
              <a:t>Does not need to be FOM.  UW-Madison has used FOM and a separate standalone database.</a:t>
            </a:r>
          </a:p>
          <a:p>
            <a:r>
              <a:rPr lang="en-US" altLang="en-US" sz="2400" b="1" dirty="0">
                <a:ea typeface="ＭＳ Ｐゴシック" panose="020B0600070205080204" pitchFamily="34" charset="-128"/>
              </a:rPr>
              <a:t>Database needs to be Structured Query Language (SQL)</a:t>
            </a:r>
          </a:p>
          <a:p>
            <a:r>
              <a:rPr lang="en-US" altLang="en-US" sz="2400" b="1" dirty="0">
                <a:ea typeface="ＭＳ Ｐゴシック" panose="020B0600070205080204" pitchFamily="34" charset="-128"/>
              </a:rPr>
              <a:t>You need administrator access to the database</a:t>
            </a:r>
          </a:p>
          <a:p>
            <a:r>
              <a:rPr lang="en-US" altLang="en-US" sz="2400" b="1" dirty="0">
                <a:ea typeface="ＭＳ Ｐゴシック" panose="020B0600070205080204" pitchFamily="34" charset="-128"/>
              </a:rPr>
              <a:t>Need someone to install and configure SQL Server Reporting Services (SSRS)</a:t>
            </a:r>
          </a:p>
          <a:p>
            <a:r>
              <a:rPr lang="en-US" altLang="en-US" sz="2400" b="1" dirty="0">
                <a:ea typeface="ＭＳ Ｐゴシック" panose="020B0600070205080204" pitchFamily="34" charset="-128"/>
              </a:rPr>
              <a:t>Need someone that knows how to setup permissions on Windows </a:t>
            </a:r>
            <a:r>
              <a:rPr lang="en-US" altLang="en-US" sz="2400" b="1">
                <a:ea typeface="ＭＳ Ｐゴシック" panose="020B0600070205080204" pitchFamily="34" charset="-128"/>
              </a:rPr>
              <a:t>serve`r</a:t>
            </a:r>
            <a:endParaRPr lang="en-US" altLang="en-US" sz="2400" b="1" dirty="0">
              <a:ea typeface="ＭＳ Ｐゴシック" panose="020B0600070205080204" pitchFamily="34" charset="-128"/>
            </a:endParaRPr>
          </a:p>
          <a:p>
            <a:r>
              <a:rPr lang="en-US" altLang="en-US" sz="2400" b="1" dirty="0">
                <a:ea typeface="ＭＳ Ｐゴシック" panose="020B0600070205080204" pitchFamily="34" charset="-128"/>
              </a:rPr>
              <a:t>If you want to write your own queries you need to understand your database structure and how to write queries (MS Access)</a:t>
            </a:r>
          </a:p>
          <a:p>
            <a:r>
              <a:rPr lang="en-US" altLang="en-US" sz="2400" b="1" dirty="0">
                <a:ea typeface="ＭＳ Ｐゴシック" panose="020B0600070205080204" pitchFamily="34" charset="-128"/>
              </a:rPr>
              <a:t>If you are interested contact jerry.hunter@wisc.edu</a:t>
            </a:r>
            <a:endParaRPr lang="en-US" altLang="en-US" sz="1800" dirty="0">
              <a:ea typeface="ＭＳ Ｐゴシック" panose="020B0600070205080204" pitchFamily="34" charset="-128"/>
            </a:endParaRPr>
          </a:p>
        </p:txBody>
      </p:sp>
    </p:spTree>
    <p:extLst>
      <p:ext uri="{BB962C8B-B14F-4D97-AF65-F5344CB8AC3E}">
        <p14:creationId xmlns:p14="http://schemas.microsoft.com/office/powerpoint/2010/main" val="1267208713"/>
      </p:ext>
    </p:extLst>
  </p:cSld>
  <p:clrMapOvr>
    <a:masterClrMapping/>
  </p:clrMapOvr>
</p:sld>
</file>

<file path=ppt/theme/theme1.xml><?xml version="1.0" encoding="utf-8"?>
<a:theme xmlns:a="http://schemas.openxmlformats.org/drawingml/2006/main" name="uw1">
  <a:themeElements>
    <a:clrScheme name="Custom 1">
      <a:dk1>
        <a:srgbClr val="000000"/>
      </a:dk1>
      <a:lt1>
        <a:srgbClr val="FFFFFF"/>
      </a:lt1>
      <a:dk2>
        <a:srgbClr val="000000"/>
      </a:dk2>
      <a:lt2>
        <a:srgbClr val="808080"/>
      </a:lt2>
      <a:accent1>
        <a:srgbClr val="CC9900"/>
      </a:accent1>
      <a:accent2>
        <a:srgbClr val="A50021"/>
      </a:accent2>
      <a:accent3>
        <a:srgbClr val="FFFFFF"/>
      </a:accent3>
      <a:accent4>
        <a:srgbClr val="000000"/>
      </a:accent4>
      <a:accent5>
        <a:srgbClr val="DAEDEF"/>
      </a:accent5>
      <a:accent6>
        <a:srgbClr val="2D2D8A"/>
      </a:accent6>
      <a:hlink>
        <a:srgbClr val="009999"/>
      </a:hlink>
      <a:folHlink>
        <a:srgbClr val="99CC00"/>
      </a:folHlink>
    </a:clrScheme>
    <a:fontScheme name="u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Calibri"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Calibri" charset="0"/>
            <a:ea typeface="ＭＳ Ｐゴシック" charset="-128"/>
            <a:cs typeface="ＭＳ Ｐゴシック" charset="-128"/>
          </a:defRPr>
        </a:defPPr>
      </a:lstStyle>
    </a:lnDef>
  </a:objectDefaults>
  <a:extraClrSchemeLst>
    <a:extraClrScheme>
      <a:clrScheme name="uw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w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w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w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w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w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w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w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w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w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w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w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67850</TotalTime>
  <Words>303</Words>
  <Application>Microsoft Macintosh PowerPoint</Application>
  <PresentationFormat>On-screen Show (4:3)</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ＭＳ Ｐゴシック</vt:lpstr>
      <vt:lpstr>Arial</vt:lpstr>
      <vt:lpstr>Calibri</vt:lpstr>
      <vt:lpstr>Wingdings</vt:lpstr>
      <vt:lpstr>uw1</vt:lpstr>
      <vt:lpstr> UW-Madison Shared Instrumentation Facilities SQL Server Reporting Services (SSRS) Facilities Online Manager (FOM) Reporting Tool  Jerry Hunter, Director  Wisconsin Center for Applied Microelectronics (WCAM) Materials Science Center (MSC) Soft Materials Laboratory (SML) </vt:lpstr>
      <vt:lpstr>CoE Core Facilities Overview</vt:lpstr>
      <vt:lpstr>Overview:  FY17 Use</vt:lpstr>
      <vt:lpstr>Data gathered by FOM</vt:lpstr>
      <vt:lpstr>What is required?</vt:lpstr>
    </vt:vector>
  </TitlesOfParts>
  <Company>University of Wisconsin - Madison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Engineering 2015 Research Highlights</dc:title>
  <dc:creator>Susan Hagness</dc:creator>
  <cp:lastModifiedBy>Divya Abhat</cp:lastModifiedBy>
  <cp:revision>2480</cp:revision>
  <cp:lastPrinted>2015-12-03T14:12:32Z</cp:lastPrinted>
  <dcterms:created xsi:type="dcterms:W3CDTF">2010-12-12T18:26:30Z</dcterms:created>
  <dcterms:modified xsi:type="dcterms:W3CDTF">2018-11-08T17:12:04Z</dcterms:modified>
</cp:coreProperties>
</file>