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9" r:id="rId4"/>
    <p:sldId id="258" r:id="rId5"/>
    <p:sldId id="260" r:id="rId6"/>
    <p:sldId id="262" r:id="rId7"/>
    <p:sldId id="263" r:id="rId8"/>
    <p:sldId id="264" r:id="rId9"/>
    <p:sldId id="265" r:id="rId10"/>
    <p:sldId id="266" r:id="rId11"/>
    <p:sldId id="267" r:id="rId12"/>
    <p:sldId id="271" r:id="rId13"/>
    <p:sldId id="275" r:id="rId14"/>
    <p:sldId id="273" r:id="rId15"/>
    <p:sldId id="274"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6"/>
    <p:restoredTop sz="94646"/>
  </p:normalViewPr>
  <p:slideViewPr>
    <p:cSldViewPr snapToGrid="0" snapToObjects="1" showGuides="1">
      <p:cViewPr varScale="1">
        <p:scale>
          <a:sx n="117" d="100"/>
          <a:sy n="117" d="100"/>
        </p:scale>
        <p:origin x="18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7699A-A3FA-BB40-92EC-DF9066D1C644}" type="datetimeFigureOut">
              <a:rPr lang="en-US" smtClean="0"/>
              <a:t>11/8/18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C06ED-B817-8843-889B-231CB2AD0B93}" type="slidenum">
              <a:rPr lang="en-US" smtClean="0"/>
              <a:t>‹#›</a:t>
            </a:fld>
            <a:endParaRPr lang="en-US"/>
          </a:p>
        </p:txBody>
      </p:sp>
    </p:spTree>
    <p:extLst>
      <p:ext uri="{BB962C8B-B14F-4D97-AF65-F5344CB8AC3E}">
        <p14:creationId xmlns:p14="http://schemas.microsoft.com/office/powerpoint/2010/main" val="69425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bwMode="auto">
          <a:xfrm>
            <a:off x="403225" y="709613"/>
            <a:ext cx="6453188" cy="3630612"/>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57549" y="4577011"/>
            <a:ext cx="5347000" cy="434026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33780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bwMode="auto">
          <a:xfrm>
            <a:off x="403225" y="709613"/>
            <a:ext cx="6453188" cy="3630612"/>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57549" y="4577011"/>
            <a:ext cx="5347000" cy="434026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45083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bwMode="auto">
          <a:xfrm>
            <a:off x="403225" y="709613"/>
            <a:ext cx="6453188" cy="3630612"/>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57549" y="4577011"/>
            <a:ext cx="5347000" cy="434026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38593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20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661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1821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tiff"/><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pu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5" name="Text Box 11"/>
          <p:cNvSpPr txBox="1">
            <a:spLocks noChangeArrowheads="1"/>
          </p:cNvSpPr>
          <p:nvPr/>
        </p:nvSpPr>
        <p:spPr bwMode="auto">
          <a:xfrm>
            <a:off x="-1" y="0"/>
            <a:ext cx="3048000" cy="830997"/>
          </a:xfrm>
          <a:prstGeom prst="rect">
            <a:avLst/>
          </a:prstGeom>
          <a:solidFill>
            <a:srgbClr val="1F4E79"/>
          </a:solidFill>
          <a:ln w="9525">
            <a:noFill/>
            <a:miter lim="800000"/>
            <a:headEnd/>
            <a:tailEnd/>
          </a:ln>
          <a:effectLst/>
        </p:spPr>
        <p:txBody>
          <a:bodyPr wrap="square">
            <a:spAutoFit/>
          </a:bodyPr>
          <a:lstStyle/>
          <a:p>
            <a:r>
              <a:rPr lang="en-US" sz="2400" b="1" dirty="0">
                <a:solidFill>
                  <a:schemeClr val="bg1"/>
                </a:solidFill>
                <a:latin typeface="Corbel" charset="0"/>
                <a:ea typeface="Corbel" charset="0"/>
                <a:cs typeface="Corbel" charset="0"/>
              </a:rPr>
              <a:t>Data in the Context of </a:t>
            </a:r>
            <a:r>
              <a:rPr lang="en-US" sz="2400" b="1">
                <a:solidFill>
                  <a:schemeClr val="bg1"/>
                </a:solidFill>
                <a:latin typeface="Corbel" charset="0"/>
                <a:ea typeface="Corbel" charset="0"/>
                <a:cs typeface="Corbel" charset="0"/>
              </a:rPr>
              <a:t>Shared Facilities</a:t>
            </a:r>
            <a:endParaRPr lang="en-US" sz="2400" b="1" dirty="0">
              <a:solidFill>
                <a:schemeClr val="bg1"/>
              </a:solidFill>
              <a:latin typeface="Corbel" charset="0"/>
              <a:ea typeface="Corbel" charset="0"/>
              <a:cs typeface="Corbel" charset="0"/>
            </a:endParaRPr>
          </a:p>
        </p:txBody>
      </p:sp>
      <p:sp>
        <p:nvSpPr>
          <p:cNvPr id="6" name="Rectangle 5"/>
          <p:cNvSpPr/>
          <p:nvPr/>
        </p:nvSpPr>
        <p:spPr>
          <a:xfrm>
            <a:off x="-2" y="1270897"/>
            <a:ext cx="3048001" cy="4462760"/>
          </a:xfrm>
          <a:prstGeom prst="rect">
            <a:avLst/>
          </a:prstGeom>
        </p:spPr>
        <p:txBody>
          <a:bodyPr wrap="square">
            <a:spAutoFit/>
          </a:bodyPr>
          <a:lstStyle/>
          <a:p>
            <a:r>
              <a:rPr lang="en-US" i="1" dirty="0">
                <a:solidFill>
                  <a:schemeClr val="accent1">
                    <a:lumMod val="50000"/>
                  </a:schemeClr>
                </a:solidFill>
                <a:latin typeface="Corbel" charset="0"/>
                <a:ea typeface="Corbel" charset="0"/>
                <a:cs typeface="Corbel" charset="0"/>
              </a:rPr>
              <a:t>Ram </a:t>
            </a:r>
            <a:r>
              <a:rPr lang="en-US" i="1" dirty="0" err="1">
                <a:solidFill>
                  <a:schemeClr val="accent1">
                    <a:lumMod val="50000"/>
                  </a:schemeClr>
                </a:solidFill>
                <a:latin typeface="Corbel" charset="0"/>
                <a:ea typeface="Corbel" charset="0"/>
                <a:cs typeface="Corbel" charset="0"/>
              </a:rPr>
              <a:t>Seshadri</a:t>
            </a:r>
            <a:endParaRPr lang="en-US" i="1" dirty="0">
              <a:solidFill>
                <a:schemeClr val="accent1">
                  <a:lumMod val="50000"/>
                </a:schemeClr>
              </a:solidFill>
              <a:latin typeface="Corbel" charset="0"/>
              <a:ea typeface="Corbel" charset="0"/>
              <a:cs typeface="Corbel" charset="0"/>
            </a:endParaRPr>
          </a:p>
          <a:p>
            <a:endParaRPr lang="en-US" sz="1400" dirty="0">
              <a:solidFill>
                <a:schemeClr val="accent1">
                  <a:lumMod val="50000"/>
                </a:schemeClr>
              </a:solidFill>
              <a:latin typeface="Corbel" charset="0"/>
              <a:ea typeface="Corbel" charset="0"/>
              <a:cs typeface="Corbel" charset="0"/>
            </a:endParaRPr>
          </a:p>
          <a:p>
            <a:r>
              <a:rPr lang="en-US" sz="1400" dirty="0">
                <a:solidFill>
                  <a:schemeClr val="accent1">
                    <a:lumMod val="50000"/>
                  </a:schemeClr>
                </a:solidFill>
                <a:latin typeface="Corbel" charset="0"/>
                <a:ea typeface="Corbel" charset="0"/>
                <a:cs typeface="Corbel" charset="0"/>
              </a:rPr>
              <a:t>Fred and Linda R. </a:t>
            </a:r>
            <a:r>
              <a:rPr lang="en-US" sz="1400" dirty="0" err="1">
                <a:solidFill>
                  <a:schemeClr val="accent1">
                    <a:lumMod val="50000"/>
                  </a:schemeClr>
                </a:solidFill>
                <a:latin typeface="Corbel" charset="0"/>
                <a:ea typeface="Corbel" charset="0"/>
                <a:cs typeface="Corbel" charset="0"/>
              </a:rPr>
              <a:t>Wudl</a:t>
            </a:r>
            <a:r>
              <a:rPr lang="en-US" sz="1400" dirty="0">
                <a:solidFill>
                  <a:schemeClr val="accent1">
                    <a:lumMod val="50000"/>
                  </a:schemeClr>
                </a:solidFill>
                <a:latin typeface="Corbel" charset="0"/>
                <a:ea typeface="Corbel" charset="0"/>
                <a:cs typeface="Corbel" charset="0"/>
              </a:rPr>
              <a:t> Professor of Materials Science</a:t>
            </a:r>
          </a:p>
          <a:p>
            <a:endParaRPr lang="en-US" sz="1400" dirty="0">
              <a:solidFill>
                <a:schemeClr val="accent1">
                  <a:lumMod val="50000"/>
                </a:schemeClr>
              </a:solidFill>
              <a:latin typeface="Corbel" charset="0"/>
              <a:ea typeface="Corbel" charset="0"/>
              <a:cs typeface="Corbel" charset="0"/>
            </a:endParaRPr>
          </a:p>
          <a:p>
            <a:r>
              <a:rPr lang="en-US" sz="1400" dirty="0">
                <a:solidFill>
                  <a:schemeClr val="accent1">
                    <a:lumMod val="50000"/>
                  </a:schemeClr>
                </a:solidFill>
                <a:latin typeface="Corbel" charset="0"/>
                <a:ea typeface="Corbel" charset="0"/>
                <a:cs typeface="Corbel" charset="0"/>
              </a:rPr>
              <a:t>Materials Department and Department of Chemistry &amp; Biochemistry</a:t>
            </a:r>
          </a:p>
          <a:p>
            <a:endParaRPr lang="en-US" sz="1400" dirty="0">
              <a:solidFill>
                <a:schemeClr val="accent1">
                  <a:lumMod val="50000"/>
                </a:schemeClr>
              </a:solidFill>
              <a:latin typeface="Corbel" charset="0"/>
              <a:ea typeface="Corbel" charset="0"/>
              <a:cs typeface="Corbel" charset="0"/>
            </a:endParaRPr>
          </a:p>
          <a:p>
            <a:r>
              <a:rPr lang="en-US" sz="1400" dirty="0">
                <a:solidFill>
                  <a:schemeClr val="accent1">
                    <a:lumMod val="50000"/>
                  </a:schemeClr>
                </a:solidFill>
                <a:latin typeface="Corbel" charset="0"/>
                <a:ea typeface="Corbel" charset="0"/>
                <a:cs typeface="Corbel" charset="0"/>
              </a:rPr>
              <a:t>Director, Materials Research Laboratory: An NSF MRSEC </a:t>
            </a:r>
          </a:p>
          <a:p>
            <a:endParaRPr lang="en-US" sz="1400" dirty="0">
              <a:solidFill>
                <a:schemeClr val="accent1">
                  <a:lumMod val="50000"/>
                </a:schemeClr>
              </a:solidFill>
              <a:latin typeface="Corbel" charset="0"/>
              <a:ea typeface="Corbel" charset="0"/>
              <a:cs typeface="Corbel" charset="0"/>
            </a:endParaRPr>
          </a:p>
          <a:p>
            <a:r>
              <a:rPr lang="en-US" sz="1400" dirty="0">
                <a:solidFill>
                  <a:schemeClr val="accent1">
                    <a:lumMod val="50000"/>
                  </a:schemeClr>
                </a:solidFill>
                <a:latin typeface="Corbel" charset="0"/>
                <a:ea typeface="Corbel" charset="0"/>
                <a:cs typeface="Corbel" charset="0"/>
              </a:rPr>
              <a:t>University of California</a:t>
            </a:r>
          </a:p>
          <a:p>
            <a:r>
              <a:rPr lang="en-US" sz="1400" dirty="0">
                <a:solidFill>
                  <a:schemeClr val="accent1">
                    <a:lumMod val="50000"/>
                  </a:schemeClr>
                </a:solidFill>
                <a:latin typeface="Corbel" charset="0"/>
                <a:ea typeface="Corbel" charset="0"/>
                <a:cs typeface="Corbel" charset="0"/>
              </a:rPr>
              <a:t>Santa Barbara CA 93117 USA</a:t>
            </a:r>
          </a:p>
          <a:p>
            <a:endParaRPr lang="en-US" sz="1400" dirty="0">
              <a:solidFill>
                <a:schemeClr val="accent1">
                  <a:lumMod val="50000"/>
                </a:schemeClr>
              </a:solidFill>
              <a:latin typeface="Corbel" charset="0"/>
              <a:ea typeface="Corbel" charset="0"/>
              <a:cs typeface="Corbel" charset="0"/>
            </a:endParaRPr>
          </a:p>
          <a:p>
            <a:r>
              <a:rPr lang="en-US" sz="1400" dirty="0" err="1">
                <a:solidFill>
                  <a:schemeClr val="accent1">
                    <a:lumMod val="50000"/>
                  </a:schemeClr>
                </a:solidFill>
                <a:latin typeface="Corbel" charset="0"/>
                <a:ea typeface="Corbel" charset="0"/>
                <a:cs typeface="Corbel" charset="0"/>
              </a:rPr>
              <a:t>seshadri@mrl.ucsb.edu</a:t>
            </a:r>
            <a:r>
              <a:rPr lang="en-US" sz="1400" dirty="0">
                <a:solidFill>
                  <a:schemeClr val="accent1">
                    <a:lumMod val="50000"/>
                  </a:schemeClr>
                </a:solidFill>
                <a:latin typeface="Corbel" charset="0"/>
                <a:ea typeface="Corbel" charset="0"/>
                <a:cs typeface="Corbel" charset="0"/>
              </a:rPr>
              <a:t> </a:t>
            </a:r>
          </a:p>
          <a:p>
            <a:r>
              <a:rPr lang="en-US" sz="1400" dirty="0">
                <a:solidFill>
                  <a:schemeClr val="accent1">
                    <a:lumMod val="50000"/>
                  </a:schemeClr>
                </a:solidFill>
                <a:latin typeface="Corbel" charset="0"/>
                <a:ea typeface="Corbel" charset="0"/>
                <a:cs typeface="Corbel" charset="0"/>
              </a:rPr>
              <a:t>			</a:t>
            </a:r>
          </a:p>
          <a:p>
            <a:r>
              <a:rPr lang="en-US" sz="1400" dirty="0">
                <a:solidFill>
                  <a:schemeClr val="accent1">
                    <a:lumMod val="50000"/>
                  </a:schemeClr>
                </a:solidFill>
                <a:latin typeface="Corbel" charset="0"/>
                <a:ea typeface="Corbel" charset="0"/>
                <a:cs typeface="Corbel" charset="0"/>
              </a:rPr>
              <a:t>NSF Shared Facilities Operations Workshop at UC Santa Barbara, </a:t>
            </a:r>
          </a:p>
          <a:p>
            <a:r>
              <a:rPr lang="en-US" sz="1400" dirty="0">
                <a:solidFill>
                  <a:schemeClr val="accent1">
                    <a:lumMod val="50000"/>
                  </a:schemeClr>
                </a:solidFill>
                <a:latin typeface="Corbel" charset="0"/>
                <a:ea typeface="Corbel" charset="0"/>
                <a:cs typeface="Corbel" charset="0"/>
              </a:rPr>
              <a:t>March 2018</a:t>
            </a:r>
          </a:p>
        </p:txBody>
      </p:sp>
      <p:sp>
        <p:nvSpPr>
          <p:cNvPr id="7" name="Rectangle 6"/>
          <p:cNvSpPr/>
          <p:nvPr/>
        </p:nvSpPr>
        <p:spPr>
          <a:xfrm>
            <a:off x="10506471" y="6581001"/>
            <a:ext cx="1685529" cy="276999"/>
          </a:xfrm>
          <a:prstGeom prst="rect">
            <a:avLst/>
          </a:prstGeom>
        </p:spPr>
        <p:txBody>
          <a:bodyPr wrap="none">
            <a:spAutoFit/>
          </a:bodyPr>
          <a:lstStyle/>
          <a:p>
            <a:r>
              <a:rPr lang="en-US" sz="1200" dirty="0">
                <a:solidFill>
                  <a:schemeClr val="bg1"/>
                </a:solidFill>
                <a:latin typeface="Corbel" charset="0"/>
                <a:ea typeface="Corbel" charset="0"/>
                <a:cs typeface="Corbel" charset="0"/>
              </a:rPr>
              <a:t>Photo by Tony </a:t>
            </a:r>
            <a:r>
              <a:rPr lang="en-US" sz="1200" dirty="0" err="1">
                <a:solidFill>
                  <a:schemeClr val="bg1"/>
                </a:solidFill>
                <a:latin typeface="Corbel" charset="0"/>
                <a:ea typeface="Corbel" charset="0"/>
                <a:cs typeface="Corbel" charset="0"/>
              </a:rPr>
              <a:t>Mastres</a:t>
            </a:r>
            <a:endParaRPr lang="en-US" sz="1200"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1683957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400801"/>
            <a:ext cx="1905000" cy="307777"/>
          </a:xfrm>
          <a:prstGeom prst="rect">
            <a:avLst/>
          </a:prstGeom>
        </p:spPr>
        <p:txBody>
          <a:bodyPr wrap="square">
            <a:spAutoFit/>
          </a:bodyPr>
          <a:lstStyle/>
          <a:p>
            <a:r>
              <a:rPr lang="en-US" sz="1400" dirty="0" err="1">
                <a:solidFill>
                  <a:srgbClr val="800000"/>
                </a:solidFill>
                <a:latin typeface="Corbel Regular" charset="0"/>
                <a:cs typeface="Corbel Regular" charset="0"/>
              </a:rPr>
              <a:t>tiny.cc</a:t>
            </a:r>
            <a:r>
              <a:rPr lang="en-US" sz="1400" dirty="0">
                <a:solidFill>
                  <a:srgbClr val="800000"/>
                </a:solidFill>
                <a:latin typeface="Corbel Regular" charset="0"/>
                <a:cs typeface="Corbel Regular" charset="0"/>
              </a:rPr>
              <a:t>/</a:t>
            </a:r>
            <a:r>
              <a:rPr lang="en-US" sz="1400" dirty="0" err="1">
                <a:solidFill>
                  <a:srgbClr val="800000"/>
                </a:solidFill>
                <a:latin typeface="Corbel Regular" charset="0"/>
                <a:cs typeface="Corbel Regular" charset="0"/>
              </a:rPr>
              <a:t>datamine</a:t>
            </a:r>
            <a:endParaRPr lang="en-US" sz="1400" dirty="0">
              <a:solidFill>
                <a:srgbClr val="800000"/>
              </a:solidFill>
              <a:latin typeface="Corbel Regular" charset="0"/>
              <a:cs typeface="Corbel Regular" charset="0"/>
            </a:endParaRPr>
          </a:p>
        </p:txBody>
      </p:sp>
      <p:sp>
        <p:nvSpPr>
          <p:cNvPr id="7" name="Text Box 11"/>
          <p:cNvSpPr txBox="1">
            <a:spLocks noChangeArrowheads="1"/>
          </p:cNvSpPr>
          <p:nvPr/>
        </p:nvSpPr>
        <p:spPr bwMode="auto">
          <a:xfrm>
            <a:off x="0" y="0"/>
            <a:ext cx="4152116" cy="461665"/>
          </a:xfrm>
          <a:prstGeom prst="rect">
            <a:avLst/>
          </a:prstGeom>
          <a:solidFill>
            <a:srgbClr val="004080"/>
          </a:solidFill>
          <a:ln w="9525">
            <a:noFill/>
            <a:miter lim="800000"/>
            <a:headEnd/>
            <a:tailEnd/>
          </a:ln>
          <a:effectLst/>
        </p:spPr>
        <p:txBody>
          <a:bodyPr wrap="square">
            <a:spAutoFit/>
          </a:bodyPr>
          <a:lstStyle/>
          <a:p>
            <a:r>
              <a:rPr lang="en-US" sz="2400" b="1" dirty="0">
                <a:solidFill>
                  <a:srgbClr val="FFFFFF"/>
                </a:solidFill>
                <a:latin typeface="Corbel Regular" charset="0"/>
                <a:ea typeface="Corbel Regular" charset="0"/>
                <a:cs typeface="Corbel Regular" charset="0"/>
              </a:rPr>
              <a:t>Screenshot</a:t>
            </a:r>
          </a:p>
        </p:txBody>
      </p:sp>
      <p:pic>
        <p:nvPicPr>
          <p:cNvPr id="5" name="Picture 4" descr="Untitl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8609" y="0"/>
            <a:ext cx="7403391" cy="6858000"/>
          </a:xfrm>
          <a:prstGeom prst="rect">
            <a:avLst/>
          </a:prstGeom>
        </p:spPr>
      </p:pic>
    </p:spTree>
    <p:extLst>
      <p:ext uri="{BB962C8B-B14F-4D97-AF65-F5344CB8AC3E}">
        <p14:creationId xmlns:p14="http://schemas.microsoft.com/office/powerpoint/2010/main" val="7315619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o_S_P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628" y="1390441"/>
            <a:ext cx="6891374" cy="4246809"/>
          </a:xfrm>
          <a:prstGeom prst="rect">
            <a:avLst/>
          </a:prstGeom>
        </p:spPr>
      </p:pic>
      <p:sp>
        <p:nvSpPr>
          <p:cNvPr id="9" name="Rectangle 8"/>
          <p:cNvSpPr/>
          <p:nvPr/>
        </p:nvSpPr>
        <p:spPr>
          <a:xfrm>
            <a:off x="0" y="479610"/>
            <a:ext cx="12192000" cy="1015663"/>
          </a:xfrm>
          <a:prstGeom prst="rect">
            <a:avLst/>
          </a:prstGeom>
        </p:spPr>
        <p:txBody>
          <a:bodyPr wrap="square">
            <a:spAutoFit/>
          </a:bodyPr>
          <a:lstStyle/>
          <a:p>
            <a:r>
              <a:rPr lang="en-US" sz="2000" dirty="0">
                <a:solidFill>
                  <a:schemeClr val="accent1">
                    <a:lumMod val="50000"/>
                  </a:schemeClr>
                </a:solidFill>
                <a:latin typeface="Corbel Regular" charset="0"/>
                <a:cs typeface="Corbel Regular" charset="0"/>
              </a:rPr>
              <a:t>We construct such plots of the </a:t>
            </a:r>
            <a:r>
              <a:rPr lang="en-US" sz="2000" dirty="0" err="1">
                <a:solidFill>
                  <a:schemeClr val="accent1">
                    <a:lumMod val="50000"/>
                  </a:schemeClr>
                </a:solidFill>
                <a:latin typeface="Corbel Regular" charset="0"/>
                <a:cs typeface="Corbel Regular" charset="0"/>
              </a:rPr>
              <a:t>Seebeck</a:t>
            </a:r>
            <a:r>
              <a:rPr lang="en-US" sz="2000" dirty="0">
                <a:solidFill>
                  <a:schemeClr val="accent1">
                    <a:lumMod val="50000"/>
                  </a:schemeClr>
                </a:solidFill>
                <a:latin typeface="Corbel Regular" charset="0"/>
                <a:cs typeface="Corbel Regular" charset="0"/>
              </a:rPr>
              <a:t> </a:t>
            </a:r>
            <a:r>
              <a:rPr lang="en-US" sz="2000" dirty="0" err="1">
                <a:solidFill>
                  <a:schemeClr val="accent1">
                    <a:lumMod val="50000"/>
                  </a:schemeClr>
                </a:solidFill>
                <a:latin typeface="Corbel Regular" charset="0"/>
                <a:cs typeface="Corbel Regular" charset="0"/>
              </a:rPr>
              <a:t>coeff</a:t>
            </a:r>
            <a:r>
              <a:rPr lang="en-US" sz="2000" dirty="0">
                <a:solidFill>
                  <a:schemeClr val="accent1">
                    <a:lumMod val="50000"/>
                  </a:schemeClr>
                </a:solidFill>
                <a:latin typeface="Corbel Regular" charset="0"/>
                <a:cs typeface="Corbel Regular" charset="0"/>
              </a:rPr>
              <a:t>. vs. electrical resistivity (here  measured at 700 K) using data from the literature: Over 100 publications, from which 18 000 data points were extracted. The size of each point is the power factor </a:t>
            </a:r>
          </a:p>
        </p:txBody>
      </p:sp>
      <p:pic>
        <p:nvPicPr>
          <p:cNvPr id="10" name="Picture 9" descr="latex-image-1.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628" y="1136967"/>
            <a:ext cx="256130" cy="543496"/>
          </a:xfrm>
          <a:prstGeom prst="rect">
            <a:avLst/>
          </a:prstGeom>
        </p:spPr>
      </p:pic>
      <p:sp>
        <p:nvSpPr>
          <p:cNvPr id="11" name="Text Box 11"/>
          <p:cNvSpPr txBox="1">
            <a:spLocks noChangeArrowheads="1"/>
          </p:cNvSpPr>
          <p:nvPr/>
        </p:nvSpPr>
        <p:spPr bwMode="auto">
          <a:xfrm>
            <a:off x="0" y="0"/>
            <a:ext cx="12192000" cy="461665"/>
          </a:xfrm>
          <a:prstGeom prst="rect">
            <a:avLst/>
          </a:prstGeom>
          <a:solidFill>
            <a:srgbClr val="004080"/>
          </a:solidFill>
          <a:ln w="9525">
            <a:noFill/>
            <a:miter lim="800000"/>
            <a:headEnd/>
            <a:tailEnd/>
          </a:ln>
          <a:effectLst/>
        </p:spPr>
        <p:txBody>
          <a:bodyPr wrap="square">
            <a:spAutoFit/>
          </a:bodyPr>
          <a:lstStyle/>
          <a:p>
            <a:r>
              <a:rPr lang="en-US" sz="2400" b="1" dirty="0">
                <a:solidFill>
                  <a:srgbClr val="FFFFFF"/>
                </a:solidFill>
                <a:latin typeface="Corbel Regular" charset="0"/>
                <a:ea typeface="Corbel Regular" charset="0"/>
                <a:cs typeface="Corbel Regular" charset="0"/>
              </a:rPr>
              <a:t>Data-mining approaches to search for new thermoelectric materials</a:t>
            </a:r>
          </a:p>
        </p:txBody>
      </p:sp>
      <p:sp>
        <p:nvSpPr>
          <p:cNvPr id="3" name="TextBox 2"/>
          <p:cNvSpPr txBox="1"/>
          <p:nvPr/>
        </p:nvSpPr>
        <p:spPr>
          <a:xfrm>
            <a:off x="147917" y="5890724"/>
            <a:ext cx="7960659" cy="707886"/>
          </a:xfrm>
          <a:prstGeom prst="rect">
            <a:avLst/>
          </a:prstGeom>
          <a:solidFill>
            <a:schemeClr val="accent1">
              <a:lumMod val="20000"/>
              <a:lumOff val="80000"/>
            </a:schemeClr>
          </a:solidFill>
          <a:ln>
            <a:noFill/>
          </a:ln>
          <a:effectLst>
            <a:outerShdw blurRad="50800" dist="76200" dir="2700000" algn="tl" rotWithShape="0">
              <a:prstClr val="black">
                <a:alpha val="40000"/>
              </a:prstClr>
            </a:outerShdw>
          </a:effectLst>
        </p:spPr>
        <p:txBody>
          <a:bodyPr wrap="square" rtlCol="0">
            <a:spAutoFit/>
          </a:bodyPr>
          <a:lstStyle/>
          <a:p>
            <a:pPr algn="r"/>
            <a:r>
              <a:rPr lang="en-US" sz="2000" dirty="0">
                <a:solidFill>
                  <a:schemeClr val="accent1">
                    <a:lumMod val="50000"/>
                  </a:schemeClr>
                </a:solidFill>
                <a:latin typeface="Corbel Regular" charset="0"/>
                <a:cs typeface="Corbel Regular" charset="0"/>
              </a:rPr>
              <a:t>Where not to look in parameter space  ! “You can see a lot by just looking.”  – </a:t>
            </a:r>
            <a:r>
              <a:rPr lang="de-DE" sz="2000" dirty="0">
                <a:solidFill>
                  <a:schemeClr val="accent1">
                    <a:lumMod val="50000"/>
                  </a:schemeClr>
                </a:solidFill>
                <a:latin typeface="Corbel Regular" charset="0"/>
                <a:cs typeface="Corbel Regular" charset="0"/>
              </a:rPr>
              <a:t>Yogi Berra</a:t>
            </a:r>
            <a:endParaRPr lang="en-US" sz="2000" dirty="0">
              <a:solidFill>
                <a:schemeClr val="accent1">
                  <a:lumMod val="50000"/>
                </a:schemeClr>
              </a:solidFill>
              <a:latin typeface="Corbel Regular" charset="0"/>
              <a:cs typeface="Corbel Regular" charset="0"/>
            </a:endParaRPr>
          </a:p>
        </p:txBody>
      </p:sp>
      <p:sp>
        <p:nvSpPr>
          <p:cNvPr id="12" name="Rectangle 11"/>
          <p:cNvSpPr/>
          <p:nvPr/>
        </p:nvSpPr>
        <p:spPr>
          <a:xfrm>
            <a:off x="9020922" y="5135083"/>
            <a:ext cx="2960407" cy="1323439"/>
          </a:xfrm>
          <a:prstGeom prst="rect">
            <a:avLst/>
          </a:prstGeom>
        </p:spPr>
        <p:txBody>
          <a:bodyPr wrap="square">
            <a:spAutoFit/>
          </a:bodyPr>
          <a:lstStyle/>
          <a:p>
            <a:r>
              <a:rPr lang="en-US" sz="2000" dirty="0" err="1">
                <a:solidFill>
                  <a:schemeClr val="accent1">
                    <a:lumMod val="50000"/>
                  </a:schemeClr>
                </a:solidFill>
                <a:latin typeface="Corbel Regular" charset="0"/>
                <a:cs typeface="Corbel Regular" charset="0"/>
              </a:rPr>
              <a:t>Gaultois</a:t>
            </a:r>
            <a:r>
              <a:rPr lang="en-US" sz="2000" dirty="0">
                <a:solidFill>
                  <a:schemeClr val="accent1">
                    <a:lumMod val="50000"/>
                  </a:schemeClr>
                </a:solidFill>
                <a:latin typeface="Corbel Regular" charset="0"/>
                <a:cs typeface="Corbel Regular" charset="0"/>
              </a:rPr>
              <a:t>, Sparks, Borg, Seshadri, </a:t>
            </a:r>
            <a:r>
              <a:rPr lang="en-US" sz="2000" dirty="0" err="1">
                <a:solidFill>
                  <a:schemeClr val="accent1">
                    <a:lumMod val="50000"/>
                  </a:schemeClr>
                </a:solidFill>
                <a:latin typeface="Corbel Regular" charset="0"/>
                <a:cs typeface="Corbel Regular" charset="0"/>
              </a:rPr>
              <a:t>Bonificio</a:t>
            </a:r>
            <a:r>
              <a:rPr lang="en-US" sz="2000" dirty="0">
                <a:solidFill>
                  <a:schemeClr val="accent1">
                    <a:lumMod val="50000"/>
                  </a:schemeClr>
                </a:solidFill>
                <a:latin typeface="Corbel Regular" charset="0"/>
                <a:cs typeface="Corbel Regular" charset="0"/>
              </a:rPr>
              <a:t>, Clarke, </a:t>
            </a:r>
            <a:r>
              <a:rPr lang="en-US" sz="2000" i="1" dirty="0">
                <a:solidFill>
                  <a:schemeClr val="accent1">
                    <a:lumMod val="50000"/>
                  </a:schemeClr>
                </a:solidFill>
                <a:latin typeface="Corbel Regular" charset="0"/>
                <a:cs typeface="Corbel Regular" charset="0"/>
              </a:rPr>
              <a:t>Chem. Mater. </a:t>
            </a:r>
            <a:r>
              <a:rPr lang="is-IS" sz="2000" dirty="0">
                <a:solidFill>
                  <a:schemeClr val="accent1">
                    <a:lumMod val="50000"/>
                  </a:schemeClr>
                </a:solidFill>
                <a:latin typeface="Corbel Regular" charset="0"/>
                <a:cs typeface="Corbel Regular" charset="0"/>
              </a:rPr>
              <a:t>25 (2013) 2911–2920</a:t>
            </a:r>
            <a:r>
              <a:rPr lang="en-US" sz="2000" dirty="0">
                <a:solidFill>
                  <a:schemeClr val="accent1">
                    <a:lumMod val="50000"/>
                  </a:schemeClr>
                </a:solidFill>
                <a:latin typeface="Corbel Regular" charset="0"/>
                <a:cs typeface="Corbel Regular" charset="0"/>
              </a:rPr>
              <a:t>.</a:t>
            </a:r>
          </a:p>
        </p:txBody>
      </p:sp>
      <p:pic>
        <p:nvPicPr>
          <p:cNvPr id="13" name="Picture 12" descr="cmatex_v025i01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95145" y="1495273"/>
            <a:ext cx="2590800" cy="3441038"/>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0170078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0"/>
            <a:ext cx="12192000" cy="461665"/>
          </a:xfrm>
          <a:prstGeom prst="rect">
            <a:avLst/>
          </a:prstGeom>
          <a:solidFill>
            <a:srgbClr val="004080"/>
          </a:solidFill>
          <a:ln w="9525">
            <a:noFill/>
            <a:miter lim="800000"/>
            <a:headEnd/>
            <a:tailEnd/>
          </a:ln>
          <a:effectLst/>
        </p:spPr>
        <p:txBody>
          <a:bodyPr wrap="square">
            <a:spAutoFit/>
          </a:bodyPr>
          <a:lstStyle/>
          <a:p>
            <a:r>
              <a:rPr lang="en-US" sz="2400" b="1" dirty="0">
                <a:solidFill>
                  <a:srgbClr val="FFFFFF"/>
                </a:solidFill>
                <a:latin typeface="Corbel Regular" charset="0"/>
                <a:ea typeface="Corbel Regular" charset="0"/>
                <a:cs typeface="Corbel Regular" charset="0"/>
              </a:rPr>
              <a:t>Can we machine-learn from the data?</a:t>
            </a:r>
          </a:p>
        </p:txBody>
      </p:sp>
      <p:pic>
        <p:nvPicPr>
          <p:cNvPr id="3" name="Picture 2" descr="1-s2.0-S1359646215001682-mai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458" y="560279"/>
            <a:ext cx="6364452" cy="2720803"/>
          </a:xfrm>
          <a:prstGeom prst="rect">
            <a:avLst/>
          </a:prstGeom>
        </p:spPr>
      </p:pic>
      <p:pic>
        <p:nvPicPr>
          <p:cNvPr id="2" name="Picture 1" descr="0.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788" y="3617258"/>
            <a:ext cx="7611798" cy="2971800"/>
          </a:xfrm>
          <a:prstGeom prst="rect">
            <a:avLst/>
          </a:prstGeom>
        </p:spPr>
      </p:pic>
    </p:spTree>
    <p:extLst>
      <p:ext uri="{BB962C8B-B14F-4D97-AF65-F5344CB8AC3E}">
        <p14:creationId xmlns:p14="http://schemas.microsoft.com/office/powerpoint/2010/main" val="11264240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0" y="0"/>
            <a:ext cx="12192000" cy="461665"/>
          </a:xfrm>
          <a:prstGeom prst="rect">
            <a:avLst/>
          </a:prstGeom>
          <a:solidFill>
            <a:srgbClr val="004080"/>
          </a:solidFill>
          <a:ln w="9525">
            <a:noFill/>
            <a:miter lim="800000"/>
            <a:headEnd/>
            <a:tailEnd/>
          </a:ln>
          <a:effectLst/>
        </p:spPr>
        <p:txBody>
          <a:bodyPr wrap="square">
            <a:spAutoFit/>
          </a:bodyPr>
          <a:lstStyle/>
          <a:p>
            <a:r>
              <a:rPr lang="en-US" sz="2400" b="1" dirty="0">
                <a:solidFill>
                  <a:srgbClr val="FFFFFF"/>
                </a:solidFill>
                <a:latin typeface="Corbel Regular" charset="0"/>
                <a:ea typeface="Corbel Regular" charset="0"/>
                <a:cs typeface="Corbel Regular" charset="0"/>
              </a:rPr>
              <a:t>The need for all data; not just data associated with high-performing materials</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600" y="552111"/>
            <a:ext cx="5511800" cy="5606452"/>
          </a:xfrm>
          <a:prstGeom prst="rect">
            <a:avLst/>
          </a:prstGeom>
        </p:spPr>
      </p:pic>
      <p:sp>
        <p:nvSpPr>
          <p:cNvPr id="13" name="Rectangle 12"/>
          <p:cNvSpPr/>
          <p:nvPr/>
        </p:nvSpPr>
        <p:spPr>
          <a:xfrm>
            <a:off x="0" y="6211669"/>
            <a:ext cx="12192000" cy="646331"/>
          </a:xfrm>
          <a:prstGeom prst="rect">
            <a:avLst/>
          </a:prstGeom>
        </p:spPr>
        <p:txBody>
          <a:bodyPr wrap="square">
            <a:spAutoFit/>
          </a:bodyPr>
          <a:lstStyle/>
          <a:p>
            <a:r>
              <a:rPr lang="en-US" dirty="0" err="1">
                <a:solidFill>
                  <a:schemeClr val="accent1">
                    <a:lumMod val="50000"/>
                  </a:schemeClr>
                </a:solidFill>
                <a:latin typeface="Corbel" charset="0"/>
                <a:ea typeface="Corbel" charset="0"/>
                <a:cs typeface="Corbel" charset="0"/>
              </a:rPr>
              <a:t>Bocarsly</a:t>
            </a:r>
            <a:r>
              <a:rPr lang="en-US" dirty="0">
                <a:solidFill>
                  <a:schemeClr val="accent1">
                    <a:lumMod val="50000"/>
                  </a:schemeClr>
                </a:solidFill>
                <a:latin typeface="Corbel" charset="0"/>
                <a:ea typeface="Corbel" charset="0"/>
                <a:cs typeface="Corbel" charset="0"/>
              </a:rPr>
              <a:t>, Levin, Garcia, </a:t>
            </a:r>
            <a:r>
              <a:rPr lang="en-US" dirty="0" err="1">
                <a:solidFill>
                  <a:schemeClr val="accent1">
                    <a:lumMod val="50000"/>
                  </a:schemeClr>
                </a:solidFill>
                <a:latin typeface="Corbel" charset="0"/>
                <a:ea typeface="Corbel" charset="0"/>
                <a:cs typeface="Corbel" charset="0"/>
              </a:rPr>
              <a:t>Schwennicke</a:t>
            </a:r>
            <a:r>
              <a:rPr lang="en-US" dirty="0">
                <a:solidFill>
                  <a:schemeClr val="accent1">
                    <a:lumMod val="50000"/>
                  </a:schemeClr>
                </a:solidFill>
                <a:latin typeface="Corbel" charset="0"/>
                <a:ea typeface="Corbel" charset="0"/>
                <a:cs typeface="Corbel" charset="0"/>
              </a:rPr>
              <a:t>, Wilson, </a:t>
            </a:r>
            <a:r>
              <a:rPr lang="en-US" dirty="0" err="1">
                <a:solidFill>
                  <a:schemeClr val="accent1">
                    <a:lumMod val="50000"/>
                  </a:schemeClr>
                </a:solidFill>
                <a:latin typeface="Corbel" charset="0"/>
                <a:ea typeface="Corbel" charset="0"/>
                <a:cs typeface="Corbel" charset="0"/>
              </a:rPr>
              <a:t>Seshadri</a:t>
            </a:r>
            <a:r>
              <a:rPr lang="en-US" dirty="0">
                <a:solidFill>
                  <a:schemeClr val="accent1">
                    <a:lumMod val="50000"/>
                  </a:schemeClr>
                </a:solidFill>
                <a:latin typeface="Corbel" charset="0"/>
                <a:ea typeface="Corbel" charset="0"/>
                <a:cs typeface="Corbel" charset="0"/>
              </a:rPr>
              <a:t>, A simple computational proxy for screening </a:t>
            </a:r>
            <a:r>
              <a:rPr lang="en-US" dirty="0" err="1">
                <a:solidFill>
                  <a:schemeClr val="accent1">
                    <a:lumMod val="50000"/>
                  </a:schemeClr>
                </a:solidFill>
                <a:latin typeface="Corbel" charset="0"/>
                <a:ea typeface="Corbel" charset="0"/>
                <a:cs typeface="Corbel" charset="0"/>
              </a:rPr>
              <a:t>magnetocaloric</a:t>
            </a:r>
            <a:r>
              <a:rPr lang="en-US" dirty="0">
                <a:solidFill>
                  <a:schemeClr val="accent1">
                    <a:lumMod val="50000"/>
                  </a:schemeClr>
                </a:solidFill>
                <a:latin typeface="Corbel" charset="0"/>
                <a:ea typeface="Corbel" charset="0"/>
                <a:cs typeface="Corbel" charset="0"/>
              </a:rPr>
              <a:t> compounds, </a:t>
            </a:r>
            <a:r>
              <a:rPr lang="en-US" i="1" dirty="0">
                <a:solidFill>
                  <a:schemeClr val="accent1">
                    <a:lumMod val="50000"/>
                  </a:schemeClr>
                </a:solidFill>
                <a:latin typeface="Corbel" charset="0"/>
                <a:ea typeface="Corbel" charset="0"/>
                <a:cs typeface="Corbel" charset="0"/>
              </a:rPr>
              <a:t>Chem. Mater</a:t>
            </a:r>
            <a:r>
              <a:rPr lang="en-US" dirty="0">
                <a:solidFill>
                  <a:schemeClr val="accent1">
                    <a:lumMod val="50000"/>
                  </a:schemeClr>
                </a:solidFill>
                <a:latin typeface="Corbel" charset="0"/>
                <a:ea typeface="Corbel" charset="0"/>
                <a:cs typeface="Corbel" charset="0"/>
              </a:rPr>
              <a:t>. </a:t>
            </a:r>
            <a:r>
              <a:rPr lang="is-IS" b="1" dirty="0">
                <a:solidFill>
                  <a:schemeClr val="accent1">
                    <a:lumMod val="50000"/>
                  </a:schemeClr>
                </a:solidFill>
                <a:latin typeface="Corbel" charset="0"/>
                <a:ea typeface="Corbel" charset="0"/>
                <a:cs typeface="Corbel" charset="0"/>
              </a:rPr>
              <a:t>29</a:t>
            </a:r>
            <a:r>
              <a:rPr lang="is-IS" dirty="0">
                <a:solidFill>
                  <a:schemeClr val="accent1">
                    <a:lumMod val="50000"/>
                  </a:schemeClr>
                </a:solidFill>
                <a:latin typeface="Corbel" charset="0"/>
                <a:ea typeface="Corbel" charset="0"/>
                <a:cs typeface="Corbel" charset="0"/>
              </a:rPr>
              <a:t> (2017) 1613–1622. </a:t>
            </a:r>
          </a:p>
        </p:txBody>
      </p:sp>
      <p:sp>
        <p:nvSpPr>
          <p:cNvPr id="2" name="Rectangle 1"/>
          <p:cNvSpPr/>
          <p:nvPr/>
        </p:nvSpPr>
        <p:spPr>
          <a:xfrm>
            <a:off x="6096000" y="1085334"/>
            <a:ext cx="6096000" cy="1323439"/>
          </a:xfrm>
          <a:prstGeom prst="rect">
            <a:avLst/>
          </a:prstGeom>
        </p:spPr>
        <p:txBody>
          <a:bodyPr wrap="square">
            <a:spAutoFit/>
          </a:bodyPr>
          <a:lstStyle/>
          <a:p>
            <a:r>
              <a:rPr lang="en-US" sz="2000" dirty="0">
                <a:solidFill>
                  <a:schemeClr val="accent1">
                    <a:lumMod val="50000"/>
                  </a:schemeClr>
                </a:solidFill>
                <a:latin typeface="Corbel" charset="0"/>
                <a:ea typeface="Corbel" charset="0"/>
                <a:cs typeface="Corbel" charset="0"/>
              </a:rPr>
              <a:t>Creating a computational proxy for screening </a:t>
            </a:r>
            <a:r>
              <a:rPr lang="en-US" sz="2000" dirty="0" err="1">
                <a:solidFill>
                  <a:schemeClr val="accent1">
                    <a:lumMod val="50000"/>
                  </a:schemeClr>
                </a:solidFill>
                <a:latin typeface="Corbel" charset="0"/>
                <a:ea typeface="Corbel" charset="0"/>
                <a:cs typeface="Corbel" charset="0"/>
              </a:rPr>
              <a:t>magnetocaloric</a:t>
            </a:r>
            <a:r>
              <a:rPr lang="en-US" sz="2000" dirty="0">
                <a:solidFill>
                  <a:schemeClr val="accent1">
                    <a:lumMod val="50000"/>
                  </a:schemeClr>
                </a:solidFill>
                <a:latin typeface="Corbel" charset="0"/>
                <a:ea typeface="Corbel" charset="0"/>
                <a:cs typeface="Corbel" charset="0"/>
              </a:rPr>
              <a:t> materials requires both underperforming materials as well as high-performing materials to be studied.</a:t>
            </a:r>
            <a:endParaRPr lang="en-US" sz="2000" dirty="0"/>
          </a:p>
        </p:txBody>
      </p:sp>
    </p:spTree>
    <p:extLst>
      <p:ext uri="{BB962C8B-B14F-4D97-AF65-F5344CB8AC3E}">
        <p14:creationId xmlns:p14="http://schemas.microsoft.com/office/powerpoint/2010/main" val="20004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0" y="0"/>
            <a:ext cx="12192000" cy="461665"/>
          </a:xfrm>
          <a:prstGeom prst="rect">
            <a:avLst/>
          </a:prstGeom>
          <a:solidFill>
            <a:srgbClr val="004080"/>
          </a:solidFill>
          <a:ln w="9525">
            <a:noFill/>
            <a:miter lim="800000"/>
            <a:headEnd/>
            <a:tailEnd/>
          </a:ln>
          <a:effectLst/>
        </p:spPr>
        <p:txBody>
          <a:bodyPr wrap="square">
            <a:spAutoFit/>
          </a:bodyPr>
          <a:lstStyle/>
          <a:p>
            <a:r>
              <a:rPr lang="en-US" sz="2400" b="1" dirty="0">
                <a:solidFill>
                  <a:srgbClr val="FFFFFF"/>
                </a:solidFill>
                <a:latin typeface="Corbel Regular" charset="0"/>
                <a:ea typeface="Corbel Regular" charset="0"/>
                <a:cs typeface="Corbel Regular" charset="0"/>
              </a:rPr>
              <a:t>Databases created</a:t>
            </a:r>
          </a:p>
        </p:txBody>
      </p:sp>
      <p:sp>
        <p:nvSpPr>
          <p:cNvPr id="2" name="Rectangle 1"/>
          <p:cNvSpPr/>
          <p:nvPr/>
        </p:nvSpPr>
        <p:spPr>
          <a:xfrm>
            <a:off x="0" y="748553"/>
            <a:ext cx="12192000" cy="5324535"/>
          </a:xfrm>
          <a:prstGeom prst="rect">
            <a:avLst/>
          </a:prstGeom>
        </p:spPr>
        <p:txBody>
          <a:bodyPr wrap="square">
            <a:spAutoFit/>
          </a:bodyPr>
          <a:lstStyle/>
          <a:p>
            <a:r>
              <a:rPr lang="en-US" sz="2000" dirty="0" err="1">
                <a:solidFill>
                  <a:schemeClr val="accent1">
                    <a:lumMod val="50000"/>
                  </a:schemeClr>
                </a:solidFill>
                <a:latin typeface="Corbel" charset="0"/>
                <a:ea typeface="Corbel" charset="0"/>
                <a:cs typeface="Corbel" charset="0"/>
              </a:rPr>
              <a:t>Thermoelectrics</a:t>
            </a:r>
            <a:r>
              <a:rPr lang="en-US" sz="2000" dirty="0">
                <a:solidFill>
                  <a:schemeClr val="accent1">
                    <a:lumMod val="50000"/>
                  </a:schemeClr>
                </a:solidFill>
                <a:latin typeface="Corbel" charset="0"/>
                <a:ea typeface="Corbel" charset="0"/>
                <a:cs typeface="Corbel" charset="0"/>
              </a:rPr>
              <a:t> </a:t>
            </a:r>
            <a:r>
              <a:rPr lang="en-US" sz="2000" dirty="0" err="1">
                <a:solidFill>
                  <a:schemeClr val="accent1">
                    <a:lumMod val="50000"/>
                  </a:schemeClr>
                </a:solidFill>
                <a:latin typeface="Corbel" charset="0"/>
                <a:ea typeface="Corbel" charset="0"/>
                <a:cs typeface="Corbel" charset="0"/>
              </a:rPr>
              <a:t>datamining</a:t>
            </a:r>
            <a:r>
              <a:rPr lang="en-US" sz="2000" dirty="0">
                <a:solidFill>
                  <a:schemeClr val="accent1">
                    <a:lumMod val="50000"/>
                  </a:schemeClr>
                </a:solidFill>
                <a:latin typeface="Corbel" charset="0"/>
                <a:ea typeface="Corbel" charset="0"/>
                <a:cs typeface="Corbel" charset="0"/>
              </a:rPr>
              <a:t> and visualization:</a:t>
            </a:r>
          </a:p>
          <a:p>
            <a:r>
              <a:rPr lang="en-US" sz="2000" dirty="0">
                <a:solidFill>
                  <a:schemeClr val="accent1">
                    <a:lumMod val="50000"/>
                  </a:schemeClr>
                </a:solidFill>
                <a:latin typeface="Consolas" charset="0"/>
                <a:ea typeface="Consolas" charset="0"/>
                <a:cs typeface="Consolas" charset="0"/>
              </a:rPr>
              <a:t>http://www.mrl.ucsb.edu:8080/</a:t>
            </a:r>
            <a:r>
              <a:rPr lang="en-US" sz="2000" dirty="0" err="1">
                <a:solidFill>
                  <a:schemeClr val="accent1">
                    <a:lumMod val="50000"/>
                  </a:schemeClr>
                </a:solidFill>
                <a:latin typeface="Consolas" charset="0"/>
                <a:ea typeface="Consolas" charset="0"/>
                <a:cs typeface="Consolas" charset="0"/>
              </a:rPr>
              <a:t>datamine</a:t>
            </a:r>
            <a:r>
              <a:rPr lang="en-US" sz="2000" dirty="0">
                <a:solidFill>
                  <a:schemeClr val="accent1">
                    <a:lumMod val="50000"/>
                  </a:schemeClr>
                </a:solidFill>
                <a:latin typeface="Consolas" charset="0"/>
                <a:ea typeface="Consolas" charset="0"/>
                <a:cs typeface="Consolas" charset="0"/>
              </a:rPr>
              <a:t>/</a:t>
            </a:r>
            <a:r>
              <a:rPr lang="en-US" sz="2000" dirty="0" err="1">
                <a:solidFill>
                  <a:schemeClr val="accent1">
                    <a:lumMod val="50000"/>
                  </a:schemeClr>
                </a:solidFill>
                <a:latin typeface="Consolas" charset="0"/>
                <a:ea typeface="Consolas" charset="0"/>
                <a:cs typeface="Consolas" charset="0"/>
              </a:rPr>
              <a:t>thermoelectric.jsp</a:t>
            </a:r>
            <a:endParaRPr lang="en-US" sz="2000" dirty="0">
              <a:solidFill>
                <a:schemeClr val="accent1">
                  <a:lumMod val="50000"/>
                </a:schemeClr>
              </a:solidFill>
              <a:latin typeface="Consolas" charset="0"/>
              <a:ea typeface="Consolas" charset="0"/>
              <a:cs typeface="Consolas" charset="0"/>
            </a:endParaRPr>
          </a:p>
          <a:p>
            <a:endParaRPr lang="en-US" sz="2000" dirty="0">
              <a:solidFill>
                <a:schemeClr val="accent1">
                  <a:lumMod val="50000"/>
                </a:schemeClr>
              </a:solidFill>
              <a:latin typeface="Consolas" charset="0"/>
              <a:ea typeface="Consolas" charset="0"/>
              <a:cs typeface="Consolas" charset="0"/>
            </a:endParaRPr>
          </a:p>
          <a:p>
            <a:r>
              <a:rPr lang="en-US" sz="2000" dirty="0">
                <a:solidFill>
                  <a:schemeClr val="accent1">
                    <a:lumMod val="50000"/>
                  </a:schemeClr>
                </a:solidFill>
                <a:latin typeface="Corbel" charset="0"/>
                <a:ea typeface="Corbel" charset="0"/>
                <a:cs typeface="Corbel" charset="0"/>
              </a:rPr>
              <a:t>Wide band-gap semiconductor </a:t>
            </a:r>
            <a:r>
              <a:rPr lang="en-US" sz="2000" dirty="0" err="1">
                <a:solidFill>
                  <a:schemeClr val="accent1">
                    <a:lumMod val="50000"/>
                  </a:schemeClr>
                </a:solidFill>
                <a:latin typeface="Corbel" charset="0"/>
                <a:ea typeface="Corbel" charset="0"/>
                <a:cs typeface="Corbel" charset="0"/>
              </a:rPr>
              <a:t>datamining</a:t>
            </a:r>
            <a:r>
              <a:rPr lang="en-US" sz="2000" dirty="0">
                <a:solidFill>
                  <a:schemeClr val="accent1">
                    <a:lumMod val="50000"/>
                  </a:schemeClr>
                </a:solidFill>
                <a:latin typeface="Corbel" charset="0"/>
                <a:ea typeface="Corbel" charset="0"/>
                <a:cs typeface="Corbel" charset="0"/>
              </a:rPr>
              <a:t> and visualization:</a:t>
            </a:r>
          </a:p>
          <a:p>
            <a:r>
              <a:rPr lang="en-US" sz="2000" dirty="0">
                <a:solidFill>
                  <a:schemeClr val="accent1">
                    <a:lumMod val="50000"/>
                  </a:schemeClr>
                </a:solidFill>
                <a:latin typeface="Consolas" charset="0"/>
                <a:ea typeface="Consolas" charset="0"/>
                <a:cs typeface="Consolas" charset="0"/>
              </a:rPr>
              <a:t>http://www.mrl.ucsb.edu:8080/datamining/</a:t>
            </a:r>
            <a:r>
              <a:rPr lang="en-US" sz="2000" dirty="0" err="1">
                <a:solidFill>
                  <a:schemeClr val="accent1">
                    <a:lumMod val="50000"/>
                  </a:schemeClr>
                </a:solidFill>
                <a:latin typeface="Consolas" charset="0"/>
                <a:ea typeface="Consolas" charset="0"/>
                <a:cs typeface="Consolas" charset="0"/>
              </a:rPr>
              <a:t>wbgsemiconductor.jsp</a:t>
            </a:r>
            <a:endParaRPr lang="en-US" sz="2000" dirty="0">
              <a:solidFill>
                <a:schemeClr val="accent1">
                  <a:lumMod val="50000"/>
                </a:schemeClr>
              </a:solidFill>
              <a:latin typeface="Consolas" charset="0"/>
              <a:ea typeface="Consolas" charset="0"/>
              <a:cs typeface="Consolas" charset="0"/>
            </a:endParaRPr>
          </a:p>
          <a:p>
            <a:endParaRPr lang="en-US" sz="2000" dirty="0">
              <a:solidFill>
                <a:schemeClr val="accent1">
                  <a:lumMod val="50000"/>
                </a:schemeClr>
              </a:solidFill>
              <a:latin typeface="Consolas" charset="0"/>
              <a:ea typeface="Consolas" charset="0"/>
              <a:cs typeface="Consolas" charset="0"/>
            </a:endParaRPr>
          </a:p>
          <a:p>
            <a:r>
              <a:rPr lang="en-US" sz="2000" dirty="0">
                <a:solidFill>
                  <a:schemeClr val="accent1">
                    <a:lumMod val="50000"/>
                  </a:schemeClr>
                </a:solidFill>
                <a:latin typeface="Corbel" charset="0"/>
                <a:ea typeface="Corbel" charset="0"/>
                <a:cs typeface="Corbel" charset="0"/>
              </a:rPr>
              <a:t>Battery </a:t>
            </a:r>
            <a:r>
              <a:rPr lang="en-US" sz="2000" dirty="0" err="1">
                <a:solidFill>
                  <a:schemeClr val="accent1">
                    <a:lumMod val="50000"/>
                  </a:schemeClr>
                </a:solidFill>
                <a:latin typeface="Corbel" charset="0"/>
                <a:ea typeface="Corbel" charset="0"/>
                <a:cs typeface="Corbel" charset="0"/>
              </a:rPr>
              <a:t>datamining</a:t>
            </a:r>
            <a:r>
              <a:rPr lang="en-US" sz="2000" dirty="0">
                <a:solidFill>
                  <a:schemeClr val="accent1">
                    <a:lumMod val="50000"/>
                  </a:schemeClr>
                </a:solidFill>
                <a:latin typeface="Corbel" charset="0"/>
                <a:ea typeface="Corbel" charset="0"/>
                <a:cs typeface="Corbel" charset="0"/>
              </a:rPr>
              <a:t> (hosted by the Sparks group at Utah):</a:t>
            </a:r>
          </a:p>
          <a:p>
            <a:r>
              <a:rPr lang="en-US" sz="2000" dirty="0">
                <a:solidFill>
                  <a:schemeClr val="accent1">
                    <a:lumMod val="50000"/>
                  </a:schemeClr>
                </a:solidFill>
                <a:latin typeface="Consolas" charset="0"/>
                <a:ea typeface="Consolas" charset="0"/>
                <a:cs typeface="Consolas" charset="0"/>
              </a:rPr>
              <a:t>http://</a:t>
            </a:r>
            <a:r>
              <a:rPr lang="en-US" sz="2000" dirty="0" err="1">
                <a:solidFill>
                  <a:schemeClr val="accent1">
                    <a:lumMod val="50000"/>
                  </a:schemeClr>
                </a:solidFill>
                <a:latin typeface="Consolas" charset="0"/>
                <a:ea typeface="Consolas" charset="0"/>
                <a:cs typeface="Consolas" charset="0"/>
              </a:rPr>
              <a:t>tomcat.eng.utah.edu</a:t>
            </a:r>
            <a:r>
              <a:rPr lang="en-US" sz="2000" dirty="0">
                <a:solidFill>
                  <a:schemeClr val="accent1">
                    <a:lumMod val="50000"/>
                  </a:schemeClr>
                </a:solidFill>
                <a:latin typeface="Consolas" charset="0"/>
                <a:ea typeface="Consolas" charset="0"/>
                <a:cs typeface="Consolas" charset="0"/>
              </a:rPr>
              <a:t>/sparks/</a:t>
            </a:r>
            <a:r>
              <a:rPr lang="en-US" sz="2000" dirty="0" err="1">
                <a:solidFill>
                  <a:schemeClr val="accent1">
                    <a:lumMod val="50000"/>
                  </a:schemeClr>
                </a:solidFill>
                <a:latin typeface="Consolas" charset="0"/>
                <a:ea typeface="Consolas" charset="0"/>
                <a:cs typeface="Consolas" charset="0"/>
              </a:rPr>
              <a:t>battery.jsp</a:t>
            </a:r>
            <a:endParaRPr lang="en-US" sz="2000" dirty="0">
              <a:solidFill>
                <a:schemeClr val="accent1">
                  <a:lumMod val="50000"/>
                </a:schemeClr>
              </a:solidFill>
              <a:latin typeface="Consolas" charset="0"/>
              <a:ea typeface="Consolas" charset="0"/>
              <a:cs typeface="Consolas" charset="0"/>
            </a:endParaRPr>
          </a:p>
          <a:p>
            <a:endParaRPr lang="en-US" sz="2000" dirty="0">
              <a:solidFill>
                <a:schemeClr val="accent1">
                  <a:lumMod val="50000"/>
                </a:schemeClr>
              </a:solidFill>
              <a:latin typeface="Consolas" charset="0"/>
              <a:ea typeface="Consolas" charset="0"/>
              <a:cs typeface="Consolas" charset="0"/>
            </a:endParaRPr>
          </a:p>
          <a:p>
            <a:r>
              <a:rPr lang="en-US" sz="2000" dirty="0">
                <a:solidFill>
                  <a:schemeClr val="accent1">
                    <a:lumMod val="50000"/>
                  </a:schemeClr>
                </a:solidFill>
                <a:latin typeface="Corbel" charset="0"/>
                <a:ea typeface="Corbel" charset="0"/>
                <a:cs typeface="Corbel" charset="0"/>
              </a:rPr>
              <a:t>Phosphor </a:t>
            </a:r>
            <a:r>
              <a:rPr lang="en-US" sz="2000" dirty="0" err="1">
                <a:solidFill>
                  <a:schemeClr val="accent1">
                    <a:lumMod val="50000"/>
                  </a:schemeClr>
                </a:solidFill>
                <a:latin typeface="Corbel" charset="0"/>
                <a:ea typeface="Corbel" charset="0"/>
                <a:cs typeface="Corbel" charset="0"/>
              </a:rPr>
              <a:t>datamining</a:t>
            </a:r>
            <a:r>
              <a:rPr lang="en-US" sz="2000" dirty="0">
                <a:solidFill>
                  <a:schemeClr val="accent1">
                    <a:lumMod val="50000"/>
                  </a:schemeClr>
                </a:solidFill>
                <a:latin typeface="Corbel" charset="0"/>
                <a:ea typeface="Corbel" charset="0"/>
                <a:cs typeface="Corbel" charset="0"/>
              </a:rPr>
              <a:t>:</a:t>
            </a:r>
          </a:p>
          <a:p>
            <a:r>
              <a:rPr lang="en-US" sz="2000" dirty="0">
                <a:solidFill>
                  <a:schemeClr val="accent1">
                    <a:lumMod val="50000"/>
                  </a:schemeClr>
                </a:solidFill>
                <a:latin typeface="Consolas" charset="0"/>
                <a:ea typeface="Consolas" charset="0"/>
                <a:cs typeface="Consolas" charset="0"/>
              </a:rPr>
              <a:t>http://www.mrl.ucsb.edu:8080/</a:t>
            </a:r>
            <a:r>
              <a:rPr lang="en-US" sz="2000" dirty="0" err="1">
                <a:solidFill>
                  <a:schemeClr val="accent1">
                    <a:lumMod val="50000"/>
                  </a:schemeClr>
                </a:solidFill>
                <a:latin typeface="Consolas" charset="0"/>
                <a:ea typeface="Consolas" charset="0"/>
                <a:cs typeface="Consolas" charset="0"/>
              </a:rPr>
              <a:t>pdatamine</a:t>
            </a:r>
            <a:r>
              <a:rPr lang="en-US" sz="2000" dirty="0">
                <a:solidFill>
                  <a:schemeClr val="accent1">
                    <a:lumMod val="50000"/>
                  </a:schemeClr>
                </a:solidFill>
                <a:latin typeface="Consolas" charset="0"/>
                <a:ea typeface="Consolas" charset="0"/>
                <a:cs typeface="Consolas" charset="0"/>
              </a:rPr>
              <a:t>/</a:t>
            </a:r>
            <a:r>
              <a:rPr lang="en-US" sz="2000" dirty="0" err="1">
                <a:solidFill>
                  <a:schemeClr val="accent1">
                    <a:lumMod val="50000"/>
                  </a:schemeClr>
                </a:solidFill>
                <a:latin typeface="Consolas" charset="0"/>
                <a:ea typeface="Consolas" charset="0"/>
                <a:cs typeface="Consolas" charset="0"/>
              </a:rPr>
              <a:t>phosphor.jsp</a:t>
            </a:r>
            <a:endParaRPr lang="en-US" sz="2000" dirty="0">
              <a:solidFill>
                <a:schemeClr val="accent1">
                  <a:lumMod val="50000"/>
                </a:schemeClr>
              </a:solidFill>
              <a:latin typeface="Consolas" charset="0"/>
              <a:ea typeface="Consolas" charset="0"/>
              <a:cs typeface="Consolas" charset="0"/>
            </a:endParaRPr>
          </a:p>
          <a:p>
            <a:endParaRPr lang="en-US" sz="2000" dirty="0">
              <a:solidFill>
                <a:schemeClr val="accent1">
                  <a:lumMod val="50000"/>
                </a:schemeClr>
              </a:solidFill>
              <a:latin typeface="Consolas" charset="0"/>
              <a:ea typeface="Consolas" charset="0"/>
              <a:cs typeface="Consolas" charset="0"/>
            </a:endParaRPr>
          </a:p>
          <a:p>
            <a:r>
              <a:rPr lang="en-US" sz="2000" dirty="0">
                <a:solidFill>
                  <a:schemeClr val="accent1">
                    <a:lumMod val="50000"/>
                  </a:schemeClr>
                </a:solidFill>
                <a:latin typeface="Corbel" charset="0"/>
                <a:ea typeface="Corbel" charset="0"/>
                <a:cs typeface="Corbel" charset="0"/>
              </a:rPr>
              <a:t>Generic </a:t>
            </a:r>
            <a:r>
              <a:rPr lang="en-US" sz="2000" dirty="0" err="1">
                <a:solidFill>
                  <a:schemeClr val="accent1">
                    <a:lumMod val="50000"/>
                  </a:schemeClr>
                </a:solidFill>
                <a:latin typeface="Corbel" charset="0"/>
                <a:ea typeface="Corbel" charset="0"/>
                <a:cs typeface="Corbel" charset="0"/>
              </a:rPr>
              <a:t>datamining</a:t>
            </a:r>
            <a:r>
              <a:rPr lang="en-US" sz="2000" dirty="0">
                <a:solidFill>
                  <a:schemeClr val="accent1">
                    <a:lumMod val="50000"/>
                  </a:schemeClr>
                </a:solidFill>
                <a:latin typeface="Corbel" charset="0"/>
                <a:ea typeface="Corbel" charset="0"/>
                <a:cs typeface="Corbel" charset="0"/>
              </a:rPr>
              <a:t> and visualization:</a:t>
            </a:r>
          </a:p>
          <a:p>
            <a:r>
              <a:rPr lang="en-US" sz="2000" dirty="0">
                <a:solidFill>
                  <a:schemeClr val="accent1">
                    <a:lumMod val="50000"/>
                  </a:schemeClr>
                </a:solidFill>
                <a:latin typeface="Consolas" charset="0"/>
                <a:ea typeface="Consolas" charset="0"/>
                <a:cs typeface="Consolas" charset="0"/>
              </a:rPr>
              <a:t>http://www.mrl.ucsb.edu:8080/data/</a:t>
            </a:r>
            <a:r>
              <a:rPr lang="en-US" sz="2000" dirty="0" err="1">
                <a:solidFill>
                  <a:schemeClr val="accent1">
                    <a:lumMod val="50000"/>
                  </a:schemeClr>
                </a:solidFill>
                <a:latin typeface="Consolas" charset="0"/>
                <a:ea typeface="Consolas" charset="0"/>
                <a:cs typeface="Consolas" charset="0"/>
              </a:rPr>
              <a:t>visualization.jsp</a:t>
            </a:r>
            <a:r>
              <a:rPr lang="en-US" sz="2000" dirty="0">
                <a:solidFill>
                  <a:schemeClr val="accent1">
                    <a:lumMod val="50000"/>
                  </a:schemeClr>
                </a:solidFill>
                <a:latin typeface="Consolas" charset="0"/>
                <a:ea typeface="Consolas" charset="0"/>
                <a:cs typeface="Consolas" charset="0"/>
              </a:rPr>
              <a:t>	</a:t>
            </a:r>
          </a:p>
          <a:p>
            <a:endParaRPr lang="en-US" sz="2000" dirty="0">
              <a:solidFill>
                <a:schemeClr val="accent1">
                  <a:lumMod val="50000"/>
                </a:schemeClr>
              </a:solidFill>
              <a:latin typeface="Consolas" charset="0"/>
              <a:ea typeface="Consolas" charset="0"/>
              <a:cs typeface="Consolas" charset="0"/>
            </a:endParaRPr>
          </a:p>
          <a:p>
            <a:r>
              <a:rPr lang="en-US" sz="2000" dirty="0" err="1">
                <a:solidFill>
                  <a:schemeClr val="accent1">
                    <a:lumMod val="50000"/>
                  </a:schemeClr>
                </a:solidFill>
                <a:latin typeface="Corbel" charset="0"/>
                <a:ea typeface="Corbel" charset="0"/>
                <a:cs typeface="Corbel" charset="0"/>
              </a:rPr>
              <a:t>Ferromagnets</a:t>
            </a:r>
            <a:r>
              <a:rPr lang="en-US" sz="2000" dirty="0">
                <a:solidFill>
                  <a:schemeClr val="accent1">
                    <a:lumMod val="50000"/>
                  </a:schemeClr>
                </a:solidFill>
                <a:latin typeface="Corbel" charset="0"/>
                <a:ea typeface="Corbel" charset="0"/>
                <a:cs typeface="Corbel" charset="0"/>
              </a:rPr>
              <a:t> (for </a:t>
            </a:r>
            <a:r>
              <a:rPr lang="en-US" sz="2000" dirty="0" err="1">
                <a:solidFill>
                  <a:schemeClr val="accent1">
                    <a:lumMod val="50000"/>
                  </a:schemeClr>
                </a:solidFill>
                <a:latin typeface="Corbel" charset="0"/>
                <a:ea typeface="Corbel" charset="0"/>
                <a:cs typeface="Corbel" charset="0"/>
              </a:rPr>
              <a:t>magnetocalorics</a:t>
            </a:r>
            <a:r>
              <a:rPr lang="en-US" sz="2000" dirty="0">
                <a:solidFill>
                  <a:schemeClr val="accent1">
                    <a:lumMod val="50000"/>
                  </a:schemeClr>
                </a:solidFill>
                <a:latin typeface="Corbel" charset="0"/>
                <a:ea typeface="Corbel" charset="0"/>
                <a:cs typeface="Corbel" charset="0"/>
              </a:rPr>
              <a:t>):</a:t>
            </a:r>
          </a:p>
          <a:p>
            <a:r>
              <a:rPr lang="en-US" sz="2000" dirty="0">
                <a:solidFill>
                  <a:schemeClr val="accent1">
                    <a:lumMod val="50000"/>
                  </a:schemeClr>
                </a:solidFill>
                <a:latin typeface="Consolas" charset="0"/>
                <a:ea typeface="Consolas" charset="0"/>
                <a:cs typeface="Consolas" charset="0"/>
              </a:rPr>
              <a:t>http://</a:t>
            </a:r>
            <a:r>
              <a:rPr lang="en-US" sz="2000" dirty="0" err="1">
                <a:solidFill>
                  <a:schemeClr val="accent1">
                    <a:lumMod val="50000"/>
                  </a:schemeClr>
                </a:solidFill>
                <a:latin typeface="Consolas" charset="0"/>
                <a:ea typeface="Consolas" charset="0"/>
                <a:cs typeface="Consolas" charset="0"/>
              </a:rPr>
              <a:t>magnets.mrl.ucsb.edu</a:t>
            </a:r>
            <a:endParaRPr lang="en-US" sz="2000" dirty="0">
              <a:solidFill>
                <a:schemeClr val="accent1">
                  <a:lumMod val="50000"/>
                </a:schemeClr>
              </a:solidFill>
              <a:latin typeface="Consolas" charset="0"/>
              <a:ea typeface="Consolas" charset="0"/>
              <a:cs typeface="Consolas" charset="0"/>
            </a:endParaRPr>
          </a:p>
        </p:txBody>
      </p:sp>
    </p:spTree>
    <p:extLst>
      <p:ext uri="{BB962C8B-B14F-4D97-AF65-F5344CB8AC3E}">
        <p14:creationId xmlns:p14="http://schemas.microsoft.com/office/powerpoint/2010/main" val="101549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0" y="0"/>
            <a:ext cx="12192000" cy="461665"/>
          </a:xfrm>
          <a:prstGeom prst="rect">
            <a:avLst/>
          </a:prstGeom>
          <a:solidFill>
            <a:srgbClr val="004080"/>
          </a:solidFill>
          <a:ln w="9525">
            <a:noFill/>
            <a:miter lim="800000"/>
            <a:headEnd/>
            <a:tailEnd/>
          </a:ln>
          <a:effectLst/>
        </p:spPr>
        <p:txBody>
          <a:bodyPr wrap="square">
            <a:spAutoFit/>
          </a:bodyPr>
          <a:lstStyle/>
          <a:p>
            <a:r>
              <a:rPr lang="en-US" sz="2400" b="1" dirty="0">
                <a:solidFill>
                  <a:srgbClr val="FFFFFF"/>
                </a:solidFill>
                <a:latin typeface="Corbel Regular" charset="0"/>
                <a:ea typeface="Corbel Regular" charset="0"/>
                <a:cs typeface="Corbel Regular" charset="0"/>
              </a:rPr>
              <a:t>The issue of volume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130" y="540098"/>
            <a:ext cx="5748495" cy="227544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130" y="2493996"/>
            <a:ext cx="2533022" cy="4328303"/>
          </a:xfrm>
          <a:prstGeom prst="rect">
            <a:avLst/>
          </a:prstGeom>
        </p:spPr>
      </p:pic>
      <p:cxnSp>
        <p:nvCxnSpPr>
          <p:cNvPr id="7" name="Straight Connector 6"/>
          <p:cNvCxnSpPr/>
          <p:nvPr/>
        </p:nvCxnSpPr>
        <p:spPr>
          <a:xfrm>
            <a:off x="6096000" y="540098"/>
            <a:ext cx="0" cy="60817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68396" y="3580981"/>
            <a:ext cx="2980229" cy="923330"/>
          </a:xfrm>
          <a:prstGeom prst="rect">
            <a:avLst/>
          </a:prstGeom>
        </p:spPr>
        <p:txBody>
          <a:bodyPr wrap="square">
            <a:spAutoFit/>
          </a:bodyPr>
          <a:lstStyle/>
          <a:p>
            <a:r>
              <a:rPr lang="en-US" dirty="0">
                <a:solidFill>
                  <a:schemeClr val="accent1">
                    <a:lumMod val="50000"/>
                  </a:schemeClr>
                </a:solidFill>
                <a:latin typeface="Corbel" charset="0"/>
                <a:ea typeface="Corbel" charset="0"/>
                <a:cs typeface="Corbel" charset="0"/>
              </a:rPr>
              <a:t>Close to 20 GB of data taken over 3 days (lots of data discarded)</a:t>
            </a:r>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4852" y="540098"/>
            <a:ext cx="5832170" cy="2605036"/>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45112" y="3223567"/>
            <a:ext cx="5100927" cy="2822513"/>
          </a:xfrm>
          <a:prstGeom prst="rect">
            <a:avLst/>
          </a:prstGeom>
        </p:spPr>
      </p:pic>
      <p:sp>
        <p:nvSpPr>
          <p:cNvPr id="11" name="Rectangle 10"/>
          <p:cNvSpPr/>
          <p:nvPr/>
        </p:nvSpPr>
        <p:spPr>
          <a:xfrm>
            <a:off x="7269880" y="6124513"/>
            <a:ext cx="4034515" cy="369332"/>
          </a:xfrm>
          <a:prstGeom prst="rect">
            <a:avLst/>
          </a:prstGeom>
        </p:spPr>
        <p:txBody>
          <a:bodyPr wrap="square">
            <a:spAutoFit/>
          </a:bodyPr>
          <a:lstStyle/>
          <a:p>
            <a:r>
              <a:rPr lang="en-US" dirty="0">
                <a:solidFill>
                  <a:schemeClr val="accent1">
                    <a:lumMod val="50000"/>
                  </a:schemeClr>
                </a:solidFill>
                <a:latin typeface="Corbel" charset="0"/>
                <a:ea typeface="Corbel" charset="0"/>
                <a:cs typeface="Corbel" charset="0"/>
              </a:rPr>
              <a:t>Close to 1 TB of data taken over a </a:t>
            </a:r>
            <a:r>
              <a:rPr lang="en-US">
                <a:solidFill>
                  <a:schemeClr val="accent1">
                    <a:lumMod val="50000"/>
                  </a:schemeClr>
                </a:solidFill>
                <a:latin typeface="Corbel" charset="0"/>
                <a:ea typeface="Corbel" charset="0"/>
                <a:cs typeface="Corbel" charset="0"/>
              </a:rPr>
              <a:t>½ day</a:t>
            </a:r>
            <a:endParaRPr lang="en-US" dirty="0"/>
          </a:p>
        </p:txBody>
      </p:sp>
    </p:spTree>
    <p:extLst>
      <p:ext uri="{BB962C8B-B14F-4D97-AF65-F5344CB8AC3E}">
        <p14:creationId xmlns:p14="http://schemas.microsoft.com/office/powerpoint/2010/main" val="122338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pu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6" name="Rectangle 5"/>
          <p:cNvSpPr/>
          <p:nvPr/>
        </p:nvSpPr>
        <p:spPr>
          <a:xfrm>
            <a:off x="-2" y="3206234"/>
            <a:ext cx="3048001" cy="461665"/>
          </a:xfrm>
          <a:prstGeom prst="rect">
            <a:avLst/>
          </a:prstGeom>
        </p:spPr>
        <p:txBody>
          <a:bodyPr wrap="square">
            <a:spAutoFit/>
          </a:bodyPr>
          <a:lstStyle/>
          <a:p>
            <a:pPr algn="ctr"/>
            <a:r>
              <a:rPr lang="en-US" sz="2400" i="1" dirty="0">
                <a:solidFill>
                  <a:schemeClr val="accent1">
                    <a:lumMod val="50000"/>
                  </a:schemeClr>
                </a:solidFill>
                <a:latin typeface="Corbel" charset="0"/>
                <a:ea typeface="Corbel" charset="0"/>
                <a:cs typeface="Corbel" charset="0"/>
              </a:rPr>
              <a:t>Thanks !</a:t>
            </a:r>
            <a:endParaRPr lang="en-US" sz="2400" dirty="0">
              <a:solidFill>
                <a:schemeClr val="accent1">
                  <a:lumMod val="50000"/>
                </a:schemeClr>
              </a:solidFill>
              <a:latin typeface="Corbel" charset="0"/>
              <a:ea typeface="Corbel" charset="0"/>
              <a:cs typeface="Corbel" charset="0"/>
            </a:endParaRPr>
          </a:p>
        </p:txBody>
      </p:sp>
      <p:sp>
        <p:nvSpPr>
          <p:cNvPr id="7" name="Rectangle 6"/>
          <p:cNvSpPr/>
          <p:nvPr/>
        </p:nvSpPr>
        <p:spPr>
          <a:xfrm>
            <a:off x="10506471" y="6581001"/>
            <a:ext cx="1685529" cy="276999"/>
          </a:xfrm>
          <a:prstGeom prst="rect">
            <a:avLst/>
          </a:prstGeom>
        </p:spPr>
        <p:txBody>
          <a:bodyPr wrap="none">
            <a:spAutoFit/>
          </a:bodyPr>
          <a:lstStyle/>
          <a:p>
            <a:r>
              <a:rPr lang="en-US" sz="1200" dirty="0">
                <a:solidFill>
                  <a:schemeClr val="bg1"/>
                </a:solidFill>
                <a:latin typeface="Corbel" charset="0"/>
                <a:ea typeface="Corbel" charset="0"/>
                <a:cs typeface="Corbel" charset="0"/>
              </a:rPr>
              <a:t>Photo by Tony </a:t>
            </a:r>
            <a:r>
              <a:rPr lang="en-US" sz="1200" dirty="0" err="1">
                <a:solidFill>
                  <a:schemeClr val="bg1"/>
                </a:solidFill>
                <a:latin typeface="Corbel" charset="0"/>
                <a:ea typeface="Corbel" charset="0"/>
                <a:cs typeface="Corbel" charset="0"/>
              </a:rPr>
              <a:t>Mastres</a:t>
            </a:r>
            <a:endParaRPr lang="en-US" sz="1200"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47770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2" y="0"/>
            <a:ext cx="12192001" cy="461665"/>
          </a:xfrm>
          <a:prstGeom prst="rect">
            <a:avLst/>
          </a:prstGeom>
          <a:solidFill>
            <a:srgbClr val="1F4E79"/>
          </a:solidFill>
          <a:ln w="9525">
            <a:noFill/>
            <a:miter lim="800000"/>
            <a:headEnd/>
            <a:tailEnd/>
          </a:ln>
          <a:effectLst/>
        </p:spPr>
        <p:txBody>
          <a:bodyPr wrap="square">
            <a:spAutoFit/>
          </a:bodyPr>
          <a:lstStyle/>
          <a:p>
            <a:r>
              <a:rPr lang="en-US" sz="2400" b="1" dirty="0">
                <a:solidFill>
                  <a:schemeClr val="bg1"/>
                </a:solidFill>
                <a:latin typeface="Corbel" charset="0"/>
                <a:ea typeface="Corbel" charset="0"/>
                <a:cs typeface="Corbel" charset="0"/>
              </a:rPr>
              <a:t>The Data Management Plan</a:t>
            </a:r>
          </a:p>
        </p:txBody>
      </p:sp>
      <p:sp>
        <p:nvSpPr>
          <p:cNvPr id="2" name="Rectangle 1"/>
          <p:cNvSpPr/>
          <p:nvPr/>
        </p:nvSpPr>
        <p:spPr>
          <a:xfrm>
            <a:off x="3" y="483576"/>
            <a:ext cx="12191999" cy="5355312"/>
          </a:xfrm>
          <a:prstGeom prst="rect">
            <a:avLst/>
          </a:prstGeom>
        </p:spPr>
        <p:txBody>
          <a:bodyPr wrap="square">
            <a:spAutoFit/>
          </a:bodyPr>
          <a:lstStyle/>
          <a:p>
            <a:r>
              <a:rPr lang="en-US" b="1" dirty="0">
                <a:solidFill>
                  <a:srgbClr val="1F4E79"/>
                </a:solidFill>
                <a:latin typeface="Corbel" charset="0"/>
                <a:ea typeface="Corbel" charset="0"/>
                <a:cs typeface="Corbel" charset="0"/>
              </a:rPr>
              <a:t>News Release 10-077 </a:t>
            </a:r>
            <a:br>
              <a:rPr lang="en-US" dirty="0">
                <a:solidFill>
                  <a:srgbClr val="1F4E79"/>
                </a:solidFill>
                <a:latin typeface="Corbel" charset="0"/>
                <a:ea typeface="Corbel" charset="0"/>
                <a:cs typeface="Corbel" charset="0"/>
              </a:rPr>
            </a:br>
            <a:endParaRPr lang="en-US" dirty="0">
              <a:solidFill>
                <a:srgbClr val="1F4E79"/>
              </a:solidFill>
              <a:latin typeface="Corbel" charset="0"/>
              <a:ea typeface="Corbel" charset="0"/>
              <a:cs typeface="Corbel" charset="0"/>
            </a:endParaRPr>
          </a:p>
          <a:p>
            <a:r>
              <a:rPr lang="en-US" b="1" dirty="0">
                <a:solidFill>
                  <a:srgbClr val="1F4E79"/>
                </a:solidFill>
                <a:latin typeface="Corbel" charset="0"/>
                <a:ea typeface="Corbel" charset="0"/>
                <a:cs typeface="Corbel" charset="0"/>
              </a:rPr>
              <a:t>Government-wide emphasis on community access to data supports substantive push toward more open sharing of research data</a:t>
            </a:r>
            <a:endParaRPr lang="en-US" dirty="0">
              <a:solidFill>
                <a:srgbClr val="1F4E79"/>
              </a:solidFill>
              <a:latin typeface="Corbel" charset="0"/>
              <a:ea typeface="Corbel" charset="0"/>
              <a:cs typeface="Corbel" charset="0"/>
            </a:endParaRPr>
          </a:p>
          <a:p>
            <a:br>
              <a:rPr lang="en-US" dirty="0">
                <a:solidFill>
                  <a:srgbClr val="1F4E79"/>
                </a:solidFill>
                <a:latin typeface="Corbel" charset="0"/>
                <a:ea typeface="Corbel" charset="0"/>
                <a:cs typeface="Corbel" charset="0"/>
              </a:rPr>
            </a:br>
            <a:r>
              <a:rPr lang="en-US" b="1" dirty="0">
                <a:solidFill>
                  <a:srgbClr val="1F4E79"/>
                </a:solidFill>
                <a:latin typeface="Corbel" charset="0"/>
                <a:ea typeface="Corbel" charset="0"/>
                <a:cs typeface="Corbel" charset="0"/>
              </a:rPr>
              <a:t>May 10, 2010</a:t>
            </a:r>
            <a:br>
              <a:rPr lang="en-US" dirty="0">
                <a:solidFill>
                  <a:srgbClr val="1F4E79"/>
                </a:solidFill>
                <a:latin typeface="Corbel" charset="0"/>
                <a:ea typeface="Corbel" charset="0"/>
                <a:cs typeface="Corbel" charset="0"/>
              </a:rPr>
            </a:br>
            <a:endParaRPr lang="en-US" dirty="0">
              <a:solidFill>
                <a:srgbClr val="1F4E79"/>
              </a:solidFill>
              <a:latin typeface="Corbel" charset="0"/>
              <a:ea typeface="Corbel" charset="0"/>
              <a:cs typeface="Corbel" charset="0"/>
            </a:endParaRPr>
          </a:p>
          <a:p>
            <a:r>
              <a:rPr lang="mr-IN" dirty="0">
                <a:solidFill>
                  <a:srgbClr val="1F4E79"/>
                </a:solidFill>
                <a:latin typeface="Corbel" charset="0"/>
                <a:ea typeface="Corbel" charset="0"/>
                <a:cs typeface="Corbel" charset="0"/>
              </a:rPr>
              <a:t>…</a:t>
            </a:r>
            <a:r>
              <a:rPr lang="en-US" dirty="0">
                <a:solidFill>
                  <a:srgbClr val="1F4E79"/>
                </a:solidFill>
                <a:latin typeface="Corbel" charset="0"/>
                <a:ea typeface="Corbel" charset="0"/>
                <a:cs typeface="Corbel" charset="0"/>
              </a:rPr>
              <a:t> NSF is planning to require that all proposals include a data management plan in the form of a two-page supplementary document.</a:t>
            </a:r>
          </a:p>
          <a:p>
            <a:endParaRPr lang="en-US" dirty="0">
              <a:solidFill>
                <a:srgbClr val="1F4E79"/>
              </a:solidFill>
              <a:latin typeface="Corbel" charset="0"/>
              <a:ea typeface="Corbel" charset="0"/>
              <a:cs typeface="Corbel" charset="0"/>
            </a:endParaRPr>
          </a:p>
          <a:p>
            <a:r>
              <a:rPr lang="mr-IN" dirty="0">
                <a:solidFill>
                  <a:srgbClr val="1F4E79"/>
                </a:solidFill>
                <a:latin typeface="Corbel" charset="0"/>
                <a:ea typeface="Corbel" charset="0"/>
                <a:cs typeface="Corbel" charset="0"/>
              </a:rPr>
              <a:t>…</a:t>
            </a:r>
            <a:r>
              <a:rPr lang="en-US" dirty="0">
                <a:solidFill>
                  <a:srgbClr val="1F4E79"/>
                </a:solidFill>
                <a:latin typeface="Corbel" charset="0"/>
                <a:ea typeface="Corbel" charset="0"/>
                <a:cs typeface="Corbel" charset="0"/>
              </a:rPr>
              <a:t>   "Digital data are both the products of research and the foundation for new scientific insights and discoveries that drive innovation."</a:t>
            </a:r>
          </a:p>
          <a:p>
            <a:endParaRPr lang="en-US" dirty="0">
              <a:solidFill>
                <a:srgbClr val="1F4E79"/>
              </a:solidFill>
              <a:latin typeface="Corbel" charset="0"/>
              <a:ea typeface="Corbel" charset="0"/>
              <a:cs typeface="Corbel" charset="0"/>
            </a:endParaRPr>
          </a:p>
          <a:p>
            <a:r>
              <a:rPr lang="en-US" dirty="0">
                <a:solidFill>
                  <a:srgbClr val="1F4E79"/>
                </a:solidFill>
                <a:latin typeface="Corbel" charset="0"/>
                <a:ea typeface="Corbel" charset="0"/>
                <a:cs typeface="Corbel" charset="0"/>
              </a:rPr>
              <a:t>"Twenty-first century scientific inquiry will depend in large part on data exploration," said José Muñoz, acting director of the Office of Cyberinfrastructure.  "It is imperative that data be made not only as widely available as possible but also accessible to the broad scientific communities."</a:t>
            </a:r>
          </a:p>
          <a:p>
            <a:endParaRPr lang="en-US" dirty="0">
              <a:solidFill>
                <a:srgbClr val="1F4E79"/>
              </a:solidFill>
              <a:latin typeface="Corbel" charset="0"/>
              <a:ea typeface="Corbel" charset="0"/>
              <a:cs typeface="Corbel" charset="0"/>
            </a:endParaRPr>
          </a:p>
          <a:p>
            <a:r>
              <a:rPr lang="en-US" dirty="0">
                <a:solidFill>
                  <a:srgbClr val="1F4E79"/>
                </a:solidFill>
                <a:latin typeface="Corbel" charset="0"/>
                <a:ea typeface="Corbel" charset="0"/>
                <a:cs typeface="Corbel" charset="0"/>
              </a:rPr>
              <a:t>Seidel noted that requiring the data management plans was consistent with NSF's mission and with the growing interest from U.S. policymakers in making sure that any data obtained with federal funds be accessible to the general public. </a:t>
            </a:r>
          </a:p>
        </p:txBody>
      </p:sp>
    </p:spTree>
    <p:extLst>
      <p:ext uri="{BB962C8B-B14F-4D97-AF65-F5344CB8AC3E}">
        <p14:creationId xmlns:p14="http://schemas.microsoft.com/office/powerpoint/2010/main" val="106319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2" y="0"/>
            <a:ext cx="12192001" cy="461665"/>
          </a:xfrm>
          <a:prstGeom prst="rect">
            <a:avLst/>
          </a:prstGeom>
          <a:solidFill>
            <a:srgbClr val="1F4E79"/>
          </a:solidFill>
          <a:ln w="9525">
            <a:noFill/>
            <a:miter lim="800000"/>
            <a:headEnd/>
            <a:tailEnd/>
          </a:ln>
          <a:effectLst/>
        </p:spPr>
        <p:txBody>
          <a:bodyPr wrap="square">
            <a:spAutoFit/>
          </a:bodyPr>
          <a:lstStyle/>
          <a:p>
            <a:r>
              <a:rPr lang="en-US" sz="2400" b="1" dirty="0">
                <a:solidFill>
                  <a:schemeClr val="bg1"/>
                </a:solidFill>
                <a:latin typeface="Corbel" charset="0"/>
                <a:ea typeface="Corbel" charset="0"/>
                <a:cs typeface="Corbel" charset="0"/>
              </a:rPr>
              <a:t>The Data Management Plan, questions</a:t>
            </a:r>
          </a:p>
        </p:txBody>
      </p:sp>
      <p:sp>
        <p:nvSpPr>
          <p:cNvPr id="2" name="Rectangle 1"/>
          <p:cNvSpPr/>
          <p:nvPr/>
        </p:nvSpPr>
        <p:spPr>
          <a:xfrm>
            <a:off x="1" y="483576"/>
            <a:ext cx="12192002" cy="369332"/>
          </a:xfrm>
          <a:prstGeom prst="rect">
            <a:avLst/>
          </a:prstGeom>
        </p:spPr>
        <p:txBody>
          <a:bodyPr wrap="square">
            <a:spAutoFit/>
          </a:bodyPr>
          <a:lstStyle/>
          <a:p>
            <a:endParaRPr lang="en-US" dirty="0">
              <a:solidFill>
                <a:srgbClr val="333333"/>
              </a:solidFill>
              <a:latin typeface="Corbel" charset="0"/>
              <a:ea typeface="Corbel" charset="0"/>
              <a:cs typeface="Corbel" charset="0"/>
            </a:endParaRPr>
          </a:p>
        </p:txBody>
      </p:sp>
      <p:sp>
        <p:nvSpPr>
          <p:cNvPr id="4" name="Rectangle 3"/>
          <p:cNvSpPr/>
          <p:nvPr/>
        </p:nvSpPr>
        <p:spPr>
          <a:xfrm>
            <a:off x="-2" y="2967335"/>
            <a:ext cx="12191999" cy="923330"/>
          </a:xfrm>
          <a:prstGeom prst="rect">
            <a:avLst/>
          </a:prstGeom>
        </p:spPr>
        <p:txBody>
          <a:bodyPr wrap="square">
            <a:spAutoFit/>
          </a:bodyPr>
          <a:lstStyle/>
          <a:p>
            <a:r>
              <a:rPr lang="en-US" dirty="0">
                <a:solidFill>
                  <a:srgbClr val="1F4E79"/>
                </a:solidFill>
                <a:latin typeface="Corbel" charset="0"/>
                <a:ea typeface="Corbel" charset="0"/>
                <a:cs typeface="Corbel" charset="0"/>
              </a:rPr>
              <a:t>The responsibilities for data curation and archiving are clearly PI-centric. </a:t>
            </a:r>
          </a:p>
          <a:p>
            <a:endParaRPr lang="en-US" dirty="0">
              <a:solidFill>
                <a:srgbClr val="1F4E79"/>
              </a:solidFill>
              <a:latin typeface="Corbel" charset="0"/>
              <a:ea typeface="Corbel" charset="0"/>
              <a:cs typeface="Corbel" charset="0"/>
            </a:endParaRPr>
          </a:p>
          <a:p>
            <a:r>
              <a:rPr lang="en-US" dirty="0">
                <a:solidFill>
                  <a:srgbClr val="1F4E79"/>
                </a:solidFill>
                <a:latin typeface="Corbel" charset="0"/>
                <a:ea typeface="Corbel" charset="0"/>
                <a:cs typeface="Corbel" charset="0"/>
              </a:rPr>
              <a:t>What about larger grants like the MRSE. What is the role of the facility?</a:t>
            </a:r>
          </a:p>
        </p:txBody>
      </p:sp>
    </p:spTree>
    <p:extLst>
      <p:ext uri="{BB962C8B-B14F-4D97-AF65-F5344CB8AC3E}">
        <p14:creationId xmlns:p14="http://schemas.microsoft.com/office/powerpoint/2010/main" val="89247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2" y="0"/>
            <a:ext cx="12192001" cy="461665"/>
          </a:xfrm>
          <a:prstGeom prst="rect">
            <a:avLst/>
          </a:prstGeom>
          <a:solidFill>
            <a:srgbClr val="1F4E79"/>
          </a:solidFill>
          <a:ln w="9525">
            <a:noFill/>
            <a:miter lim="800000"/>
            <a:headEnd/>
            <a:tailEnd/>
          </a:ln>
          <a:effectLst/>
        </p:spPr>
        <p:txBody>
          <a:bodyPr wrap="square">
            <a:spAutoFit/>
          </a:bodyPr>
          <a:lstStyle/>
          <a:p>
            <a:r>
              <a:rPr lang="en-US" sz="2400" b="1" dirty="0">
                <a:solidFill>
                  <a:schemeClr val="bg1"/>
                </a:solidFill>
                <a:latin typeface="Corbel" charset="0"/>
                <a:ea typeface="Corbel" charset="0"/>
                <a:cs typeface="Corbel" charset="0"/>
              </a:rPr>
              <a:t>The Materials Genome Initiative</a:t>
            </a:r>
          </a:p>
        </p:txBody>
      </p:sp>
      <p:sp>
        <p:nvSpPr>
          <p:cNvPr id="3" name="Rectangle 2"/>
          <p:cNvSpPr/>
          <p:nvPr/>
        </p:nvSpPr>
        <p:spPr>
          <a:xfrm>
            <a:off x="-2" y="461665"/>
            <a:ext cx="12191999" cy="2031325"/>
          </a:xfrm>
          <a:prstGeom prst="rect">
            <a:avLst/>
          </a:prstGeom>
        </p:spPr>
        <p:txBody>
          <a:bodyPr wrap="square">
            <a:spAutoFit/>
          </a:bodyPr>
          <a:lstStyle/>
          <a:p>
            <a:r>
              <a:rPr lang="en-US" dirty="0">
                <a:solidFill>
                  <a:srgbClr val="1F4E79"/>
                </a:solidFill>
                <a:latin typeface="Corbel" charset="0"/>
                <a:ea typeface="Corbel" charset="0"/>
                <a:cs typeface="Corbel" charset="0"/>
              </a:rPr>
              <a:t>The </a:t>
            </a:r>
            <a:r>
              <a:rPr lang="en-US" b="1" dirty="0">
                <a:solidFill>
                  <a:srgbClr val="1F4E79"/>
                </a:solidFill>
                <a:latin typeface="Corbel" charset="0"/>
                <a:ea typeface="Corbel" charset="0"/>
                <a:cs typeface="Corbel" charset="0"/>
              </a:rPr>
              <a:t>Materials Genome Initiative</a:t>
            </a:r>
            <a:r>
              <a:rPr lang="en-US" dirty="0">
                <a:solidFill>
                  <a:srgbClr val="1F4E79"/>
                </a:solidFill>
                <a:latin typeface="Corbel" charset="0"/>
                <a:ea typeface="Corbel" charset="0"/>
                <a:cs typeface="Corbel" charset="0"/>
              </a:rPr>
              <a:t> is a multi-agency initiative </a:t>
            </a:r>
            <a:r>
              <a:rPr lang="mr-IN" dirty="0">
                <a:solidFill>
                  <a:srgbClr val="1F4E79"/>
                </a:solidFill>
                <a:latin typeface="Corbel" charset="0"/>
                <a:ea typeface="Corbel" charset="0"/>
                <a:cs typeface="Corbel" charset="0"/>
              </a:rPr>
              <a:t>…</a:t>
            </a:r>
            <a:r>
              <a:rPr lang="en-US" dirty="0">
                <a:solidFill>
                  <a:srgbClr val="1F4E79"/>
                </a:solidFill>
                <a:latin typeface="Corbel" charset="0"/>
                <a:ea typeface="Corbel" charset="0"/>
                <a:cs typeface="Corbel" charset="0"/>
              </a:rPr>
              <a:t> to discover, manufacture, and deploy advanced materials twice as fast, at a fraction of the cost.</a:t>
            </a:r>
          </a:p>
          <a:p>
            <a:endParaRPr lang="en-US" dirty="0">
              <a:solidFill>
                <a:srgbClr val="1F4E79"/>
              </a:solidFill>
              <a:latin typeface="Corbel" charset="0"/>
              <a:ea typeface="Corbel" charset="0"/>
              <a:cs typeface="Corbel" charset="0"/>
            </a:endParaRPr>
          </a:p>
          <a:p>
            <a:r>
              <a:rPr lang="en-US" dirty="0">
                <a:solidFill>
                  <a:srgbClr val="1F4E79"/>
                </a:solidFill>
                <a:latin typeface="Corbel" charset="0"/>
                <a:ea typeface="Corbel" charset="0"/>
                <a:cs typeface="Corbel" charset="0"/>
              </a:rPr>
              <a:t>“Advanced materials are essential to economic security and human well being, with applications in industries aimed at addressing challenges in clean energy, national security, and human welfare, yet it can take 20 or more years to move a material after initial discovery to the market. Accelerating the pace of discovery and deployment of advanced material systems will therefore be crucial to achieving global competitiveness in the 21</a:t>
            </a:r>
            <a:r>
              <a:rPr lang="en-US" baseline="30000" dirty="0">
                <a:solidFill>
                  <a:srgbClr val="1F4E79"/>
                </a:solidFill>
                <a:latin typeface="Corbel" charset="0"/>
                <a:ea typeface="Corbel" charset="0"/>
                <a:cs typeface="Corbel" charset="0"/>
              </a:rPr>
              <a:t>st</a:t>
            </a:r>
            <a:r>
              <a:rPr lang="en-US" dirty="0">
                <a:solidFill>
                  <a:srgbClr val="1F4E79"/>
                </a:solidFill>
                <a:latin typeface="Corbel" charset="0"/>
                <a:ea typeface="Corbel" charset="0"/>
                <a:cs typeface="Corbel" charset="0"/>
              </a:rPr>
              <a:t> century.</a:t>
            </a:r>
            <a:r>
              <a:rPr lang="en-US" dirty="0"/>
              <a:t>”</a:t>
            </a:r>
            <a:endParaRPr lang="en-US" dirty="0">
              <a:solidFill>
                <a:srgbClr val="1F4E79"/>
              </a:solidFill>
              <a:latin typeface="Corbel" charset="0"/>
              <a:ea typeface="Corbel" charset="0"/>
              <a:cs typeface="Corbel"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359" y="2522909"/>
            <a:ext cx="3221612" cy="4169304"/>
          </a:xfrm>
          <a:prstGeom prst="rect">
            <a:avLst/>
          </a:prstGeom>
          <a:effectLst>
            <a:outerShdw blurRad="50800" dist="76200" dir="2700000" algn="tl" rotWithShape="0">
              <a:prstClr val="black">
                <a:alpha val="40000"/>
              </a:prst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1782" y="4277135"/>
            <a:ext cx="3955981" cy="254171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4871" y="2480208"/>
            <a:ext cx="8128719" cy="1666388"/>
          </a:xfrm>
          <a:prstGeom prst="rect">
            <a:avLst/>
          </a:prstGeom>
        </p:spPr>
      </p:pic>
      <p:sp>
        <p:nvSpPr>
          <p:cNvPr id="8" name="Rectangle 7"/>
          <p:cNvSpPr/>
          <p:nvPr/>
        </p:nvSpPr>
        <p:spPr>
          <a:xfrm>
            <a:off x="7928150" y="4417812"/>
            <a:ext cx="4263847" cy="2031325"/>
          </a:xfrm>
          <a:prstGeom prst="rect">
            <a:avLst/>
          </a:prstGeom>
        </p:spPr>
        <p:txBody>
          <a:bodyPr wrap="square">
            <a:spAutoFit/>
          </a:bodyPr>
          <a:lstStyle/>
          <a:p>
            <a:r>
              <a:rPr lang="en-US" dirty="0">
                <a:solidFill>
                  <a:srgbClr val="1F4E79"/>
                </a:solidFill>
                <a:latin typeface="Corbel" charset="0"/>
                <a:ea typeface="Corbel" charset="0"/>
                <a:cs typeface="Corbel" charset="0"/>
              </a:rPr>
              <a:t>“Data transparency may have the largest impact after the material has been deployed, due to the fact that every industry relies on materials as components of product design </a:t>
            </a:r>
            <a:r>
              <a:rPr lang="mr-IN" dirty="0">
                <a:solidFill>
                  <a:srgbClr val="1F4E79"/>
                </a:solidFill>
                <a:latin typeface="Corbel" charset="0"/>
                <a:ea typeface="Corbel" charset="0"/>
                <a:cs typeface="Corbel" charset="0"/>
              </a:rPr>
              <a:t>…</a:t>
            </a:r>
            <a:r>
              <a:rPr lang="en-US" dirty="0">
                <a:solidFill>
                  <a:srgbClr val="1F4E79"/>
                </a:solidFill>
                <a:latin typeface="Corbel" charset="0"/>
                <a:ea typeface="Corbel" charset="0"/>
                <a:cs typeface="Corbel" charset="0"/>
              </a:rPr>
              <a:t>Data transparency encourages cross-industry and multidisciplinary applications.”</a:t>
            </a:r>
          </a:p>
        </p:txBody>
      </p:sp>
    </p:spTree>
    <p:extLst>
      <p:ext uri="{BB962C8B-B14F-4D97-AF65-F5344CB8AC3E}">
        <p14:creationId xmlns:p14="http://schemas.microsoft.com/office/powerpoint/2010/main" val="177630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2" y="0"/>
            <a:ext cx="12192001" cy="461665"/>
          </a:xfrm>
          <a:prstGeom prst="rect">
            <a:avLst/>
          </a:prstGeom>
          <a:solidFill>
            <a:srgbClr val="1F4E79"/>
          </a:solidFill>
          <a:ln w="9525">
            <a:noFill/>
            <a:miter lim="800000"/>
            <a:headEnd/>
            <a:tailEnd/>
          </a:ln>
          <a:effectLst/>
        </p:spPr>
        <p:txBody>
          <a:bodyPr wrap="square">
            <a:spAutoFit/>
          </a:bodyPr>
          <a:lstStyle/>
          <a:p>
            <a:r>
              <a:rPr lang="en-US" sz="2400" b="1" dirty="0">
                <a:solidFill>
                  <a:schemeClr val="bg1"/>
                </a:solidFill>
                <a:latin typeface="Corbel" charset="0"/>
                <a:ea typeface="Corbel" charset="0"/>
                <a:cs typeface="Corbel" charset="0"/>
              </a:rPr>
              <a:t>Data </a:t>
            </a:r>
          </a:p>
        </p:txBody>
      </p:sp>
      <p:sp>
        <p:nvSpPr>
          <p:cNvPr id="2" name="Rectangle 1"/>
          <p:cNvSpPr/>
          <p:nvPr/>
        </p:nvSpPr>
        <p:spPr>
          <a:xfrm>
            <a:off x="1" y="483576"/>
            <a:ext cx="12192002" cy="369332"/>
          </a:xfrm>
          <a:prstGeom prst="rect">
            <a:avLst/>
          </a:prstGeom>
        </p:spPr>
        <p:txBody>
          <a:bodyPr wrap="square">
            <a:spAutoFit/>
          </a:bodyPr>
          <a:lstStyle/>
          <a:p>
            <a:endParaRPr lang="en-US" dirty="0">
              <a:solidFill>
                <a:srgbClr val="333333"/>
              </a:solidFill>
              <a:latin typeface="Corbel" charset="0"/>
              <a:ea typeface="Corbel" charset="0"/>
              <a:cs typeface="Corbel" charset="0"/>
            </a:endParaRPr>
          </a:p>
        </p:txBody>
      </p:sp>
      <p:sp>
        <p:nvSpPr>
          <p:cNvPr id="4" name="Rectangle 3"/>
          <p:cNvSpPr/>
          <p:nvPr/>
        </p:nvSpPr>
        <p:spPr>
          <a:xfrm>
            <a:off x="-2" y="2413337"/>
            <a:ext cx="12191999" cy="2031325"/>
          </a:xfrm>
          <a:prstGeom prst="rect">
            <a:avLst/>
          </a:prstGeom>
        </p:spPr>
        <p:txBody>
          <a:bodyPr wrap="square">
            <a:spAutoFit/>
          </a:bodyPr>
          <a:lstStyle/>
          <a:p>
            <a:r>
              <a:rPr lang="en-US" dirty="0">
                <a:solidFill>
                  <a:srgbClr val="1F4E79"/>
                </a:solidFill>
                <a:latin typeface="Corbel" charset="0"/>
                <a:ea typeface="Corbel" charset="0"/>
                <a:cs typeface="Corbel" charset="0"/>
              </a:rPr>
              <a:t>Are we storing it securely?</a:t>
            </a:r>
          </a:p>
          <a:p>
            <a:endParaRPr lang="en-US" dirty="0">
              <a:solidFill>
                <a:srgbClr val="1F4E79"/>
              </a:solidFill>
              <a:latin typeface="Corbel" charset="0"/>
              <a:ea typeface="Corbel" charset="0"/>
              <a:cs typeface="Corbel" charset="0"/>
            </a:endParaRPr>
          </a:p>
          <a:p>
            <a:r>
              <a:rPr lang="en-US" dirty="0">
                <a:solidFill>
                  <a:srgbClr val="1F4E79"/>
                </a:solidFill>
                <a:latin typeface="Corbel" charset="0"/>
                <a:ea typeface="Corbel" charset="0"/>
                <a:cs typeface="Corbel" charset="0"/>
              </a:rPr>
              <a:t>Is it being properly curated?</a:t>
            </a:r>
          </a:p>
          <a:p>
            <a:endParaRPr lang="en-US" dirty="0">
              <a:solidFill>
                <a:srgbClr val="1F4E79"/>
              </a:solidFill>
              <a:latin typeface="Corbel" charset="0"/>
              <a:ea typeface="Corbel" charset="0"/>
              <a:cs typeface="Corbel" charset="0"/>
            </a:endParaRPr>
          </a:p>
          <a:p>
            <a:r>
              <a:rPr lang="en-US" dirty="0">
                <a:solidFill>
                  <a:srgbClr val="1F4E79"/>
                </a:solidFill>
                <a:latin typeface="Corbel" charset="0"/>
                <a:ea typeface="Corbel" charset="0"/>
                <a:cs typeface="Corbel" charset="0"/>
              </a:rPr>
              <a:t>What doe we need in order to do this?</a:t>
            </a:r>
          </a:p>
          <a:p>
            <a:endParaRPr lang="en-US" dirty="0">
              <a:solidFill>
                <a:srgbClr val="1F4E79"/>
              </a:solidFill>
              <a:latin typeface="Corbel" charset="0"/>
              <a:ea typeface="Corbel" charset="0"/>
              <a:cs typeface="Corbel" charset="0"/>
            </a:endParaRPr>
          </a:p>
          <a:p>
            <a:r>
              <a:rPr lang="en-US" dirty="0">
                <a:solidFill>
                  <a:srgbClr val="1F4E79"/>
                </a:solidFill>
                <a:latin typeface="Corbel" charset="0"/>
                <a:ea typeface="Corbel" charset="0"/>
                <a:cs typeface="Corbel" charset="0"/>
              </a:rPr>
              <a:t>Are the many efforts across funding agencies (and professional societies) somewhat disconnected?</a:t>
            </a:r>
          </a:p>
        </p:txBody>
      </p:sp>
    </p:spTree>
    <p:extLst>
      <p:ext uri="{BB962C8B-B14F-4D97-AF65-F5344CB8AC3E}">
        <p14:creationId xmlns:p14="http://schemas.microsoft.com/office/powerpoint/2010/main" val="48939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61653"/>
          </a:xfrm>
          <a:prstGeom prst="rect">
            <a:avLst/>
          </a:prstGeom>
          <a:solidFill>
            <a:srgbClr val="004080"/>
          </a:solidFill>
          <a:ln w="9525">
            <a:noFill/>
            <a:miter lim="800000"/>
            <a:headEnd/>
            <a:tailEnd/>
          </a:ln>
          <a:effectLst/>
        </p:spPr>
        <p:txBody>
          <a:bodyPr wrap="square" lIns="91429" tIns="45714" rIns="91429" bIns="45714">
            <a:spAutoFit/>
          </a:bodyPr>
          <a:lstStyle/>
          <a:p>
            <a:r>
              <a:rPr lang="en-US" sz="2400" b="1" dirty="0">
                <a:solidFill>
                  <a:schemeClr val="bg1"/>
                </a:solidFill>
                <a:latin typeface="Corbel Regular" charset="0"/>
              </a:rPr>
              <a:t>A digression into crystallographic databases: The importance of </a:t>
            </a:r>
            <a:r>
              <a:rPr lang="en-US" sz="2400" b="1" i="1" dirty="0">
                <a:solidFill>
                  <a:schemeClr val="bg1"/>
                </a:solidFill>
                <a:latin typeface="Corbel Regular" charset="0"/>
              </a:rPr>
              <a:t>curation</a:t>
            </a:r>
            <a:endParaRPr lang="en-US" sz="2400" b="1" i="1" baseline="-25000" dirty="0">
              <a:solidFill>
                <a:schemeClr val="bg1"/>
              </a:solidFill>
              <a:latin typeface="Corbel Regular"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2317" y="609600"/>
            <a:ext cx="1570567" cy="2286000"/>
          </a:xfrm>
          <a:prstGeom prst="rect">
            <a:avLst/>
          </a:prstGeom>
          <a:effectLst>
            <a:outerShdw blurRad="50800" dist="76200" dir="2700000" algn="tl" rotWithShape="0">
              <a:prstClr val="black">
                <a:alpha val="40000"/>
              </a:prstClr>
            </a:outerShdw>
          </a:effectLst>
        </p:spPr>
      </p:pic>
      <p:sp>
        <p:nvSpPr>
          <p:cNvPr id="4" name="Rectangle 3"/>
          <p:cNvSpPr/>
          <p:nvPr/>
        </p:nvSpPr>
        <p:spPr>
          <a:xfrm>
            <a:off x="1524000" y="3028890"/>
            <a:ext cx="4572000" cy="369332"/>
          </a:xfrm>
          <a:prstGeom prst="rect">
            <a:avLst/>
          </a:prstGeom>
        </p:spPr>
        <p:txBody>
          <a:bodyPr>
            <a:spAutoFit/>
          </a:bodyPr>
          <a:lstStyle/>
          <a:p>
            <a:r>
              <a:rPr lang="en-US" dirty="0">
                <a:solidFill>
                  <a:schemeClr val="bg1"/>
                </a:solidFill>
                <a:latin typeface="Corbel Regular" charset="0"/>
                <a:cs typeface="Corbel Regular" charset="0"/>
              </a:rPr>
              <a:t>Kathleen Lonsdale, DBE, FRS [1903–1971]</a:t>
            </a:r>
          </a:p>
        </p:txBody>
      </p:sp>
      <p:pic>
        <p:nvPicPr>
          <p:cNvPr id="6" name="Picture 5"/>
          <p:cNvPicPr>
            <a:picLocks noChangeAspect="1"/>
          </p:cNvPicPr>
          <p:nvPr/>
        </p:nvPicPr>
        <p:blipFill>
          <a:blip r:embed="rId3"/>
          <a:stretch>
            <a:fillRect/>
          </a:stretch>
        </p:blipFill>
        <p:spPr>
          <a:xfrm>
            <a:off x="5334000" y="762000"/>
            <a:ext cx="2438400" cy="2032000"/>
          </a:xfrm>
          <a:prstGeom prst="rect">
            <a:avLst/>
          </a:prstGeom>
        </p:spPr>
      </p:pic>
      <p:sp>
        <p:nvSpPr>
          <p:cNvPr id="7" name="Right Arrow 6"/>
          <p:cNvSpPr/>
          <p:nvPr/>
        </p:nvSpPr>
        <p:spPr>
          <a:xfrm>
            <a:off x="4648200" y="1524000"/>
            <a:ext cx="457200" cy="228600"/>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ight Arrow 9"/>
          <p:cNvSpPr/>
          <p:nvPr/>
        </p:nvSpPr>
        <p:spPr>
          <a:xfrm>
            <a:off x="7848600" y="1524000"/>
            <a:ext cx="457200" cy="228600"/>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1" name="Rectangle 10"/>
          <p:cNvSpPr/>
          <p:nvPr/>
        </p:nvSpPr>
        <p:spPr>
          <a:xfrm>
            <a:off x="8407958" y="1299853"/>
            <a:ext cx="3207937" cy="646331"/>
          </a:xfrm>
          <a:prstGeom prst="rect">
            <a:avLst/>
          </a:prstGeom>
        </p:spPr>
        <p:txBody>
          <a:bodyPr wrap="square">
            <a:spAutoFit/>
          </a:bodyPr>
          <a:lstStyle/>
          <a:p>
            <a:r>
              <a:rPr lang="en-US">
                <a:solidFill>
                  <a:schemeClr val="accent1">
                    <a:lumMod val="50000"/>
                  </a:schemeClr>
                </a:solidFill>
                <a:latin typeface="Corbel Regular" charset="0"/>
                <a:cs typeface="Corbel Regular" charset="0"/>
              </a:rPr>
              <a:t>Uniform </a:t>
            </a:r>
            <a:r>
              <a:rPr lang="en-US" dirty="0">
                <a:solidFill>
                  <a:schemeClr val="accent1">
                    <a:lumMod val="50000"/>
                  </a:schemeClr>
                </a:solidFill>
                <a:latin typeface="Corbel Regular" charset="0"/>
                <a:cs typeface="Corbel Regular" charset="0"/>
              </a:rPr>
              <a:t>schema for crystal structures</a:t>
            </a:r>
            <a:endParaRPr lang="en-US" dirty="0">
              <a:solidFill>
                <a:schemeClr val="accent1">
                  <a:lumMod val="50000"/>
                </a:schemeClr>
              </a:solidFill>
            </a:endParaRPr>
          </a:p>
        </p:txBody>
      </p:sp>
      <p:pic>
        <p:nvPicPr>
          <p:cNvPr id="12" name="Picture 11" descr="Untitl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3703320"/>
            <a:ext cx="3581400" cy="2686050"/>
          </a:xfrm>
          <a:prstGeom prst="rect">
            <a:avLst/>
          </a:prstGeom>
          <a:effectLst>
            <a:outerShdw blurRad="50800" dist="38100" dir="2700000" algn="tl" rotWithShape="0">
              <a:prstClr val="black">
                <a:alpha val="40000"/>
              </a:prstClr>
            </a:outerShdw>
          </a:effectLst>
        </p:spPr>
      </p:pic>
      <p:sp>
        <p:nvSpPr>
          <p:cNvPr id="13" name="Right Arrow 12"/>
          <p:cNvSpPr/>
          <p:nvPr/>
        </p:nvSpPr>
        <p:spPr>
          <a:xfrm rot="5400000">
            <a:off x="8877300" y="3314700"/>
            <a:ext cx="457200" cy="228600"/>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4" name="Rectangle 13"/>
          <p:cNvSpPr/>
          <p:nvPr/>
        </p:nvSpPr>
        <p:spPr>
          <a:xfrm>
            <a:off x="8549258" y="4495800"/>
            <a:ext cx="2042543" cy="369332"/>
          </a:xfrm>
          <a:prstGeom prst="rect">
            <a:avLst/>
          </a:prstGeom>
        </p:spPr>
        <p:txBody>
          <a:bodyPr wrap="square">
            <a:spAutoFit/>
          </a:bodyPr>
          <a:lstStyle/>
          <a:p>
            <a:r>
              <a:rPr lang="en-US" dirty="0">
                <a:solidFill>
                  <a:schemeClr val="accent1">
                    <a:lumMod val="50000"/>
                  </a:schemeClr>
                </a:solidFill>
                <a:latin typeface="Consolas"/>
                <a:cs typeface="Consolas"/>
              </a:rPr>
              <a:t>.</a:t>
            </a:r>
            <a:r>
              <a:rPr lang="en-US" dirty="0" err="1">
                <a:solidFill>
                  <a:schemeClr val="accent1">
                    <a:lumMod val="50000"/>
                  </a:schemeClr>
                </a:solidFill>
                <a:latin typeface="Consolas"/>
                <a:cs typeface="Consolas"/>
              </a:rPr>
              <a:t>cif</a:t>
            </a:r>
            <a:r>
              <a:rPr lang="en-US" dirty="0">
                <a:solidFill>
                  <a:schemeClr val="accent1">
                    <a:lumMod val="50000"/>
                  </a:schemeClr>
                </a:solidFill>
                <a:latin typeface="Corbel Regular" charset="0"/>
                <a:cs typeface="Corbel Regular" charset="0"/>
              </a:rPr>
              <a:t> files</a:t>
            </a:r>
            <a:endParaRPr lang="en-US" dirty="0">
              <a:solidFill>
                <a:schemeClr val="accent1">
                  <a:lumMod val="50000"/>
                </a:schemeClr>
              </a:solidFill>
            </a:endParaRPr>
          </a:p>
        </p:txBody>
      </p:sp>
      <p:sp>
        <p:nvSpPr>
          <p:cNvPr id="15" name="Right Arrow 14"/>
          <p:cNvSpPr/>
          <p:nvPr/>
        </p:nvSpPr>
        <p:spPr>
          <a:xfrm rot="10800000">
            <a:off x="6781800" y="4667310"/>
            <a:ext cx="457200" cy="228600"/>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rot="19212965">
            <a:off x="3375852" y="5048778"/>
            <a:ext cx="1024639" cy="369332"/>
          </a:xfrm>
          <a:prstGeom prst="rect">
            <a:avLst/>
          </a:prstGeom>
          <a:solidFill>
            <a:schemeClr val="bg1"/>
          </a:solidFill>
        </p:spPr>
        <p:txBody>
          <a:bodyPr wrap="none">
            <a:spAutoFit/>
          </a:bodyPr>
          <a:lstStyle/>
          <a:p>
            <a:r>
              <a:rPr lang="en-US" dirty="0">
                <a:solidFill>
                  <a:schemeClr val="accent1">
                    <a:lumMod val="50000"/>
                  </a:schemeClr>
                </a:solidFill>
                <a:latin typeface="Corbel Regular" charset="0"/>
                <a:cs typeface="Corbel Regular" charset="0"/>
              </a:rPr>
              <a:t>the ICSD</a:t>
            </a:r>
            <a:endParaRPr lang="en-US" b="1" dirty="0">
              <a:solidFill>
                <a:schemeClr val="accent1">
                  <a:lumMod val="50000"/>
                </a:schemeClr>
              </a:solidFill>
            </a:endParaRPr>
          </a:p>
        </p:txBody>
      </p:sp>
    </p:spTree>
    <p:extLst>
      <p:ext uri="{BB962C8B-B14F-4D97-AF65-F5344CB8AC3E}">
        <p14:creationId xmlns:p14="http://schemas.microsoft.com/office/powerpoint/2010/main" val="17401039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07"/>
            <a:ext cx="12192000" cy="461653"/>
          </a:xfrm>
          <a:prstGeom prst="rect">
            <a:avLst/>
          </a:prstGeom>
          <a:solidFill>
            <a:srgbClr val="004080"/>
          </a:solidFill>
          <a:ln w="9525">
            <a:noFill/>
            <a:miter lim="800000"/>
            <a:headEnd/>
            <a:tailEnd/>
          </a:ln>
          <a:effectLst/>
        </p:spPr>
        <p:txBody>
          <a:bodyPr wrap="square" lIns="91429" tIns="45714" rIns="91429" bIns="45714">
            <a:spAutoFit/>
          </a:bodyPr>
          <a:lstStyle/>
          <a:p>
            <a:r>
              <a:rPr lang="en-US" sz="2400" b="1" dirty="0">
                <a:solidFill>
                  <a:srgbClr val="FFFFFF"/>
                </a:solidFill>
                <a:latin typeface="Corbel Regular" charset="0"/>
              </a:rPr>
              <a:t>A digression into crystallographic databases</a:t>
            </a:r>
            <a:endParaRPr lang="en-US" sz="2400" b="1" baseline="-25000" dirty="0">
              <a:solidFill>
                <a:srgbClr val="FFFFFF"/>
              </a:solidFill>
              <a:latin typeface="Corbel Regular" charset="0"/>
            </a:endParaRPr>
          </a:p>
        </p:txBody>
      </p:sp>
      <p:pic>
        <p:nvPicPr>
          <p:cNvPr id="12" name="Picture 11" descr="Untitl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6600" y="3914335"/>
            <a:ext cx="3581400" cy="2686050"/>
          </a:xfrm>
          <a:prstGeom prst="rect">
            <a:avLst/>
          </a:prstGeom>
          <a:effectLst>
            <a:outerShdw blurRad="50800" dist="38100" dir="2700000" algn="tl" rotWithShape="0">
              <a:prstClr val="black">
                <a:alpha val="40000"/>
              </a:prstClr>
            </a:outerShdw>
          </a:effectLst>
        </p:spPr>
      </p:pic>
      <p:sp>
        <p:nvSpPr>
          <p:cNvPr id="15" name="Right Arrow 14"/>
          <p:cNvSpPr/>
          <p:nvPr/>
        </p:nvSpPr>
        <p:spPr>
          <a:xfrm rot="16200000">
            <a:off x="3639687" y="3487615"/>
            <a:ext cx="457200" cy="228600"/>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9212965">
            <a:off x="3365804" y="5259793"/>
            <a:ext cx="1024639" cy="369332"/>
          </a:xfrm>
          <a:prstGeom prst="rect">
            <a:avLst/>
          </a:prstGeom>
          <a:solidFill>
            <a:schemeClr val="bg1"/>
          </a:solidFill>
        </p:spPr>
        <p:txBody>
          <a:bodyPr wrap="none">
            <a:spAutoFit/>
          </a:bodyPr>
          <a:lstStyle/>
          <a:p>
            <a:r>
              <a:rPr lang="en-US" dirty="0">
                <a:solidFill>
                  <a:srgbClr val="FF0000"/>
                </a:solidFill>
                <a:latin typeface="Corbel Regular" charset="0"/>
                <a:cs typeface="Corbel Regular" charset="0"/>
              </a:rPr>
              <a:t>the ICSD</a:t>
            </a:r>
            <a:endParaRPr lang="en-US" b="1" dirty="0">
              <a:solidFill>
                <a:srgbClr val="FF0000"/>
              </a:solidFill>
            </a:endParaRPr>
          </a:p>
        </p:txBody>
      </p:sp>
      <p:pic>
        <p:nvPicPr>
          <p:cNvPr id="2" name="Picture 1" descr="Untitled.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3552" y="650593"/>
            <a:ext cx="3581400" cy="2684622"/>
          </a:xfrm>
          <a:prstGeom prst="rect">
            <a:avLst/>
          </a:prstGeom>
          <a:effectLst>
            <a:outerShdw blurRad="50800" dist="38100" dir="2700000" algn="tl" rotWithShape="0">
              <a:prstClr val="black">
                <a:alpha val="40000"/>
              </a:prstClr>
            </a:outerShdw>
          </a:effectLst>
        </p:spPr>
      </p:pic>
      <p:pic>
        <p:nvPicPr>
          <p:cNvPr id="8" name="Picture 7" descr="Untitled2.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6952" y="3906715"/>
            <a:ext cx="3581400" cy="2684622"/>
          </a:xfrm>
          <a:prstGeom prst="rect">
            <a:avLst/>
          </a:prstGeom>
          <a:effectLst>
            <a:outerShdw blurRad="50800" dist="38100" dir="2700000" algn="tl" rotWithShape="0">
              <a:prstClr val="black">
                <a:alpha val="40000"/>
              </a:prstClr>
            </a:outerShdw>
          </a:effectLst>
        </p:spPr>
      </p:pic>
      <p:pic>
        <p:nvPicPr>
          <p:cNvPr id="9" name="Picture 8" descr="Untitled1.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6952" y="688692"/>
            <a:ext cx="3581400" cy="2684622"/>
          </a:xfrm>
          <a:prstGeom prst="rect">
            <a:avLst/>
          </a:prstGeom>
          <a:effectLst>
            <a:outerShdw blurRad="50800" dist="38100" dir="2700000" algn="tl" rotWithShape="0">
              <a:prstClr val="black">
                <a:alpha val="40000"/>
              </a:prstClr>
            </a:outerShdw>
          </a:effectLst>
        </p:spPr>
      </p:pic>
      <p:sp>
        <p:nvSpPr>
          <p:cNvPr id="17" name="Right Arrow 16"/>
          <p:cNvSpPr/>
          <p:nvPr/>
        </p:nvSpPr>
        <p:spPr>
          <a:xfrm>
            <a:off x="5857352" y="5278315"/>
            <a:ext cx="457200" cy="228600"/>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8592045">
            <a:off x="5863017" y="3509645"/>
            <a:ext cx="457200" cy="228600"/>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9212965">
            <a:off x="3038157" y="1650904"/>
            <a:ext cx="1871025" cy="369332"/>
          </a:xfrm>
          <a:prstGeom prst="rect">
            <a:avLst/>
          </a:prstGeom>
          <a:solidFill>
            <a:schemeClr val="bg1"/>
          </a:solidFill>
        </p:spPr>
        <p:txBody>
          <a:bodyPr wrap="none">
            <a:spAutoFit/>
          </a:bodyPr>
          <a:lstStyle/>
          <a:p>
            <a:r>
              <a:rPr lang="en-US" dirty="0">
                <a:solidFill>
                  <a:srgbClr val="FF0000"/>
                </a:solidFill>
                <a:latin typeface="Corbel Regular" charset="0"/>
                <a:cs typeface="Corbel Regular" charset="0"/>
              </a:rPr>
              <a:t>Materials Project</a:t>
            </a:r>
            <a:endParaRPr lang="en-US" b="1" dirty="0">
              <a:solidFill>
                <a:srgbClr val="FF0000"/>
              </a:solidFill>
            </a:endParaRPr>
          </a:p>
        </p:txBody>
      </p:sp>
      <p:sp>
        <p:nvSpPr>
          <p:cNvPr id="20" name="Rectangle 19"/>
          <p:cNvSpPr/>
          <p:nvPr/>
        </p:nvSpPr>
        <p:spPr>
          <a:xfrm rot="19212965">
            <a:off x="7837301" y="1650903"/>
            <a:ext cx="928459" cy="369332"/>
          </a:xfrm>
          <a:prstGeom prst="rect">
            <a:avLst/>
          </a:prstGeom>
          <a:solidFill>
            <a:schemeClr val="bg1"/>
          </a:solidFill>
        </p:spPr>
        <p:txBody>
          <a:bodyPr wrap="none">
            <a:spAutoFit/>
          </a:bodyPr>
          <a:lstStyle/>
          <a:p>
            <a:r>
              <a:rPr lang="en-US" dirty="0">
                <a:solidFill>
                  <a:srgbClr val="FF0000"/>
                </a:solidFill>
                <a:latin typeface="Corbel Regular" charset="0"/>
                <a:cs typeface="Corbel Regular" charset="0"/>
              </a:rPr>
              <a:t>AFLOW</a:t>
            </a:r>
            <a:endParaRPr lang="en-US" b="1" dirty="0">
              <a:solidFill>
                <a:srgbClr val="FF0000"/>
              </a:solidFill>
            </a:endParaRPr>
          </a:p>
        </p:txBody>
      </p:sp>
      <p:sp>
        <p:nvSpPr>
          <p:cNvPr id="21" name="Rectangle 20"/>
          <p:cNvSpPr/>
          <p:nvPr/>
        </p:nvSpPr>
        <p:spPr>
          <a:xfrm rot="19212965">
            <a:off x="7867760" y="5093648"/>
            <a:ext cx="867545" cy="369332"/>
          </a:xfrm>
          <a:prstGeom prst="rect">
            <a:avLst/>
          </a:prstGeom>
          <a:solidFill>
            <a:schemeClr val="bg1"/>
          </a:solidFill>
        </p:spPr>
        <p:txBody>
          <a:bodyPr wrap="none">
            <a:spAutoFit/>
          </a:bodyPr>
          <a:lstStyle/>
          <a:p>
            <a:r>
              <a:rPr lang="en-US" dirty="0">
                <a:solidFill>
                  <a:srgbClr val="FF0000"/>
                </a:solidFill>
                <a:latin typeface="Corbel Regular" charset="0"/>
                <a:cs typeface="Corbel Regular" charset="0"/>
              </a:rPr>
              <a:t>OQMD</a:t>
            </a:r>
            <a:endParaRPr lang="en-US" b="1" dirty="0">
              <a:solidFill>
                <a:srgbClr val="FF0000"/>
              </a:solidFill>
            </a:endParaRPr>
          </a:p>
        </p:txBody>
      </p:sp>
    </p:spTree>
    <p:extLst>
      <p:ext uri="{BB962C8B-B14F-4D97-AF65-F5344CB8AC3E}">
        <p14:creationId xmlns:p14="http://schemas.microsoft.com/office/powerpoint/2010/main" val="14941273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61653"/>
          </a:xfrm>
          <a:prstGeom prst="rect">
            <a:avLst/>
          </a:prstGeom>
          <a:solidFill>
            <a:srgbClr val="004080"/>
          </a:solidFill>
          <a:ln w="9525">
            <a:noFill/>
            <a:miter lim="800000"/>
            <a:headEnd/>
            <a:tailEnd/>
          </a:ln>
          <a:effectLst/>
        </p:spPr>
        <p:txBody>
          <a:bodyPr wrap="square" lIns="91429" tIns="45714" rIns="91429" bIns="45714">
            <a:spAutoFit/>
          </a:bodyPr>
          <a:lstStyle/>
          <a:p>
            <a:r>
              <a:rPr lang="en-US" sz="2400" b="1" dirty="0">
                <a:solidFill>
                  <a:srgbClr val="FFFFFF"/>
                </a:solidFill>
                <a:latin typeface="Corbel" charset="0"/>
                <a:ea typeface="Corbel" charset="0"/>
                <a:cs typeface="Corbel" charset="0"/>
              </a:rPr>
              <a:t>The message: We need a </a:t>
            </a:r>
            <a:r>
              <a:rPr lang="en-US" sz="2400" b="1" dirty="0">
                <a:solidFill>
                  <a:srgbClr val="FFFFFF"/>
                </a:solidFill>
                <a:latin typeface="Consolas" charset="0"/>
                <a:ea typeface="Consolas" charset="0"/>
                <a:cs typeface="Consolas" charset="0"/>
              </a:rPr>
              <a:t>.</a:t>
            </a:r>
            <a:r>
              <a:rPr lang="en-US" sz="2400" b="1" dirty="0" err="1">
                <a:solidFill>
                  <a:srgbClr val="FFFFFF"/>
                </a:solidFill>
                <a:latin typeface="Consolas" charset="0"/>
                <a:ea typeface="Consolas" charset="0"/>
                <a:cs typeface="Consolas" charset="0"/>
              </a:rPr>
              <a:t>mif</a:t>
            </a:r>
            <a:r>
              <a:rPr lang="en-US" sz="2400" b="1" dirty="0">
                <a:solidFill>
                  <a:srgbClr val="FFFFFF"/>
                </a:solidFill>
                <a:latin typeface="Corbel" charset="0"/>
                <a:ea typeface="Corbel" charset="0"/>
                <a:cs typeface="Corbel" charset="0"/>
              </a:rPr>
              <a:t>, and the appropriate encouragement to use it</a:t>
            </a:r>
            <a:endParaRPr lang="en-US" sz="2400" b="1" baseline="-25000" dirty="0">
              <a:solidFill>
                <a:srgbClr val="FFFFFF"/>
              </a:solidFill>
              <a:latin typeface="Corbel" charset="0"/>
              <a:ea typeface="Corbel" charset="0"/>
              <a:cs typeface="Corbel" charset="0"/>
            </a:endParaRPr>
          </a:p>
        </p:txBody>
      </p:sp>
      <p:pic>
        <p:nvPicPr>
          <p:cNvPr id="3" name="Picture 2" descr="Untitled.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223" y="1613504"/>
            <a:ext cx="5595566" cy="4194443"/>
          </a:xfrm>
          <a:prstGeom prst="rect">
            <a:avLst/>
          </a:prstGeom>
          <a:effectLst>
            <a:outerShdw blurRad="50800" dist="38100" dir="2700000" algn="tl" rotWithShape="0">
              <a:prstClr val="black">
                <a:alpha val="40000"/>
              </a:prstClr>
            </a:outerShdw>
          </a:effectLst>
        </p:spPr>
      </p:pic>
      <p:sp>
        <p:nvSpPr>
          <p:cNvPr id="4" name="Rectangle 3"/>
          <p:cNvSpPr/>
          <p:nvPr/>
        </p:nvSpPr>
        <p:spPr>
          <a:xfrm>
            <a:off x="1396242" y="837523"/>
            <a:ext cx="3369833" cy="400110"/>
          </a:xfrm>
          <a:prstGeom prst="rect">
            <a:avLst/>
          </a:prstGeom>
        </p:spPr>
        <p:txBody>
          <a:bodyPr wrap="none">
            <a:spAutoFit/>
          </a:bodyPr>
          <a:lstStyle/>
          <a:p>
            <a:r>
              <a:rPr lang="en-US" sz="2000" dirty="0">
                <a:solidFill>
                  <a:schemeClr val="accent1">
                    <a:lumMod val="50000"/>
                  </a:schemeClr>
                </a:solidFill>
                <a:latin typeface="Corbel Regular" charset="0"/>
                <a:cs typeface="Corbel Regular" charset="0"/>
              </a:rPr>
              <a:t>The Materials Information File</a:t>
            </a:r>
            <a:endParaRPr lang="en-US" sz="2000" b="1" dirty="0">
              <a:solidFill>
                <a:schemeClr val="accent1">
                  <a:lumMod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9181" y="1801762"/>
            <a:ext cx="5827278" cy="3846003"/>
          </a:xfrm>
          <a:prstGeom prst="rect">
            <a:avLst/>
          </a:prstGeom>
          <a:effectLst>
            <a:outerShdw blurRad="50800" dist="76200" dir="2700000" algn="tl" rotWithShape="0">
              <a:prstClr val="black">
                <a:alpha val="40000"/>
              </a:prstClr>
            </a:outerShdw>
          </a:effectLst>
        </p:spPr>
      </p:pic>
      <p:sp>
        <p:nvSpPr>
          <p:cNvPr id="6" name="Rectangle 5"/>
          <p:cNvSpPr/>
          <p:nvPr/>
        </p:nvSpPr>
        <p:spPr>
          <a:xfrm>
            <a:off x="7263642" y="837523"/>
            <a:ext cx="3248005" cy="400110"/>
          </a:xfrm>
          <a:prstGeom prst="rect">
            <a:avLst/>
          </a:prstGeom>
        </p:spPr>
        <p:txBody>
          <a:bodyPr wrap="none">
            <a:spAutoFit/>
          </a:bodyPr>
          <a:lstStyle/>
          <a:p>
            <a:r>
              <a:rPr lang="en-US" sz="2000" dirty="0">
                <a:solidFill>
                  <a:schemeClr val="accent1">
                    <a:lumMod val="50000"/>
                  </a:schemeClr>
                </a:solidFill>
                <a:latin typeface="Corbel Regular" charset="0"/>
                <a:cs typeface="Corbel Regular" charset="0"/>
              </a:rPr>
              <a:t>The Physical Information File</a:t>
            </a:r>
            <a:endParaRPr lang="en-US" sz="2000" b="1" dirty="0">
              <a:solidFill>
                <a:schemeClr val="accent1">
                  <a:lumMod val="50000"/>
                </a:schemeClr>
              </a:solidFill>
            </a:endParaRPr>
          </a:p>
        </p:txBody>
      </p:sp>
      <p:sp>
        <p:nvSpPr>
          <p:cNvPr id="7" name="Rectangle 6"/>
          <p:cNvSpPr/>
          <p:nvPr/>
        </p:nvSpPr>
        <p:spPr>
          <a:xfrm>
            <a:off x="1104889" y="6183818"/>
            <a:ext cx="3187091" cy="400110"/>
          </a:xfrm>
          <a:prstGeom prst="rect">
            <a:avLst/>
          </a:prstGeom>
        </p:spPr>
        <p:txBody>
          <a:bodyPr wrap="none">
            <a:spAutoFit/>
          </a:bodyPr>
          <a:lstStyle/>
          <a:p>
            <a:r>
              <a:rPr lang="en-US" sz="2000" i="1">
                <a:solidFill>
                  <a:schemeClr val="accent1">
                    <a:lumMod val="50000"/>
                  </a:schemeClr>
                </a:solidFill>
                <a:latin typeface="Corbel Regular" charset="0"/>
                <a:cs typeface="Corbel Regular" charset="0"/>
              </a:rPr>
              <a:t>Should we do DOIs for data?</a:t>
            </a:r>
            <a:endParaRPr lang="en-US" sz="2000" b="1" i="1" dirty="0">
              <a:solidFill>
                <a:schemeClr val="accent1">
                  <a:lumMod val="50000"/>
                </a:schemeClr>
              </a:solidFill>
            </a:endParaRPr>
          </a:p>
        </p:txBody>
      </p:sp>
    </p:spTree>
    <p:extLst>
      <p:ext uri="{BB962C8B-B14F-4D97-AF65-F5344CB8AC3E}">
        <p14:creationId xmlns:p14="http://schemas.microsoft.com/office/powerpoint/2010/main" val="12717677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cha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568911"/>
            <a:ext cx="5029200" cy="5743765"/>
          </a:xfrm>
          <a:prstGeom prst="rect">
            <a:avLst/>
          </a:prstGeom>
        </p:spPr>
      </p:pic>
      <p:sp>
        <p:nvSpPr>
          <p:cNvPr id="17" name="Rectangle 16"/>
          <p:cNvSpPr/>
          <p:nvPr/>
        </p:nvSpPr>
        <p:spPr>
          <a:xfrm>
            <a:off x="7189693" y="568911"/>
            <a:ext cx="4791635" cy="2862322"/>
          </a:xfrm>
          <a:prstGeom prst="rect">
            <a:avLst/>
          </a:prstGeom>
        </p:spPr>
        <p:txBody>
          <a:bodyPr wrap="square">
            <a:spAutoFit/>
          </a:bodyPr>
          <a:lstStyle/>
          <a:p>
            <a:r>
              <a:rPr lang="en-US" sz="2000" dirty="0">
                <a:solidFill>
                  <a:schemeClr val="accent1">
                    <a:lumMod val="50000"/>
                  </a:schemeClr>
                </a:solidFill>
                <a:latin typeface="Corbel Regular" charset="0"/>
                <a:cs typeface="Corbel Regular" charset="0"/>
              </a:rPr>
              <a:t>It is of little use to gather a lot of data if we only use conventional visualization strategies (</a:t>
            </a:r>
            <a:r>
              <a:rPr lang="en-US" sz="2000" i="1" dirty="0" err="1">
                <a:solidFill>
                  <a:schemeClr val="accent1">
                    <a:lumMod val="50000"/>
                  </a:schemeClr>
                </a:solidFill>
                <a:latin typeface="Corbel Regular" charset="0"/>
                <a:cs typeface="Corbel Regular" charset="0"/>
              </a:rPr>
              <a:t>eg</a:t>
            </a:r>
            <a:r>
              <a:rPr lang="en-US" sz="2000" dirty="0">
                <a:solidFill>
                  <a:schemeClr val="accent1">
                    <a:lumMod val="50000"/>
                  </a:schemeClr>
                </a:solidFill>
                <a:latin typeface="Corbel Regular" charset="0"/>
                <a:cs typeface="Corbel Regular" charset="0"/>
              </a:rPr>
              <a:t>. plots on sheets of paper)</a:t>
            </a:r>
          </a:p>
          <a:p>
            <a:endParaRPr lang="en-US" sz="2000" dirty="0">
              <a:solidFill>
                <a:schemeClr val="accent1">
                  <a:lumMod val="50000"/>
                </a:schemeClr>
              </a:solidFill>
              <a:latin typeface="Corbel Regular" charset="0"/>
              <a:cs typeface="Corbel Regular" charset="0"/>
            </a:endParaRPr>
          </a:p>
          <a:p>
            <a:r>
              <a:rPr lang="en-US" sz="2000" dirty="0">
                <a:solidFill>
                  <a:schemeClr val="accent1">
                    <a:lumMod val="50000"/>
                  </a:schemeClr>
                </a:solidFill>
                <a:latin typeface="Corbel Regular" charset="0"/>
                <a:cs typeface="Corbel Regular" charset="0"/>
              </a:rPr>
              <a:t>We have developed a web-based visualization tool. </a:t>
            </a:r>
          </a:p>
          <a:p>
            <a:endParaRPr lang="en-US" sz="2000" dirty="0">
              <a:solidFill>
                <a:schemeClr val="accent1">
                  <a:lumMod val="50000"/>
                </a:schemeClr>
              </a:solidFill>
              <a:latin typeface="Corbel Regular" charset="0"/>
              <a:cs typeface="Corbel Regular" charset="0"/>
            </a:endParaRPr>
          </a:p>
          <a:p>
            <a:r>
              <a:rPr lang="en-US" sz="2000" dirty="0">
                <a:solidFill>
                  <a:schemeClr val="accent1">
                    <a:lumMod val="50000"/>
                  </a:schemeClr>
                </a:solidFill>
                <a:latin typeface="Corbel Regular" charset="0"/>
                <a:cs typeface="Corbel Regular" charset="0"/>
              </a:rPr>
              <a:t>The only input is an appropriately formatted Excel file.</a:t>
            </a:r>
          </a:p>
        </p:txBody>
      </p:sp>
      <p:sp>
        <p:nvSpPr>
          <p:cNvPr id="2" name="Rectangle 1"/>
          <p:cNvSpPr/>
          <p:nvPr/>
        </p:nvSpPr>
        <p:spPr>
          <a:xfrm>
            <a:off x="324060" y="6419922"/>
            <a:ext cx="1905000" cy="307777"/>
          </a:xfrm>
          <a:prstGeom prst="rect">
            <a:avLst/>
          </a:prstGeom>
        </p:spPr>
        <p:txBody>
          <a:bodyPr wrap="square">
            <a:spAutoFit/>
          </a:bodyPr>
          <a:lstStyle/>
          <a:p>
            <a:r>
              <a:rPr lang="en-US" sz="1400" dirty="0" err="1">
                <a:solidFill>
                  <a:srgbClr val="800000"/>
                </a:solidFill>
                <a:latin typeface="Corbel Regular" charset="0"/>
                <a:cs typeface="Corbel Regular" charset="0"/>
              </a:rPr>
              <a:t>tiny.cc</a:t>
            </a:r>
            <a:r>
              <a:rPr lang="en-US" sz="1400" dirty="0">
                <a:solidFill>
                  <a:srgbClr val="800000"/>
                </a:solidFill>
                <a:latin typeface="Corbel Regular" charset="0"/>
                <a:cs typeface="Corbel Regular" charset="0"/>
              </a:rPr>
              <a:t>/</a:t>
            </a:r>
            <a:r>
              <a:rPr lang="en-US" sz="1400" dirty="0" err="1">
                <a:solidFill>
                  <a:srgbClr val="800000"/>
                </a:solidFill>
                <a:latin typeface="Corbel Regular" charset="0"/>
                <a:cs typeface="Corbel Regular" charset="0"/>
              </a:rPr>
              <a:t>datamine</a:t>
            </a:r>
            <a:endParaRPr lang="en-US" sz="1400" dirty="0">
              <a:solidFill>
                <a:srgbClr val="800000"/>
              </a:solidFill>
              <a:latin typeface="Corbel Regular" charset="0"/>
              <a:cs typeface="Corbel Regular" charset="0"/>
            </a:endParaRPr>
          </a:p>
        </p:txBody>
      </p:sp>
      <p:sp>
        <p:nvSpPr>
          <p:cNvPr id="7" name="Text Box 11"/>
          <p:cNvSpPr txBox="1">
            <a:spLocks noChangeArrowheads="1"/>
          </p:cNvSpPr>
          <p:nvPr/>
        </p:nvSpPr>
        <p:spPr bwMode="auto">
          <a:xfrm>
            <a:off x="0" y="0"/>
            <a:ext cx="12192000" cy="461665"/>
          </a:xfrm>
          <a:prstGeom prst="rect">
            <a:avLst/>
          </a:prstGeom>
          <a:solidFill>
            <a:srgbClr val="004080"/>
          </a:solidFill>
          <a:ln w="9525">
            <a:noFill/>
            <a:miter lim="800000"/>
            <a:headEnd/>
            <a:tailEnd/>
          </a:ln>
          <a:effectLst/>
        </p:spPr>
        <p:txBody>
          <a:bodyPr wrap="square">
            <a:spAutoFit/>
          </a:bodyPr>
          <a:lstStyle/>
          <a:p>
            <a:r>
              <a:rPr lang="en-US" sz="2400" b="1" dirty="0">
                <a:solidFill>
                  <a:srgbClr val="FFFFFF"/>
                </a:solidFill>
                <a:latin typeface="Corbel Regular" charset="0"/>
                <a:ea typeface="Corbel Regular" charset="0"/>
                <a:cs typeface="Corbel Regular" charset="0"/>
              </a:rPr>
              <a:t>Data-mining approaches to new thermoelectric materials</a:t>
            </a:r>
          </a:p>
        </p:txBody>
      </p:sp>
    </p:spTree>
    <p:extLst>
      <p:ext uri="{BB962C8B-B14F-4D97-AF65-F5344CB8AC3E}">
        <p14:creationId xmlns:p14="http://schemas.microsoft.com/office/powerpoint/2010/main" val="69576843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619</Words>
  <Application>Microsoft Macintosh PowerPoint</Application>
  <PresentationFormat>Widescreen</PresentationFormat>
  <Paragraphs>99</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Consolas</vt:lpstr>
      <vt:lpstr>Corbel</vt:lpstr>
      <vt:lpstr>Corbel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Seshadri</dc:creator>
  <cp:lastModifiedBy>Divya Abhat</cp:lastModifiedBy>
  <cp:revision>15</cp:revision>
  <dcterms:created xsi:type="dcterms:W3CDTF">2018-03-10T14:28:37Z</dcterms:created>
  <dcterms:modified xsi:type="dcterms:W3CDTF">2018-11-08T17:15:06Z</dcterms:modified>
</cp:coreProperties>
</file>